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947" r:id="rId8"/>
  </p:sldMasterIdLst>
  <p:notesMasterIdLst>
    <p:notesMasterId r:id="rId14"/>
  </p:notesMasterIdLst>
  <p:handoutMasterIdLst>
    <p:handoutMasterId r:id="rId15"/>
  </p:handoutMasterIdLst>
  <p:sldIdLst>
    <p:sldId id="1102" r:id="rId9"/>
    <p:sldId id="1103" r:id="rId10"/>
    <p:sldId id="1207" r:id="rId11"/>
    <p:sldId id="1104" r:id="rId12"/>
    <p:sldId id="1105" r:id="rId13"/>
  </p:sldIdLst>
  <p:sldSz cx="9144000" cy="6858000" type="screen4x3"/>
  <p:notesSz cx="6858000" cy="9144000"/>
  <p:custDataLst>
    <p:custData r:id="rId5"/>
    <p:custData r:id="rId7"/>
    <p:custData r:id="rId6"/>
    <p:custData r:id="rId3"/>
    <p:custData r:id="rId4"/>
    <p:custData r:id="rId2"/>
    <p:custData r:id="rId1"/>
    <p:tags r:id="rId16"/>
  </p:custDataLst>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319" userDrawn="1">
          <p15:clr>
            <a:srgbClr val="A4A3A4"/>
          </p15:clr>
        </p15:guide>
        <p15:guide id="3" pos="216" userDrawn="1">
          <p15:clr>
            <a:srgbClr val="A4A3A4"/>
          </p15:clr>
        </p15:guide>
        <p15:guide id="4" pos="5544" userDrawn="1">
          <p15:clr>
            <a:srgbClr val="A4A3A4"/>
          </p15:clr>
        </p15:guide>
        <p15:guide id="5" orient="horz" pos="4080" userDrawn="1">
          <p15:clr>
            <a:srgbClr val="A4A3A4"/>
          </p15:clr>
        </p15:guide>
        <p15:guide id="6" orient="horz" pos="960" userDrawn="1">
          <p15:clr>
            <a:srgbClr val="A4A3A4"/>
          </p15:clr>
        </p15:guide>
        <p15:guide id="7" pos="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ey Earle" initials="HG8626" lastIdx="4" clrIdx="0"/>
  <p:cmAuthor id="1" name="Earle, Carey" initials="EC"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9E"/>
    <a:srgbClr val="006B8C"/>
    <a:srgbClr val="3E3F3C"/>
    <a:srgbClr val="DCDEDF"/>
    <a:srgbClr val="38E5FF"/>
    <a:srgbClr val="0000FF"/>
    <a:srgbClr val="6AB800"/>
    <a:srgbClr val="1F355E"/>
    <a:srgbClr val="BABBB9"/>
    <a:srgbClr val="BABB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6404" autoAdjust="0"/>
  </p:normalViewPr>
  <p:slideViewPr>
    <p:cSldViewPr snapToGrid="0" showGuides="1">
      <p:cViewPr varScale="1">
        <p:scale>
          <a:sx n="124" d="100"/>
          <a:sy n="124" d="100"/>
        </p:scale>
        <p:origin x="2384" y="168"/>
      </p:cViewPr>
      <p:guideLst>
        <p:guide orient="horz" pos="4319"/>
        <p:guide pos="216"/>
        <p:guide pos="5544"/>
        <p:guide orient="horz" pos="4080"/>
        <p:guide orient="horz" pos="960"/>
        <p:guide pos="840"/>
      </p:guideLst>
    </p:cSldViewPr>
  </p:slideViewPr>
  <p:notesTextViewPr>
    <p:cViewPr>
      <p:scale>
        <a:sx n="100" d="100"/>
        <a:sy n="100" d="100"/>
      </p:scale>
      <p:origin x="0" y="0"/>
    </p:cViewPr>
  </p:notesTextViewPr>
  <p:sorterViewPr>
    <p:cViewPr>
      <p:scale>
        <a:sx n="116" d="100"/>
        <a:sy n="116" d="100"/>
      </p:scale>
      <p:origin x="0" y="-1572"/>
    </p:cViewPr>
  </p:sorterViewPr>
  <p:notesViewPr>
    <p:cSldViewPr snapToGrid="0" showGuides="1">
      <p:cViewPr>
        <p:scale>
          <a:sx n="86" d="100"/>
          <a:sy n="86" d="100"/>
        </p:scale>
        <p:origin x="-184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3" y="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defTabSz="918507" eaLnBrk="0" hangingPunct="0">
              <a:defRPr>
                <a:latin typeface="Arial" charset="0"/>
                <a:cs typeface="+mn-cs"/>
              </a:defRPr>
            </a:lvl1pPr>
          </a:lstStyle>
          <a:p>
            <a:pPr>
              <a:defRPr/>
            </a:pPr>
            <a:endParaRPr lang="en-US"/>
          </a:p>
        </p:txBody>
      </p:sp>
      <p:sp>
        <p:nvSpPr>
          <p:cNvPr id="37891" name="Rectangle 3"/>
          <p:cNvSpPr>
            <a:spLocks noGrp="1" noChangeArrowheads="1"/>
          </p:cNvSpPr>
          <p:nvPr>
            <p:ph type="dt" sz="quarter" idx="1"/>
          </p:nvPr>
        </p:nvSpPr>
        <p:spPr bwMode="auto">
          <a:xfrm>
            <a:off x="3883748" y="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algn="r" defTabSz="918507" eaLnBrk="0" hangingPunct="0">
              <a:defRPr>
                <a:latin typeface="Arial" charset="0"/>
                <a:cs typeface="+mn-cs"/>
              </a:defRPr>
            </a:lvl1pPr>
          </a:lstStyle>
          <a:p>
            <a:pPr>
              <a:defRPr/>
            </a:pPr>
            <a:fld id="{F317F3CA-CF3E-4664-8D1C-B301BE68F682}" type="datetimeFigureOut">
              <a:rPr lang="en-US"/>
              <a:pPr>
                <a:defRPr/>
              </a:pPr>
              <a:t>10/14/19</a:t>
            </a:fld>
            <a:endParaRPr lang="en-US"/>
          </a:p>
        </p:txBody>
      </p:sp>
      <p:sp>
        <p:nvSpPr>
          <p:cNvPr id="37892" name="Rectangle 4"/>
          <p:cNvSpPr>
            <a:spLocks noGrp="1" noChangeArrowheads="1"/>
          </p:cNvSpPr>
          <p:nvPr>
            <p:ph type="ftr" sz="quarter" idx="2"/>
          </p:nvPr>
        </p:nvSpPr>
        <p:spPr bwMode="auto">
          <a:xfrm>
            <a:off x="3" y="868711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defTabSz="918507" eaLnBrk="0" hangingPunct="0">
              <a:defRPr>
                <a:latin typeface="Arial" charset="0"/>
                <a:cs typeface="+mn-cs"/>
              </a:defRPr>
            </a:lvl1pPr>
          </a:lstStyle>
          <a:p>
            <a:pPr>
              <a:defRPr/>
            </a:pPr>
            <a:endParaRPr lang="en-US"/>
          </a:p>
        </p:txBody>
      </p:sp>
      <p:sp>
        <p:nvSpPr>
          <p:cNvPr id="37893" name="Rectangle 5"/>
          <p:cNvSpPr>
            <a:spLocks noGrp="1" noChangeArrowheads="1"/>
          </p:cNvSpPr>
          <p:nvPr>
            <p:ph type="sldNum" sz="quarter" idx="3"/>
          </p:nvPr>
        </p:nvSpPr>
        <p:spPr bwMode="auto">
          <a:xfrm>
            <a:off x="3883748" y="868711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algn="r" defTabSz="918507" eaLnBrk="0" hangingPunct="0">
              <a:defRPr>
                <a:latin typeface="Arial" charset="0"/>
                <a:cs typeface="+mn-cs"/>
              </a:defRPr>
            </a:lvl1pPr>
          </a:lstStyle>
          <a:p>
            <a:pPr>
              <a:defRPr/>
            </a:pPr>
            <a:fld id="{83E78472-DEFD-4469-94E0-3FB23967CA67}" type="slidenum">
              <a:rPr lang="en-US"/>
              <a:pPr>
                <a:defRPr/>
              </a:pPr>
              <a:t>‹#›</a:t>
            </a:fld>
            <a:endParaRPr lang="en-US"/>
          </a:p>
        </p:txBody>
      </p:sp>
    </p:spTree>
    <p:extLst>
      <p:ext uri="{BB962C8B-B14F-4D97-AF65-F5344CB8AC3E}">
        <p14:creationId xmlns:p14="http://schemas.microsoft.com/office/powerpoint/2010/main" val="4185193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defTabSz="918507">
              <a:defRPr>
                <a:latin typeface="Arial" charset="0"/>
                <a:cs typeface="+mn-cs"/>
              </a:defRPr>
            </a:lvl1pPr>
          </a:lstStyle>
          <a:p>
            <a:pPr>
              <a:defRPr/>
            </a:pPr>
            <a:endParaRPr lang="en-US"/>
          </a:p>
        </p:txBody>
      </p:sp>
      <p:sp>
        <p:nvSpPr>
          <p:cNvPr id="14339" name="Rectangle 3"/>
          <p:cNvSpPr>
            <a:spLocks noGrp="1" noChangeArrowheads="1"/>
          </p:cNvSpPr>
          <p:nvPr>
            <p:ph type="dt" idx="1"/>
          </p:nvPr>
        </p:nvSpPr>
        <p:spPr bwMode="auto">
          <a:xfrm>
            <a:off x="3883748" y="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algn="r" defTabSz="918507">
              <a:defRPr>
                <a:latin typeface="Arial" charset="0"/>
                <a:cs typeface="+mn-cs"/>
              </a:defRPr>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7388"/>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688774" y="4344335"/>
            <a:ext cx="5480452" cy="411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342" name="Rectangle 6"/>
          <p:cNvSpPr>
            <a:spLocks noGrp="1" noChangeArrowheads="1"/>
          </p:cNvSpPr>
          <p:nvPr>
            <p:ph type="ftr" sz="quarter" idx="4"/>
          </p:nvPr>
        </p:nvSpPr>
        <p:spPr bwMode="auto">
          <a:xfrm>
            <a:off x="3" y="868711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defTabSz="918507">
              <a:defRPr>
                <a:latin typeface="Arial" charset="0"/>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3748" y="868711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algn="r" defTabSz="918507">
              <a:defRPr>
                <a:latin typeface="Arial" charset="0"/>
                <a:cs typeface="+mn-cs"/>
              </a:defRPr>
            </a:lvl1pPr>
          </a:lstStyle>
          <a:p>
            <a:pPr>
              <a:defRPr/>
            </a:pPr>
            <a:fld id="{F8D6C22F-4055-4ED1-A7B9-EDA261F8A9F0}" type="slidenum">
              <a:rPr lang="en-US"/>
              <a:pPr>
                <a:defRPr/>
              </a:pPr>
              <a:t>‹#›</a:t>
            </a:fld>
            <a:endParaRPr lang="en-US"/>
          </a:p>
        </p:txBody>
      </p:sp>
    </p:spTree>
    <p:extLst>
      <p:ext uri="{BB962C8B-B14F-4D97-AF65-F5344CB8AC3E}">
        <p14:creationId xmlns:p14="http://schemas.microsoft.com/office/powerpoint/2010/main" val="1222880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fonline.org/docs/default-source/about-us-publications/caf-usa-giving-report-2019.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D6C22F-4055-4ED1-A7B9-EDA261F8A9F0}" type="slidenum">
              <a:rPr lang="en-US" smtClean="0"/>
              <a:pPr>
                <a:defRPr/>
              </a:pPr>
              <a:t>1</a:t>
            </a:fld>
            <a:endParaRPr lang="en-US"/>
          </a:p>
        </p:txBody>
      </p:sp>
    </p:spTree>
    <p:extLst>
      <p:ext uri="{BB962C8B-B14F-4D97-AF65-F5344CB8AC3E}">
        <p14:creationId xmlns:p14="http://schemas.microsoft.com/office/powerpoint/2010/main" val="330866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sp>
        <p:nvSpPr>
          <p:cNvPr id="14338" name="Slide Image Placeholder 1"/>
          <p:cNvSpPr>
            <a:spLocks noGrp="1" noRot="1" noChangeAspect="1" noTextEdit="1"/>
          </p:cNvSpPr>
          <p:nvPr>
            <p:ph type="sldImg"/>
          </p:nvPr>
        </p:nvSpPr>
        <p:spPr>
          <a:xfrm>
            <a:off x="1576388" y="1179513"/>
            <a:ext cx="4243387" cy="3182937"/>
          </a:xfrm>
          <a:noFill/>
          <a:ln>
            <a:solidFill>
              <a:srgbClr val="000000"/>
            </a:solidFill>
            <a:miter lim="800000"/>
          </a:ln>
          <a:effectLst/>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effectLst/>
        </p:spPr>
        <p:txBody>
          <a:bodyPr/>
          <a:lstStyle/>
          <a:p>
            <a:pPr>
              <a:defRPr>
                <a:effectLst/>
              </a:defRPr>
            </a:pPr>
            <a:r>
              <a:rPr lang="en-US" dirty="0">
                <a:effectLst/>
              </a:rPr>
              <a:t>According to Charities Aid Foundation’s 2019 Charitable Giving Report, 62% of Americans gave money in the last 12 months, either by donating to a charity, by giving to a church/religious organization, or by sponsoring someone.  Additionally, having more money themselves is the thing most likely to encourage Americans to donate more to charities in the coming 12 months*.  </a:t>
            </a:r>
          </a:p>
          <a:p>
            <a:pPr>
              <a:defRPr>
                <a:effectLst/>
              </a:defRPr>
            </a:pPr>
            <a:endParaRPr lang="en-US" dirty="0">
              <a:effectLst/>
            </a:endParaRPr>
          </a:p>
          <a:p>
            <a:pPr>
              <a:defRPr>
                <a:effectLst/>
              </a:defRPr>
            </a:pPr>
            <a:r>
              <a:rPr lang="en-US" dirty="0">
                <a:effectLst/>
              </a:rPr>
              <a:t>*Charities Aid Foundation, 2019 Charitable Giving Report, </a:t>
            </a:r>
            <a:r>
              <a:rPr lang="en-US" sz="1200" u="sng" kern="1200" dirty="0">
                <a:solidFill>
                  <a:schemeClr val="tx1"/>
                </a:solidFill>
                <a:effectLst/>
                <a:latin typeface="Arial" charset="0"/>
                <a:ea typeface="+mn-ea"/>
                <a:cs typeface="+mn-cs"/>
                <a:hlinkClick r:id="rId3"/>
              </a:rPr>
              <a:t>https://www.cafonline.org/docs/default-source/about-us-publications/caf-usa-giving-report-2019.pdf</a:t>
            </a:r>
            <a:endParaRPr lang="en-US" dirty="0">
              <a:effectLst/>
            </a:endParaRPr>
          </a:p>
          <a:p>
            <a:pPr>
              <a:defRPr>
                <a:effectLst/>
              </a:defRPr>
            </a:pPr>
            <a:endParaRPr lang="en-US" dirty="0">
              <a:effectLst/>
            </a:endParaRPr>
          </a:p>
          <a:p>
            <a:pPr>
              <a:defRPr>
                <a:effectLst/>
              </a:defRPr>
            </a:pPr>
            <a:r>
              <a:rPr lang="en-US" dirty="0">
                <a:effectLst/>
              </a:rPr>
              <a:t>Did you know that a </a:t>
            </a:r>
            <a:r>
              <a:rPr lang="en-US" dirty="0" err="1">
                <a:effectLst/>
              </a:rPr>
              <a:t>FlexLife</a:t>
            </a:r>
            <a:r>
              <a:rPr lang="en-US" dirty="0">
                <a:effectLst/>
              </a:rPr>
              <a:t> Indexed Universal </a:t>
            </a:r>
            <a:r>
              <a:rPr lang="en-US" dirty="0" err="1">
                <a:effectLst/>
              </a:rPr>
              <a:t>lIfe</a:t>
            </a:r>
            <a:r>
              <a:rPr lang="en-US" dirty="0">
                <a:effectLst/>
              </a:rPr>
              <a:t> policy allows you to earmark a certain portion of your death benefit to your charity of choice?  Let’s talk about how you can create a charitable legacy through an innovative insurance product.</a:t>
            </a:r>
          </a:p>
        </p:txBody>
      </p:sp>
      <p:sp>
        <p:nvSpPr>
          <p:cNvPr id="14340" name="Slide Number Placeholder 3"/>
          <p:cNvSpPr>
            <a:spLocks noGrp="1"/>
          </p:cNvSpPr>
          <p:nvPr>
            <p:ph type="sldNum" sz="quarter" idx="5"/>
          </p:nvPr>
        </p:nvSpPr>
        <p:spPr>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effectLst/>
                <a:latin typeface="Century Gothic" pitchFamily="34" charset="0"/>
                <a:ea typeface="MS PGothic" pitchFamily="34" charset="-128"/>
              </a:defRPr>
            </a:lvl1pPr>
            <a:lvl2pPr marL="774907" indent="-298041">
              <a:defRPr>
                <a:solidFill>
                  <a:schemeClr val="tx1"/>
                </a:solidFill>
                <a:effectLst/>
                <a:latin typeface="Century Gothic" pitchFamily="34" charset="0"/>
                <a:ea typeface="MS PGothic" pitchFamily="34" charset="-128"/>
              </a:defRPr>
            </a:lvl2pPr>
            <a:lvl3pPr marL="1192165" indent="-238432">
              <a:defRPr>
                <a:solidFill>
                  <a:schemeClr val="tx1"/>
                </a:solidFill>
                <a:effectLst/>
                <a:latin typeface="Century Gothic" pitchFamily="34" charset="0"/>
                <a:ea typeface="MS PGothic" pitchFamily="34" charset="-128"/>
              </a:defRPr>
            </a:lvl3pPr>
            <a:lvl4pPr marL="1669028" indent="-238432">
              <a:defRPr>
                <a:solidFill>
                  <a:schemeClr val="tx1"/>
                </a:solidFill>
                <a:effectLst/>
                <a:latin typeface="Century Gothic" pitchFamily="34" charset="0"/>
                <a:ea typeface="MS PGothic" pitchFamily="34" charset="-128"/>
              </a:defRPr>
            </a:lvl4pPr>
            <a:lvl5pPr marL="2145896" indent="-238432">
              <a:defRPr>
                <a:solidFill>
                  <a:schemeClr val="tx1"/>
                </a:solidFill>
                <a:effectLst/>
                <a:latin typeface="Century Gothic" pitchFamily="34" charset="0"/>
                <a:ea typeface="MS PGothic" pitchFamily="34" charset="-128"/>
              </a:defRPr>
            </a:lvl5pPr>
            <a:lvl6pPr marL="2622760"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6pPr>
            <a:lvl7pPr marL="3099625"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7pPr>
            <a:lvl8pPr marL="3576491"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8pPr>
            <a:lvl9pPr marL="4053358"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9pPr>
          </a:lstStyle>
          <a:p>
            <a:fld id="{6355E112-B35F-4F71-8EBE-7FD9C3771E97}" type="slidenum">
              <a:rPr lang="en-US" altLang="en-US">
                <a:effectLst/>
              </a:rPr>
              <a:t>2</a:t>
            </a:fld>
            <a:endParaRPr lang="en-US" altLang="en-US">
              <a:effectLst/>
            </a:endParaRPr>
          </a:p>
        </p:txBody>
      </p:sp>
    </p:spTree>
    <p:extLst>
      <p:ext uri="{BB962C8B-B14F-4D97-AF65-F5344CB8AC3E}">
        <p14:creationId xmlns:p14="http://schemas.microsoft.com/office/powerpoint/2010/main" val="395709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sp>
        <p:nvSpPr>
          <p:cNvPr id="14338" name="Slide Image Placeholder 1"/>
          <p:cNvSpPr>
            <a:spLocks noGrp="1" noRot="1" noChangeAspect="1" noTextEdit="1"/>
          </p:cNvSpPr>
          <p:nvPr>
            <p:ph type="sldImg"/>
          </p:nvPr>
        </p:nvSpPr>
        <p:spPr>
          <a:xfrm>
            <a:off x="1576388" y="1179513"/>
            <a:ext cx="4243387" cy="3182937"/>
          </a:xfrm>
          <a:noFill/>
          <a:ln>
            <a:solidFill>
              <a:srgbClr val="000000"/>
            </a:solidFill>
            <a:miter lim="800000"/>
          </a:ln>
          <a:effectLst/>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effectLst/>
        </p:spPr>
        <p:txBody>
          <a:bodyPr/>
          <a:lstStyle/>
          <a:p>
            <a:pPr>
              <a:defRPr>
                <a:effectLst/>
              </a:defRPr>
            </a:pPr>
            <a:r>
              <a:rPr lang="en-US" sz="1200" kern="1200" dirty="0">
                <a:solidFill>
                  <a:schemeClr val="tx1"/>
                </a:solidFill>
                <a:effectLst/>
                <a:latin typeface="Arial" charset="0"/>
                <a:ea typeface="+mn-ea"/>
                <a:cs typeface="+mn-cs"/>
              </a:rPr>
              <a:t>(Read slide)</a:t>
            </a:r>
            <a:endParaRPr lang="en-US" dirty="0">
              <a:effectLst/>
            </a:endParaRPr>
          </a:p>
        </p:txBody>
      </p:sp>
      <p:sp>
        <p:nvSpPr>
          <p:cNvPr id="14340" name="Slide Number Placeholder 3"/>
          <p:cNvSpPr>
            <a:spLocks noGrp="1"/>
          </p:cNvSpPr>
          <p:nvPr>
            <p:ph type="sldNum" sz="quarter" idx="5"/>
          </p:nvPr>
        </p:nvSpPr>
        <p:spPr>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effectLst/>
                <a:latin typeface="Century Gothic" pitchFamily="34" charset="0"/>
                <a:ea typeface="MS PGothic" pitchFamily="34" charset="-128"/>
              </a:defRPr>
            </a:lvl1pPr>
            <a:lvl2pPr marL="774907" indent="-298041">
              <a:defRPr>
                <a:solidFill>
                  <a:schemeClr val="tx1"/>
                </a:solidFill>
                <a:effectLst/>
                <a:latin typeface="Century Gothic" pitchFamily="34" charset="0"/>
                <a:ea typeface="MS PGothic" pitchFamily="34" charset="-128"/>
              </a:defRPr>
            </a:lvl2pPr>
            <a:lvl3pPr marL="1192165" indent="-238432">
              <a:defRPr>
                <a:solidFill>
                  <a:schemeClr val="tx1"/>
                </a:solidFill>
                <a:effectLst/>
                <a:latin typeface="Century Gothic" pitchFamily="34" charset="0"/>
                <a:ea typeface="MS PGothic" pitchFamily="34" charset="-128"/>
              </a:defRPr>
            </a:lvl3pPr>
            <a:lvl4pPr marL="1669028" indent="-238432">
              <a:defRPr>
                <a:solidFill>
                  <a:schemeClr val="tx1"/>
                </a:solidFill>
                <a:effectLst/>
                <a:latin typeface="Century Gothic" pitchFamily="34" charset="0"/>
                <a:ea typeface="MS PGothic" pitchFamily="34" charset="-128"/>
              </a:defRPr>
            </a:lvl4pPr>
            <a:lvl5pPr marL="2145896" indent="-238432">
              <a:defRPr>
                <a:solidFill>
                  <a:schemeClr val="tx1"/>
                </a:solidFill>
                <a:effectLst/>
                <a:latin typeface="Century Gothic" pitchFamily="34" charset="0"/>
                <a:ea typeface="MS PGothic" pitchFamily="34" charset="-128"/>
              </a:defRPr>
            </a:lvl5pPr>
            <a:lvl6pPr marL="2622760"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6pPr>
            <a:lvl7pPr marL="3099625"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7pPr>
            <a:lvl8pPr marL="3576491"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8pPr>
            <a:lvl9pPr marL="4053358" indent="-238432" eaLnBrk="0" fontAlgn="base" hangingPunct="0">
              <a:spcBef>
                <a:spcPct val="0"/>
              </a:spcBef>
              <a:spcAft>
                <a:spcPct val="0"/>
              </a:spcAft>
              <a:defRPr>
                <a:solidFill>
                  <a:schemeClr val="tx1"/>
                </a:solidFill>
                <a:effectLst/>
                <a:latin typeface="Century Gothic" pitchFamily="34" charset="0"/>
                <a:ea typeface="MS PGothic" pitchFamily="34" charset="-128"/>
              </a:defRPr>
            </a:lvl9pPr>
          </a:lstStyle>
          <a:p>
            <a:fld id="{6355E112-B35F-4F71-8EBE-7FD9C3771E97}" type="slidenum">
              <a:rPr lang="en-US" altLang="en-US">
                <a:effectLst/>
              </a:rPr>
              <a:t>3</a:t>
            </a:fld>
            <a:endParaRPr lang="en-US" altLang="en-US">
              <a:effectLst/>
            </a:endParaRPr>
          </a:p>
        </p:txBody>
      </p:sp>
    </p:spTree>
    <p:extLst>
      <p:ext uri="{BB962C8B-B14F-4D97-AF65-F5344CB8AC3E}">
        <p14:creationId xmlns:p14="http://schemas.microsoft.com/office/powerpoint/2010/main" val="32956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D6C22F-4055-4ED1-A7B9-EDA261F8A9F0}" type="slidenum">
              <a:rPr lang="en-US" smtClean="0"/>
              <a:pPr>
                <a:defRPr/>
              </a:pPr>
              <a:t>4</a:t>
            </a:fld>
            <a:endParaRPr lang="en-US"/>
          </a:p>
        </p:txBody>
      </p:sp>
    </p:spTree>
    <p:extLst>
      <p:ext uri="{BB962C8B-B14F-4D97-AF65-F5344CB8AC3E}">
        <p14:creationId xmlns:p14="http://schemas.microsoft.com/office/powerpoint/2010/main" val="297846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D6C22F-4055-4ED1-A7B9-EDA261F8A9F0}" type="slidenum">
              <a:rPr lang="en-US" smtClean="0"/>
              <a:pPr>
                <a:defRPr/>
              </a:pPr>
              <a:t>5</a:t>
            </a:fld>
            <a:endParaRPr lang="en-US"/>
          </a:p>
        </p:txBody>
      </p:sp>
    </p:spTree>
    <p:extLst>
      <p:ext uri="{BB962C8B-B14F-4D97-AF65-F5344CB8AC3E}">
        <p14:creationId xmlns:p14="http://schemas.microsoft.com/office/powerpoint/2010/main" val="3801500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l="-11000" t="-10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49637"/>
            <a:ext cx="8686802" cy="923330"/>
          </a:xfrm>
          <a:solidFill>
            <a:schemeClr val="tx2">
              <a:alpha val="90000"/>
            </a:schemeClr>
          </a:solidFill>
        </p:spPr>
        <p:txBody>
          <a:bodyPr wrap="square" lIns="182880" rIns="457200" anchor="b">
            <a:spAutoFit/>
          </a:bodyPr>
          <a:lstStyle>
            <a:lvl1pPr algn="l">
              <a:defRPr sz="4000"/>
            </a:lvl1pPr>
          </a:lstStyle>
          <a:p>
            <a:r>
              <a:rPr lang="en-US"/>
              <a:t>Click to edit Master title style</a:t>
            </a:r>
            <a:endParaRPr lang="en-US" dirty="0"/>
          </a:p>
        </p:txBody>
      </p:sp>
      <p:sp>
        <p:nvSpPr>
          <p:cNvPr id="3" name="Subtitle 2"/>
          <p:cNvSpPr>
            <a:spLocks noGrp="1"/>
          </p:cNvSpPr>
          <p:nvPr>
            <p:ph type="subTitle" idx="1"/>
          </p:nvPr>
        </p:nvSpPr>
        <p:spPr>
          <a:xfrm>
            <a:off x="1276488" y="4172968"/>
            <a:ext cx="7867511" cy="488034"/>
          </a:xfrm>
          <a:solidFill>
            <a:schemeClr val="accent1"/>
          </a:solidFill>
        </p:spPr>
        <p:txBody>
          <a:bodyPr lIns="182880" tIns="91440" rIns="457200" bIns="91440">
            <a:noAutofit/>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grpSp>
        <p:nvGrpSpPr>
          <p:cNvPr id="15" name="Group 14">
            <a:extLst>
              <a:ext uri="{FF2B5EF4-FFF2-40B4-BE49-F238E27FC236}">
                <a16:creationId xmlns:a16="http://schemas.microsoft.com/office/drawing/2014/main" id="{1DD87216-E053-A444-85E8-9A8519BD06D1}"/>
              </a:ext>
            </a:extLst>
          </p:cNvPr>
          <p:cNvGrpSpPr/>
          <p:nvPr userDrawn="1"/>
        </p:nvGrpSpPr>
        <p:grpSpPr>
          <a:xfrm>
            <a:off x="457200" y="0"/>
            <a:ext cx="3042062" cy="1570384"/>
            <a:chOff x="435429" y="0"/>
            <a:chExt cx="3568535" cy="1842161"/>
          </a:xfrm>
        </p:grpSpPr>
        <p:sp>
          <p:nvSpPr>
            <p:cNvPr id="16" name="Rectangle 15">
              <a:extLst>
                <a:ext uri="{FF2B5EF4-FFF2-40B4-BE49-F238E27FC236}">
                  <a16:creationId xmlns:a16="http://schemas.microsoft.com/office/drawing/2014/main" id="{E9007FF8-AB38-DB47-A979-B59B00878C5C}"/>
                </a:ext>
              </a:extLst>
            </p:cNvPr>
            <p:cNvSpPr/>
            <p:nvPr userDrawn="1"/>
          </p:nvSpPr>
          <p:spPr>
            <a:xfrm>
              <a:off x="435429" y="0"/>
              <a:ext cx="3568535" cy="1842161"/>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98B8E"/>
                </a:solidFill>
                <a:cs typeface="Arial" panose="020B0604020202020204" pitchFamily="34" charset="0"/>
              </a:endParaRPr>
            </a:p>
          </p:txBody>
        </p:sp>
        <p:pic>
          <p:nvPicPr>
            <p:cNvPr id="17" name="Picture 6" descr="NLGWhite.png">
              <a:extLst>
                <a:ext uri="{FF2B5EF4-FFF2-40B4-BE49-F238E27FC236}">
                  <a16:creationId xmlns:a16="http://schemas.microsoft.com/office/drawing/2014/main" id="{6D75F108-47D6-A245-9D93-566DEB566E5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6183"/>
            <a:stretch/>
          </p:blipFill>
          <p:spPr bwMode="auto">
            <a:xfrm>
              <a:off x="802238" y="753686"/>
              <a:ext cx="2834917" cy="822961"/>
            </a:xfrm>
            <a:prstGeom prst="rect">
              <a:avLst/>
            </a:prstGeom>
            <a:noFill/>
            <a:ln w="9525">
              <a:noFill/>
              <a:miter lim="800000"/>
              <a:headEnd/>
              <a:tailEnd/>
            </a:ln>
          </p:spPr>
        </p:pic>
      </p:grpSp>
      <p:sp>
        <p:nvSpPr>
          <p:cNvPr id="8" name="TextBox 7">
            <a:extLst>
              <a:ext uri="{FF2B5EF4-FFF2-40B4-BE49-F238E27FC236}">
                <a16:creationId xmlns:a16="http://schemas.microsoft.com/office/drawing/2014/main" id="{C0606CCE-7646-434E-AD87-D83B317E7C08}"/>
              </a:ext>
            </a:extLst>
          </p:cNvPr>
          <p:cNvSpPr txBox="1"/>
          <p:nvPr userDrawn="1"/>
        </p:nvSpPr>
        <p:spPr>
          <a:xfrm>
            <a:off x="852255" y="6654430"/>
            <a:ext cx="1468529" cy="104644"/>
          </a:xfrm>
          <a:prstGeom prst="rect">
            <a:avLst/>
          </a:prstGeom>
          <a:noFill/>
        </p:spPr>
        <p:txBody>
          <a:bodyPr wrap="square" lIns="0" tIns="0" rIns="0" bIns="0" rtlCol="0">
            <a:spAutoFit/>
          </a:bodyPr>
          <a:lstStyle/>
          <a:p>
            <a:r>
              <a:rPr lang="en-US" sz="680" dirty="0">
                <a:solidFill>
                  <a:srgbClr val="FFFFFF"/>
                </a:solidFill>
              </a:rPr>
              <a:t>|  Cat#104718(1019)</a:t>
            </a:r>
          </a:p>
        </p:txBody>
      </p:sp>
      <p:grpSp>
        <p:nvGrpSpPr>
          <p:cNvPr id="9" name="Group 8">
            <a:extLst>
              <a:ext uri="{FF2B5EF4-FFF2-40B4-BE49-F238E27FC236}">
                <a16:creationId xmlns:a16="http://schemas.microsoft.com/office/drawing/2014/main" id="{88D0C887-7013-044E-9ED0-A1C874810DF7}"/>
              </a:ext>
            </a:extLst>
          </p:cNvPr>
          <p:cNvGrpSpPr/>
          <p:nvPr userDrawn="1"/>
        </p:nvGrpSpPr>
        <p:grpSpPr>
          <a:xfrm>
            <a:off x="125149" y="6654431"/>
            <a:ext cx="8936786" cy="123134"/>
            <a:chOff x="166862" y="6654429"/>
            <a:chExt cx="11915715" cy="123134"/>
          </a:xfrm>
        </p:grpSpPr>
        <p:sp>
          <p:nvSpPr>
            <p:cNvPr id="10" name="Date Placeholder 3">
              <a:extLst>
                <a:ext uri="{FF2B5EF4-FFF2-40B4-BE49-F238E27FC236}">
                  <a16:creationId xmlns:a16="http://schemas.microsoft.com/office/drawing/2014/main" id="{CDD61D1D-3202-5243-8B6C-D39D0EB44549}"/>
                </a:ext>
              </a:extLst>
            </p:cNvPr>
            <p:cNvSpPr txBox="1">
              <a:spLocks/>
            </p:cNvSpPr>
            <p:nvPr/>
          </p:nvSpPr>
          <p:spPr>
            <a:xfrm>
              <a:off x="9339377" y="6673688"/>
              <a:ext cx="27432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solidFill>
                    <a:srgbClr val="FFFFFF"/>
                  </a:solidFill>
                  <a:latin typeface="Arial" panose="020B0604020202020204" pitchFamily="34" charset="0"/>
                  <a:ea typeface="Open Sans Condensed Light" charset="0"/>
                  <a:cs typeface="Arial" panose="020B0604020202020204" pitchFamily="34" charset="0"/>
                </a:rPr>
                <a:t>Copyright © 2019 National Life Group</a:t>
              </a:r>
            </a:p>
          </p:txBody>
        </p:sp>
        <p:sp>
          <p:nvSpPr>
            <p:cNvPr id="13" name="TextBox 12">
              <a:extLst>
                <a:ext uri="{FF2B5EF4-FFF2-40B4-BE49-F238E27FC236}">
                  <a16:creationId xmlns:a16="http://schemas.microsoft.com/office/drawing/2014/main" id="{AEB18323-1EBD-AB46-AA4C-35E8A8928FE6}"/>
                </a:ext>
              </a:extLst>
            </p:cNvPr>
            <p:cNvSpPr txBox="1"/>
            <p:nvPr userDrawn="1"/>
          </p:nvSpPr>
          <p:spPr>
            <a:xfrm>
              <a:off x="166862" y="6654429"/>
              <a:ext cx="1264369" cy="104644"/>
            </a:xfrm>
            <a:prstGeom prst="rect">
              <a:avLst/>
            </a:prstGeom>
            <a:noFill/>
          </p:spPr>
          <p:txBody>
            <a:bodyPr wrap="square" lIns="0" tIns="0" rIns="0" bIns="0" rtlCol="0">
              <a:spAutoFit/>
            </a:bodyPr>
            <a:lstStyle/>
            <a:p>
              <a:r>
                <a:rPr lang="en-US" sz="680" dirty="0">
                  <a:solidFill>
                    <a:srgbClr val="FFFFFF"/>
                  </a:solidFill>
                  <a:latin typeface="Arial" panose="020B0604020202020204" pitchFamily="34" charset="0"/>
                  <a:cs typeface="Arial" panose="020B0604020202020204" pitchFamily="34" charset="0"/>
                </a:rPr>
                <a:t>TC109917(0919)3</a:t>
              </a:r>
            </a:p>
          </p:txBody>
        </p:sp>
      </p:grpSp>
      <p:sp>
        <p:nvSpPr>
          <p:cNvPr id="19" name="TextBox 18"/>
          <p:cNvSpPr txBox="1"/>
          <p:nvPr userDrawn="1"/>
        </p:nvSpPr>
        <p:spPr>
          <a:xfrm>
            <a:off x="342900" y="5337645"/>
            <a:ext cx="8458200" cy="1184940"/>
          </a:xfrm>
          <a:prstGeom prst="rect">
            <a:avLst/>
          </a:prstGeom>
          <a:noFill/>
        </p:spPr>
        <p:txBody>
          <a:bodyPr wrap="square">
            <a:spAutoFit/>
          </a:bodyPr>
          <a:lstStyle/>
          <a:p>
            <a:pPr algn="just" defTabSz="457200" fontAlgn="base">
              <a:spcBef>
                <a:spcPct val="0"/>
              </a:spcBef>
              <a:spcAft>
                <a:spcPts val="600"/>
              </a:spcAft>
              <a:defRPr/>
            </a:pPr>
            <a:r>
              <a:rPr lang="en-US" sz="1400" b="0" dirty="0">
                <a:solidFill>
                  <a:srgbClr val="FFFFFF"/>
                </a:solidFill>
                <a:latin typeface="+mj-lt"/>
              </a:rPr>
              <a:t>Products issued by: </a:t>
            </a:r>
          </a:p>
          <a:p>
            <a:pPr algn="just" defTabSz="457200" fontAlgn="base">
              <a:spcBef>
                <a:spcPct val="0"/>
              </a:spcBef>
              <a:spcAft>
                <a:spcPts val="600"/>
              </a:spcAft>
              <a:defRPr/>
            </a:pPr>
            <a:r>
              <a:rPr lang="en-US" sz="1700" b="1" dirty="0">
                <a:solidFill>
                  <a:srgbClr val="FFFFFF"/>
                </a:solidFill>
                <a:latin typeface="+mj-lt"/>
              </a:rPr>
              <a:t>National Life Insurance Company</a:t>
            </a:r>
            <a:r>
              <a:rPr lang="en-US" sz="1700" b="1" baseline="30000" dirty="0">
                <a:solidFill>
                  <a:srgbClr val="FFFFFF"/>
                </a:solidFill>
                <a:latin typeface="+mj-lt"/>
              </a:rPr>
              <a:t>®</a:t>
            </a:r>
            <a:r>
              <a:rPr lang="en-US" sz="1700" b="1" dirty="0">
                <a:solidFill>
                  <a:srgbClr val="FFFFFF"/>
                </a:solidFill>
                <a:latin typeface="+mj-lt"/>
              </a:rPr>
              <a:t> | Life Insurance Company of the Southwest</a:t>
            </a:r>
            <a:r>
              <a:rPr lang="en-US" sz="1700" b="1" baseline="30000" dirty="0">
                <a:solidFill>
                  <a:srgbClr val="FFFFFF"/>
                </a:solidFill>
                <a:latin typeface="+mj-lt"/>
              </a:rPr>
              <a:t>®</a:t>
            </a:r>
            <a:endParaRPr lang="en-US" sz="1700" dirty="0">
              <a:solidFill>
                <a:srgbClr val="FFFFFF"/>
              </a:solidFill>
              <a:latin typeface="+mj-lt"/>
            </a:endParaRPr>
          </a:p>
          <a:p>
            <a:pPr algn="just" defTabSz="457200" fontAlgn="base">
              <a:spcBef>
                <a:spcPct val="0"/>
              </a:spcBef>
              <a:spcAft>
                <a:spcPts val="600"/>
              </a:spcAft>
              <a:defRPr/>
            </a:pPr>
            <a:r>
              <a:rPr lang="en-US" sz="1000" dirty="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spTree>
    <p:extLst>
      <p:ext uri="{BB962C8B-B14F-4D97-AF65-F5344CB8AC3E}">
        <p14:creationId xmlns:p14="http://schemas.microsoft.com/office/powerpoint/2010/main" val="952165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CF37EBAA-3AE3-4290-A1ED-1934E8E5A9C6}"/>
              </a:ext>
            </a:extLst>
          </p:cNvPr>
          <p:cNvSpPr>
            <a:spLocks noGrp="1"/>
          </p:cNvSpPr>
          <p:nvPr>
            <p:ph sz="quarter" idx="10"/>
          </p:nvPr>
        </p:nvSpPr>
        <p:spPr>
          <a:xfrm>
            <a:off x="274319" y="1371600"/>
            <a:ext cx="85725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txBox="1">
            <a:spLocks/>
          </p:cNvSpPr>
          <p:nvPr/>
        </p:nvSpPr>
        <p:spPr>
          <a:xfrm>
            <a:off x="7004535" y="6673690"/>
            <a:ext cx="20574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solidFill>
                  <a:srgbClr val="3E3F3C"/>
                </a:solidFill>
                <a:latin typeface="Arial" panose="020B0604020202020204" pitchFamily="34" charset="0"/>
                <a:ea typeface="Open Sans Condensed Light" charset="0"/>
                <a:cs typeface="Arial" panose="020B0604020202020204" pitchFamily="34" charset="0"/>
              </a:rPr>
              <a:t>Copyright © 2019 National Life Group</a:t>
            </a:r>
          </a:p>
        </p:txBody>
      </p:sp>
    </p:spTree>
    <p:extLst>
      <p:ext uri="{BB962C8B-B14F-4D97-AF65-F5344CB8AC3E}">
        <p14:creationId xmlns:p14="http://schemas.microsoft.com/office/powerpoint/2010/main" val="382091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 y="358170"/>
            <a:ext cx="9143999" cy="784830"/>
          </a:xfrm>
        </p:spPr>
        <p:txBody>
          <a:bodyPr/>
          <a:lstStyle>
            <a:lvl1pPr>
              <a:defRPr baseline="0"/>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DD2EAF35-0505-413D-9F7C-2EE103A4CE47}"/>
              </a:ext>
            </a:extLst>
          </p:cNvPr>
          <p:cNvSpPr>
            <a:spLocks noGrp="1"/>
          </p:cNvSpPr>
          <p:nvPr>
            <p:ph type="pic" sz="quarter" idx="11"/>
          </p:nvPr>
        </p:nvSpPr>
        <p:spPr>
          <a:xfrm>
            <a:off x="4648202" y="1143000"/>
            <a:ext cx="4495798" cy="5380630"/>
          </a:xfrm>
        </p:spPr>
        <p:txBody>
          <a:bodyPr/>
          <a:lstStyle/>
          <a:p>
            <a:endParaRPr lang="en-US"/>
          </a:p>
        </p:txBody>
      </p:sp>
      <p:sp>
        <p:nvSpPr>
          <p:cNvPr id="7" name="Text Placeholder 6">
            <a:extLst>
              <a:ext uri="{FF2B5EF4-FFF2-40B4-BE49-F238E27FC236}">
                <a16:creationId xmlns:a16="http://schemas.microsoft.com/office/drawing/2014/main" id="{C4CA738D-C47C-4F93-9905-1213B73040FB}"/>
              </a:ext>
            </a:extLst>
          </p:cNvPr>
          <p:cNvSpPr>
            <a:spLocks noGrp="1"/>
          </p:cNvSpPr>
          <p:nvPr>
            <p:ph type="body" sz="quarter" idx="12" hasCustomPrompt="1"/>
          </p:nvPr>
        </p:nvSpPr>
        <p:spPr>
          <a:xfrm>
            <a:off x="381000" y="1517685"/>
            <a:ext cx="533400" cy="475515"/>
          </a:xfrm>
          <a:solidFill>
            <a:schemeClr val="accent1"/>
          </a:solidFill>
        </p:spPr>
        <p:txBody>
          <a:bodyPr lIns="137160" tIns="91440" rIns="137160" bIns="91440" anchor="ctr" anchorCtr="0">
            <a:spAutoFit/>
          </a:bodyPr>
          <a:lstStyle>
            <a:lvl1pPr algn="ctr">
              <a:defRPr b="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1</a:t>
            </a:r>
          </a:p>
        </p:txBody>
      </p:sp>
      <p:sp>
        <p:nvSpPr>
          <p:cNvPr id="8" name="Text Placeholder 6">
            <a:extLst>
              <a:ext uri="{FF2B5EF4-FFF2-40B4-BE49-F238E27FC236}">
                <a16:creationId xmlns:a16="http://schemas.microsoft.com/office/drawing/2014/main" id="{F81AE86E-AA01-4DB4-83A6-63089048A85B}"/>
              </a:ext>
            </a:extLst>
          </p:cNvPr>
          <p:cNvSpPr>
            <a:spLocks noGrp="1"/>
          </p:cNvSpPr>
          <p:nvPr>
            <p:ph type="body" sz="quarter" idx="13"/>
          </p:nvPr>
        </p:nvSpPr>
        <p:spPr>
          <a:xfrm>
            <a:off x="990600" y="1517686"/>
            <a:ext cx="3505200" cy="475515"/>
          </a:xfrm>
          <a:solidFill>
            <a:schemeClr val="bg1">
              <a:lumMod val="20000"/>
              <a:lumOff val="80000"/>
            </a:schemeClr>
          </a:solidFill>
        </p:spPr>
        <p:txBody>
          <a:bodyPr lIns="137160" tIns="91440" rIns="137160" bIns="91440" anchor="ctr" anchorCtr="0">
            <a:spAutoFit/>
          </a:bodyPr>
          <a:lstStyle>
            <a:lvl1pPr algn="l">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endParaRPr lang="en-US" dirty="0"/>
          </a:p>
        </p:txBody>
      </p:sp>
      <p:sp>
        <p:nvSpPr>
          <p:cNvPr id="9" name="Text Placeholder 6">
            <a:extLst>
              <a:ext uri="{FF2B5EF4-FFF2-40B4-BE49-F238E27FC236}">
                <a16:creationId xmlns:a16="http://schemas.microsoft.com/office/drawing/2014/main" id="{F967D7C8-7ADB-499A-8993-4F9A99FB67DA}"/>
              </a:ext>
            </a:extLst>
          </p:cNvPr>
          <p:cNvSpPr>
            <a:spLocks noGrp="1"/>
          </p:cNvSpPr>
          <p:nvPr>
            <p:ph type="body" sz="quarter" idx="14" hasCustomPrompt="1"/>
          </p:nvPr>
        </p:nvSpPr>
        <p:spPr>
          <a:xfrm>
            <a:off x="381000" y="2127285"/>
            <a:ext cx="533400" cy="475515"/>
          </a:xfrm>
          <a:solidFill>
            <a:schemeClr val="accent1"/>
          </a:solidFill>
        </p:spPr>
        <p:txBody>
          <a:bodyPr lIns="137160" tIns="91440" rIns="137160" bIns="91440" anchor="ctr" anchorCtr="0">
            <a:spAutoFit/>
          </a:bodyPr>
          <a:lstStyle>
            <a:lvl1pPr algn="ctr">
              <a:defRPr b="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2</a:t>
            </a:r>
          </a:p>
        </p:txBody>
      </p:sp>
      <p:sp>
        <p:nvSpPr>
          <p:cNvPr id="10" name="Text Placeholder 6">
            <a:extLst>
              <a:ext uri="{FF2B5EF4-FFF2-40B4-BE49-F238E27FC236}">
                <a16:creationId xmlns:a16="http://schemas.microsoft.com/office/drawing/2014/main" id="{88FB6503-5DF1-4B69-9C8B-B89BA39CE964}"/>
              </a:ext>
            </a:extLst>
          </p:cNvPr>
          <p:cNvSpPr>
            <a:spLocks noGrp="1"/>
          </p:cNvSpPr>
          <p:nvPr>
            <p:ph type="body" sz="quarter" idx="15"/>
          </p:nvPr>
        </p:nvSpPr>
        <p:spPr>
          <a:xfrm>
            <a:off x="990600" y="2127286"/>
            <a:ext cx="3505200" cy="475515"/>
          </a:xfrm>
          <a:solidFill>
            <a:schemeClr val="bg1">
              <a:lumMod val="20000"/>
              <a:lumOff val="80000"/>
            </a:schemeClr>
          </a:solidFill>
        </p:spPr>
        <p:txBody>
          <a:bodyPr lIns="137160" tIns="91440" rIns="137160" bIns="91440" anchor="ctr" anchorCtr="0">
            <a:spAutoFit/>
          </a:bodyPr>
          <a:lstStyle>
            <a:lvl1pPr algn="l">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endParaRPr lang="en-US" dirty="0"/>
          </a:p>
        </p:txBody>
      </p:sp>
      <p:sp>
        <p:nvSpPr>
          <p:cNvPr id="11" name="Text Placeholder 6">
            <a:extLst>
              <a:ext uri="{FF2B5EF4-FFF2-40B4-BE49-F238E27FC236}">
                <a16:creationId xmlns:a16="http://schemas.microsoft.com/office/drawing/2014/main" id="{F231A76C-304F-4DD9-B766-6ABF243F8EC2}"/>
              </a:ext>
            </a:extLst>
          </p:cNvPr>
          <p:cNvSpPr>
            <a:spLocks noGrp="1"/>
          </p:cNvSpPr>
          <p:nvPr>
            <p:ph type="body" sz="quarter" idx="16" hasCustomPrompt="1"/>
          </p:nvPr>
        </p:nvSpPr>
        <p:spPr>
          <a:xfrm>
            <a:off x="381000" y="2736885"/>
            <a:ext cx="533400" cy="475515"/>
          </a:xfrm>
          <a:solidFill>
            <a:schemeClr val="accent1"/>
          </a:solidFill>
        </p:spPr>
        <p:txBody>
          <a:bodyPr lIns="137160" tIns="91440" rIns="137160" bIns="91440" anchor="ctr" anchorCtr="0">
            <a:spAutoFit/>
          </a:bodyPr>
          <a:lstStyle>
            <a:lvl1pPr algn="ctr">
              <a:defRPr b="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3</a:t>
            </a:r>
          </a:p>
        </p:txBody>
      </p:sp>
      <p:sp>
        <p:nvSpPr>
          <p:cNvPr id="12" name="Text Placeholder 6">
            <a:extLst>
              <a:ext uri="{FF2B5EF4-FFF2-40B4-BE49-F238E27FC236}">
                <a16:creationId xmlns:a16="http://schemas.microsoft.com/office/drawing/2014/main" id="{558906C5-E67C-4005-B1CC-CF9B48E01490}"/>
              </a:ext>
            </a:extLst>
          </p:cNvPr>
          <p:cNvSpPr>
            <a:spLocks noGrp="1"/>
          </p:cNvSpPr>
          <p:nvPr>
            <p:ph type="body" sz="quarter" idx="17"/>
          </p:nvPr>
        </p:nvSpPr>
        <p:spPr>
          <a:xfrm>
            <a:off x="990600" y="2736886"/>
            <a:ext cx="3505200" cy="475515"/>
          </a:xfrm>
          <a:solidFill>
            <a:schemeClr val="bg1">
              <a:lumMod val="20000"/>
              <a:lumOff val="80000"/>
            </a:schemeClr>
          </a:solidFill>
        </p:spPr>
        <p:txBody>
          <a:bodyPr lIns="137160" tIns="91440" rIns="137160" bIns="91440" anchor="ctr" anchorCtr="0">
            <a:spAutoFit/>
          </a:bodyPr>
          <a:lstStyle>
            <a:lvl1pPr algn="l">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endParaRPr lang="en-US" dirty="0"/>
          </a:p>
        </p:txBody>
      </p:sp>
      <p:sp>
        <p:nvSpPr>
          <p:cNvPr id="13" name="Text Placeholder 6">
            <a:extLst>
              <a:ext uri="{FF2B5EF4-FFF2-40B4-BE49-F238E27FC236}">
                <a16:creationId xmlns:a16="http://schemas.microsoft.com/office/drawing/2014/main" id="{B57E53FC-311F-4B55-8D83-06291EA9113D}"/>
              </a:ext>
            </a:extLst>
          </p:cNvPr>
          <p:cNvSpPr>
            <a:spLocks noGrp="1"/>
          </p:cNvSpPr>
          <p:nvPr>
            <p:ph type="body" sz="quarter" idx="18" hasCustomPrompt="1"/>
          </p:nvPr>
        </p:nvSpPr>
        <p:spPr>
          <a:xfrm>
            <a:off x="381000" y="3350496"/>
            <a:ext cx="533400" cy="475515"/>
          </a:xfrm>
          <a:solidFill>
            <a:schemeClr val="accent1"/>
          </a:solidFill>
        </p:spPr>
        <p:txBody>
          <a:bodyPr lIns="137160" tIns="91440" rIns="137160" bIns="91440" anchor="ctr" anchorCtr="0">
            <a:spAutoFit/>
          </a:bodyPr>
          <a:lstStyle>
            <a:lvl1pPr algn="ctr">
              <a:defRPr b="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4</a:t>
            </a:r>
          </a:p>
        </p:txBody>
      </p:sp>
      <p:sp>
        <p:nvSpPr>
          <p:cNvPr id="14" name="Text Placeholder 6">
            <a:extLst>
              <a:ext uri="{FF2B5EF4-FFF2-40B4-BE49-F238E27FC236}">
                <a16:creationId xmlns:a16="http://schemas.microsoft.com/office/drawing/2014/main" id="{5C453FC5-87BA-4528-9A21-61C5A66EE4AF}"/>
              </a:ext>
            </a:extLst>
          </p:cNvPr>
          <p:cNvSpPr>
            <a:spLocks noGrp="1"/>
          </p:cNvSpPr>
          <p:nvPr>
            <p:ph type="body" sz="quarter" idx="19"/>
          </p:nvPr>
        </p:nvSpPr>
        <p:spPr>
          <a:xfrm>
            <a:off x="990600" y="3350497"/>
            <a:ext cx="3505200" cy="475515"/>
          </a:xfrm>
          <a:solidFill>
            <a:schemeClr val="bg1">
              <a:lumMod val="20000"/>
              <a:lumOff val="80000"/>
            </a:schemeClr>
          </a:solidFill>
        </p:spPr>
        <p:txBody>
          <a:bodyPr lIns="137160" tIns="91440" rIns="137160" bIns="91440" anchor="ctr" anchorCtr="0">
            <a:spAutoFit/>
          </a:bodyPr>
          <a:lstStyle>
            <a:lvl1pPr algn="l">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endParaRPr lang="en-US" dirty="0"/>
          </a:p>
        </p:txBody>
      </p:sp>
      <p:sp>
        <p:nvSpPr>
          <p:cNvPr id="16" name="Date Placeholder 3"/>
          <p:cNvSpPr txBox="1">
            <a:spLocks/>
          </p:cNvSpPr>
          <p:nvPr/>
        </p:nvSpPr>
        <p:spPr>
          <a:xfrm>
            <a:off x="7004535" y="6673690"/>
            <a:ext cx="20574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solidFill>
                  <a:srgbClr val="3E3F3C"/>
                </a:solidFill>
                <a:latin typeface="Arial" panose="020B0604020202020204" pitchFamily="34" charset="0"/>
                <a:ea typeface="Open Sans Condensed Light" charset="0"/>
                <a:cs typeface="Arial" panose="020B0604020202020204" pitchFamily="34" charset="0"/>
              </a:rPr>
              <a:t>Copyright © 2019 National Life Group</a:t>
            </a:r>
          </a:p>
        </p:txBody>
      </p:sp>
    </p:spTree>
    <p:extLst>
      <p:ext uri="{BB962C8B-B14F-4D97-AF65-F5344CB8AC3E}">
        <p14:creationId xmlns:p14="http://schemas.microsoft.com/office/powerpoint/2010/main" val="414541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txBox="1">
            <a:spLocks/>
          </p:cNvSpPr>
          <p:nvPr/>
        </p:nvSpPr>
        <p:spPr>
          <a:xfrm>
            <a:off x="7004535" y="6673690"/>
            <a:ext cx="20574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solidFill>
                  <a:srgbClr val="3E3F3C"/>
                </a:solidFill>
                <a:latin typeface="Arial" panose="020B0604020202020204" pitchFamily="34" charset="0"/>
                <a:ea typeface="Open Sans Condensed Light" charset="0"/>
                <a:cs typeface="Arial" panose="020B0604020202020204" pitchFamily="34" charset="0"/>
              </a:rPr>
              <a:t>Copyright © 2019 National Life Group</a:t>
            </a:r>
          </a:p>
        </p:txBody>
      </p:sp>
    </p:spTree>
    <p:extLst>
      <p:ext uri="{BB962C8B-B14F-4D97-AF65-F5344CB8AC3E}">
        <p14:creationId xmlns:p14="http://schemas.microsoft.com/office/powerpoint/2010/main" val="2247873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5" Type="http://schemas.openxmlformats.org/officeDocument/2006/relationships/theme" Target="../theme/theme1.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7"/>
            </p:custDataLst>
            <p:extLst>
              <p:ext uri="{D42A27DB-BD31-4B8C-83A1-F6EECF244321}">
                <p14:modId xmlns:p14="http://schemas.microsoft.com/office/powerpoint/2010/main" val="2383877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70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000" b="0" i="0" baseline="0" dirty="0">
              <a:latin typeface="Arial" panose="020B0604020202020204" pitchFamily="34" charset="0"/>
              <a:ea typeface="Open Sans Light" panose="020B0306030504020204" pitchFamily="34" charset="0"/>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3" y="368882"/>
            <a:ext cx="9143999" cy="784830"/>
          </a:xfrm>
          <a:prstGeom prst="rect">
            <a:avLst/>
          </a:prstGeom>
          <a:solidFill>
            <a:schemeClr val="tx2"/>
          </a:solidFill>
        </p:spPr>
        <p:txBody>
          <a:bodyPr vert="horz" lIns="365760" tIns="182880" rIns="365760" bIns="182880" rtlCol="0" anchor="b" anchorCtr="0">
            <a:spAutoFit/>
          </a:bodyPr>
          <a:lstStyle/>
          <a:p>
            <a:r>
              <a:rPr lang="en-US" dirty="0"/>
              <a:t>Click to edit Master title style</a:t>
            </a:r>
          </a:p>
        </p:txBody>
      </p:sp>
      <p:sp>
        <p:nvSpPr>
          <p:cNvPr id="3" name="Text Placeholder 2"/>
          <p:cNvSpPr>
            <a:spLocks noGrp="1"/>
          </p:cNvSpPr>
          <p:nvPr>
            <p:ph type="body" idx="1"/>
          </p:nvPr>
        </p:nvSpPr>
        <p:spPr>
          <a:xfrm>
            <a:off x="274320" y="1371599"/>
            <a:ext cx="8572500" cy="49377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9485834"/>
      </p:ext>
    </p:extLst>
  </p:cSld>
  <p:clrMap bg1="lt1" tx1="dk1" bg2="lt2" tx2="dk2" accent1="accent1" accent2="accent2" accent3="accent3" accent4="accent4" accent5="accent5" accent6="accent6" hlink="hlink" folHlink="folHlink"/>
  <p:sldLayoutIdLst>
    <p:sldLayoutId id="2147487967" r:id="rId1"/>
    <p:sldLayoutId id="2147487953" r:id="rId2"/>
    <p:sldLayoutId id="2147487955" r:id="rId3"/>
    <p:sldLayoutId id="2147487958" r:id="rId4"/>
  </p:sldLayoutIdLst>
  <p:txStyles>
    <p:titleStyle>
      <a:lvl1pPr marL="5955" indent="0" algn="l" defTabSz="685766" rtl="0" eaLnBrk="1" latinLnBrk="0" hangingPunct="1">
        <a:lnSpc>
          <a:spcPct val="90000"/>
        </a:lnSpc>
        <a:spcBef>
          <a:spcPct val="0"/>
        </a:spcBef>
        <a:buNone/>
        <a:tabLst/>
        <a:defRPr sz="3000" b="0" i="0" kern="1200">
          <a:solidFill>
            <a:schemeClr val="bg2"/>
          </a:solidFill>
          <a:latin typeface="Arial" panose="020B0604020202020204" pitchFamily="34" charset="0"/>
          <a:ea typeface="Open Sans Light" charset="0"/>
          <a:cs typeface="Arial" panose="020B0604020202020204" pitchFamily="34" charset="0"/>
        </a:defRPr>
      </a:lvl1pPr>
    </p:titleStyle>
    <p:body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7.xml"/><Relationship Id="rId7" Type="http://schemas.openxmlformats.org/officeDocument/2006/relationships/image" Target="../media/image4.jp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8.xml"/><Relationship Id="rId9"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xml"/><Relationship Id="rId7" Type="http://schemas.openxmlformats.org/officeDocument/2006/relationships/oleObject" Target="../embeddings/oleObject4.bin"/><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ags" Target="../tags/tag13.xml"/><Relationship Id="rId7" Type="http://schemas.openxmlformats.org/officeDocument/2006/relationships/image" Target="../media/image1.emf"/><Relationship Id="rId2" Type="http://schemas.openxmlformats.org/officeDocument/2006/relationships/tags" Target="../tags/tag1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1000" t="-10000" r="-11000"/>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988795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93"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800" dirty="0">
              <a:latin typeface="Arial" panose="020B0604020202020204" pitchFamily="34" charset="0"/>
              <a:ea typeface="Open Sans Light" panose="020B0306030504020204" pitchFamily="34" charset="0"/>
              <a:cs typeface="Arial" panose="020B0604020202020204" pitchFamily="34" charset="0"/>
              <a:sym typeface="Arial" panose="020B0604020202020204" pitchFamily="34" charset="0"/>
            </a:endParaRPr>
          </a:p>
        </p:txBody>
      </p:sp>
      <p:sp>
        <p:nvSpPr>
          <p:cNvPr id="4" name="Title 3">
            <a:extLst>
              <a:ext uri="{FF2B5EF4-FFF2-40B4-BE49-F238E27FC236}">
                <a16:creationId xmlns:a16="http://schemas.microsoft.com/office/drawing/2014/main" id="{AEFCA10E-5722-4704-BA8F-B6A936B7F8AA}"/>
              </a:ext>
            </a:extLst>
          </p:cNvPr>
          <p:cNvSpPr>
            <a:spLocks noGrp="1"/>
          </p:cNvSpPr>
          <p:nvPr>
            <p:ph type="ctrTitle"/>
          </p:nvPr>
        </p:nvSpPr>
        <p:spPr>
          <a:xfrm>
            <a:off x="457200" y="3722248"/>
            <a:ext cx="8686802" cy="923330"/>
          </a:xfrm>
        </p:spPr>
        <p:txBody>
          <a:bodyPr anchor="ctr" anchorCtr="0">
            <a:noAutofit/>
          </a:bodyPr>
          <a:lstStyle/>
          <a:p>
            <a:r>
              <a:rPr lang="en-US" sz="2800" dirty="0" err="1"/>
              <a:t>FlexLife</a:t>
            </a:r>
            <a:r>
              <a:rPr lang="en-US" sz="2800" dirty="0"/>
              <a:t> Indexed Universal Life with the</a:t>
            </a:r>
            <a:br>
              <a:rPr lang="en-US" sz="2800" dirty="0"/>
            </a:br>
            <a:r>
              <a:rPr lang="en-US" sz="2800" dirty="0"/>
              <a:t>Charitable Matching Gift Death Benefit Rider</a:t>
            </a:r>
          </a:p>
        </p:txBody>
      </p:sp>
    </p:spTree>
    <p:extLst>
      <p:ext uri="{BB962C8B-B14F-4D97-AF65-F5344CB8AC3E}">
        <p14:creationId xmlns:p14="http://schemas.microsoft.com/office/powerpoint/2010/main" val="421036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4143" b="15155"/>
          <a:stretch/>
        </p:blipFill>
        <p:spPr>
          <a:xfrm>
            <a:off x="3" y="1143001"/>
            <a:ext cx="9144000" cy="2481146"/>
          </a:xfrm>
          <a:prstGeom prst="rect">
            <a:avLst/>
          </a:prstGeom>
        </p:spPr>
      </p:pic>
      <p:graphicFrame>
        <p:nvGraphicFramePr>
          <p:cNvPr id="12" name="Object 11" hidden="1"/>
          <p:cNvGraphicFramePr>
            <a:graphicFrameLocks noChangeAspect="1"/>
          </p:cNvGraphicFramePr>
          <p:nvPr>
            <p:custDataLst>
              <p:tags r:id="rId3"/>
            </p:custDataLst>
            <p:extLst>
              <p:ext uri="{D42A27DB-BD31-4B8C-83A1-F6EECF244321}">
                <p14:modId xmlns:p14="http://schemas.microsoft.com/office/powerpoint/2010/main" val="3109735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20"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000" dirty="0">
              <a:latin typeface="Arial" panose="020B0604020202020204" pitchFamily="34" charset="0"/>
              <a:ea typeface="Open Sans Light" panose="020B0306030504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effectLst/>
        </p:spPr>
        <p:txBody>
          <a:bodyPr>
            <a:noAutofit/>
          </a:bodyPr>
          <a:lstStyle/>
          <a:p>
            <a:r>
              <a:rPr lang="en-US" dirty="0"/>
              <a:t>Charitable Matching</a:t>
            </a:r>
            <a:endParaRPr lang="en-US" dirty="0">
              <a:effectLst/>
            </a:endParaRPr>
          </a:p>
        </p:txBody>
      </p:sp>
      <p:sp>
        <p:nvSpPr>
          <p:cNvPr id="22" name="Rectangle 21"/>
          <p:cNvSpPr/>
          <p:nvPr/>
        </p:nvSpPr>
        <p:spPr>
          <a:xfrm>
            <a:off x="1030121" y="3964605"/>
            <a:ext cx="2690234" cy="2171939"/>
          </a:xfrm>
          <a:prstGeom prst="rect">
            <a:avLst/>
          </a:prstGeom>
          <a:solidFill>
            <a:srgbClr val="00A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2"/>
                </a:solidFill>
              </a:rPr>
              <a:t>A way to Create or Expand a Legacy</a:t>
            </a:r>
          </a:p>
        </p:txBody>
      </p:sp>
      <p:sp>
        <p:nvSpPr>
          <p:cNvPr id="35" name="Rectangle 34"/>
          <p:cNvSpPr/>
          <p:nvPr/>
        </p:nvSpPr>
        <p:spPr>
          <a:xfrm>
            <a:off x="5491802" y="3964604"/>
            <a:ext cx="2690234" cy="2171939"/>
          </a:xfrm>
          <a:prstGeom prst="rect">
            <a:avLst/>
          </a:prstGeom>
          <a:solidFill>
            <a:srgbClr val="006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2"/>
                </a:solidFill>
              </a:rPr>
              <a:t>An Innovative</a:t>
            </a:r>
          </a:p>
          <a:p>
            <a:pPr algn="ctr"/>
            <a:r>
              <a:rPr lang="en-US" sz="1800" dirty="0">
                <a:solidFill>
                  <a:schemeClr val="bg2"/>
                </a:solidFill>
              </a:rPr>
              <a:t>Life Insurance Product</a:t>
            </a:r>
          </a:p>
        </p:txBody>
      </p:sp>
      <p:sp>
        <p:nvSpPr>
          <p:cNvPr id="36" name="Rectangle 35"/>
          <p:cNvSpPr/>
          <p:nvPr/>
        </p:nvSpPr>
        <p:spPr>
          <a:xfrm>
            <a:off x="3403603" y="4504475"/>
            <a:ext cx="2336797" cy="109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E3F3C"/>
                </a:solidFill>
              </a:rPr>
              <a:t>by way of</a:t>
            </a:r>
          </a:p>
        </p:txBody>
      </p:sp>
    </p:spTree>
    <p:custDataLst>
      <p:tags r:id="rId2"/>
    </p:custDataLst>
    <p:extLst>
      <p:ext uri="{BB962C8B-B14F-4D97-AF65-F5344CB8AC3E}">
        <p14:creationId xmlns:p14="http://schemas.microsoft.com/office/powerpoint/2010/main" val="255832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graphicFrame>
        <p:nvGraphicFramePr>
          <p:cNvPr id="12" name="Object 11"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36" name="think-cell Slide" r:id="rId7" imgW="270" imgH="270" progId="TCLayout.ActiveDocument.1">
                  <p:embed/>
                </p:oleObj>
              </mc:Choice>
              <mc:Fallback>
                <p:oleObj name="think-cell Slide" r:id="rId7" imgW="270" imgH="270" progId="TCLayout.ActiveDocument.1">
                  <p:embed/>
                  <p:pic>
                    <p:nvPicPr>
                      <p:cNvPr id="12" name="Object 1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000" dirty="0">
              <a:latin typeface="Arial" panose="020B0604020202020204" pitchFamily="34" charset="0"/>
              <a:ea typeface="Open Sans Light" panose="020B0306030504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effectLst/>
        </p:spPr>
        <p:txBody>
          <a:bodyPr>
            <a:noAutofit/>
          </a:bodyPr>
          <a:lstStyle/>
          <a:p>
            <a:r>
              <a:rPr lang="en-US" dirty="0"/>
              <a:t>Charitable Matching Gift Death Benefit Rider</a:t>
            </a:r>
            <a:endParaRPr lang="en-US" dirty="0">
              <a:effectLst/>
            </a:endParaRPr>
          </a:p>
        </p:txBody>
      </p:sp>
      <p:sp>
        <p:nvSpPr>
          <p:cNvPr id="9" name="Content Placeholder 2">
            <a:extLst>
              <a:ext uri="{FF2B5EF4-FFF2-40B4-BE49-F238E27FC236}">
                <a16:creationId xmlns:a16="http://schemas.microsoft.com/office/drawing/2014/main" id="{0EE94959-4D6C-4E10-BE82-3C913AC25B6E}"/>
              </a:ext>
            </a:extLst>
          </p:cNvPr>
          <p:cNvSpPr txBox="1">
            <a:spLocks/>
          </p:cNvSpPr>
          <p:nvPr/>
        </p:nvSpPr>
        <p:spPr>
          <a:xfrm>
            <a:off x="977475" y="1514688"/>
            <a:ext cx="7823625" cy="461665"/>
          </a:xfrm>
          <a:prstGeom prst="rect">
            <a:avLst/>
          </a:prstGeom>
          <a:solidFill>
            <a:srgbClr val="DCDEDF"/>
          </a:solidFill>
        </p:spPr>
        <p:txBody>
          <a:bodyPr wrap="square" lIns="91440" tIns="91440" rIns="91440" bIns="91440">
            <a:sp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2000" b="1" dirty="0">
                <a:latin typeface="+mn-lt"/>
              </a:rPr>
              <a:t>What is it?</a:t>
            </a:r>
          </a:p>
        </p:txBody>
      </p:sp>
      <p:sp>
        <p:nvSpPr>
          <p:cNvPr id="10" name="Rectangle 9">
            <a:extLst>
              <a:ext uri="{FF2B5EF4-FFF2-40B4-BE49-F238E27FC236}">
                <a16:creationId xmlns:a16="http://schemas.microsoft.com/office/drawing/2014/main" id="{13A03A9A-02BB-4F8A-A586-ED524E28DB39}"/>
              </a:ext>
            </a:extLst>
          </p:cNvPr>
          <p:cNvSpPr/>
          <p:nvPr/>
        </p:nvSpPr>
        <p:spPr>
          <a:xfrm>
            <a:off x="354721" y="1514688"/>
            <a:ext cx="557073" cy="461665"/>
          </a:xfrm>
          <a:prstGeom prst="rect">
            <a:avLst/>
          </a:prstGeom>
          <a:solidFill>
            <a:schemeClr val="accent1"/>
          </a:solidFill>
        </p:spPr>
        <p:txBody>
          <a:bodyPr vert="horz" lIns="137160" tIns="91440" rIns="137160" bIns="91440" rtlCol="0" anchor="ctr" anchorCtr="0">
            <a:noAutofit/>
          </a:bodyPr>
          <a:lstStyle/>
          <a:p>
            <a:pPr algn="ctr" defTabSz="685766" fontAlgn="auto">
              <a:lnSpc>
                <a:spcPct val="90000"/>
              </a:lnSpc>
              <a:spcBef>
                <a:spcPts val="751"/>
              </a:spcBef>
              <a:spcAft>
                <a:spcPts val="0"/>
              </a:spcAft>
              <a:buFont typeface="Arial"/>
              <a:buNone/>
            </a:pPr>
            <a:r>
              <a:rPr lang="en-US" sz="2200" b="1" dirty="0">
                <a:solidFill>
                  <a:schemeClr val="bg2"/>
                </a:solidFill>
                <a:latin typeface="Arial" panose="020B0604020202020204" pitchFamily="34" charset="0"/>
                <a:ea typeface="Open Sans" charset="0"/>
                <a:cs typeface="Arial" panose="020B0604020202020204" pitchFamily="34" charset="0"/>
                <a:sym typeface="Webdings" panose="05030102010509060703" pitchFamily="18" charset="2"/>
              </a:rPr>
              <a:t></a:t>
            </a:r>
            <a:endParaRPr lang="en-US" sz="2200" b="1" dirty="0">
              <a:solidFill>
                <a:schemeClr val="bg2"/>
              </a:solidFill>
              <a:latin typeface="Arial" panose="020B0604020202020204" pitchFamily="34" charset="0"/>
              <a:ea typeface="Open Sans" charset="0"/>
              <a:cs typeface="Arial" panose="020B0604020202020204" pitchFamily="34" charset="0"/>
            </a:endParaRPr>
          </a:p>
        </p:txBody>
      </p:sp>
      <p:sp>
        <p:nvSpPr>
          <p:cNvPr id="11" name="Content Placeholder 2">
            <a:extLst>
              <a:ext uri="{FF2B5EF4-FFF2-40B4-BE49-F238E27FC236}">
                <a16:creationId xmlns:a16="http://schemas.microsoft.com/office/drawing/2014/main" id="{0EE94959-4D6C-4E10-BE82-3C913AC25B6E}"/>
              </a:ext>
            </a:extLst>
          </p:cNvPr>
          <p:cNvSpPr txBox="1">
            <a:spLocks/>
          </p:cNvSpPr>
          <p:nvPr/>
        </p:nvSpPr>
        <p:spPr>
          <a:xfrm>
            <a:off x="977475" y="2003300"/>
            <a:ext cx="7823625" cy="1374735"/>
          </a:xfrm>
          <a:prstGeom prst="rect">
            <a:avLst/>
          </a:prstGeom>
          <a:noFill/>
        </p:spPr>
        <p:txBody>
          <a:bodyPr wrap="square" lIns="91440" tIns="91440" rIns="91440" bIns="91440">
            <a:sp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An industry-unique benefit (rider) available only on our </a:t>
            </a:r>
            <a:r>
              <a:rPr lang="en-US" sz="1600" dirty="0" err="1">
                <a:solidFill>
                  <a:srgbClr val="3E3F3C"/>
                </a:solidFill>
                <a:latin typeface="+mn-lt"/>
                <a:ea typeface="+mn-ea"/>
                <a:cs typeface="Arial"/>
              </a:rPr>
              <a:t>FlexLife</a:t>
            </a:r>
            <a:r>
              <a:rPr lang="en-US" sz="1600" dirty="0">
                <a:solidFill>
                  <a:srgbClr val="3E3F3C"/>
                </a:solidFill>
                <a:latin typeface="+mn-lt"/>
                <a:ea typeface="+mn-ea"/>
                <a:cs typeface="Arial"/>
              </a:rPr>
              <a:t> Indexed Universal Life Insurance (IUL) product</a:t>
            </a:r>
          </a:p>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Policy owner names an IRS-accredited charity as a beneficiary on the policy</a:t>
            </a:r>
          </a:p>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Charity receives a matching benefit from National Life upon the insured’s death</a:t>
            </a:r>
          </a:p>
        </p:txBody>
      </p:sp>
      <p:sp>
        <p:nvSpPr>
          <p:cNvPr id="13" name="Content Placeholder 2">
            <a:extLst>
              <a:ext uri="{FF2B5EF4-FFF2-40B4-BE49-F238E27FC236}">
                <a16:creationId xmlns:a16="http://schemas.microsoft.com/office/drawing/2014/main" id="{0EE94959-4D6C-4E10-BE82-3C913AC25B6E}"/>
              </a:ext>
            </a:extLst>
          </p:cNvPr>
          <p:cNvSpPr txBox="1">
            <a:spLocks/>
          </p:cNvSpPr>
          <p:nvPr/>
        </p:nvSpPr>
        <p:spPr>
          <a:xfrm>
            <a:off x="977475" y="3531010"/>
            <a:ext cx="7823625" cy="461665"/>
          </a:xfrm>
          <a:prstGeom prst="rect">
            <a:avLst/>
          </a:prstGeom>
          <a:solidFill>
            <a:srgbClr val="DCDEDF"/>
          </a:solidFill>
        </p:spPr>
        <p:txBody>
          <a:bodyPr wrap="square" lIns="91440" tIns="91440" rIns="91440" bIns="91440">
            <a:sp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2000" b="1" dirty="0">
                <a:latin typeface="+mn-lt"/>
              </a:rPr>
              <a:t>How does it work? </a:t>
            </a:r>
          </a:p>
        </p:txBody>
      </p:sp>
      <p:sp>
        <p:nvSpPr>
          <p:cNvPr id="14" name="Rectangle 13">
            <a:extLst>
              <a:ext uri="{FF2B5EF4-FFF2-40B4-BE49-F238E27FC236}">
                <a16:creationId xmlns:a16="http://schemas.microsoft.com/office/drawing/2014/main" id="{13A03A9A-02BB-4F8A-A586-ED524E28DB39}"/>
              </a:ext>
            </a:extLst>
          </p:cNvPr>
          <p:cNvSpPr/>
          <p:nvPr/>
        </p:nvSpPr>
        <p:spPr>
          <a:xfrm>
            <a:off x="354721" y="3531010"/>
            <a:ext cx="557073" cy="461665"/>
          </a:xfrm>
          <a:prstGeom prst="rect">
            <a:avLst/>
          </a:prstGeom>
          <a:solidFill>
            <a:schemeClr val="accent1"/>
          </a:solidFill>
        </p:spPr>
        <p:txBody>
          <a:bodyPr vert="horz" lIns="137160" tIns="91440" rIns="137160" bIns="91440" rtlCol="0" anchor="ctr" anchorCtr="0">
            <a:noAutofit/>
          </a:bodyPr>
          <a:lstStyle/>
          <a:p>
            <a:pPr algn="ctr" defTabSz="685766" fontAlgn="auto">
              <a:lnSpc>
                <a:spcPct val="90000"/>
              </a:lnSpc>
              <a:spcBef>
                <a:spcPts val="751"/>
              </a:spcBef>
              <a:spcAft>
                <a:spcPts val="0"/>
              </a:spcAft>
              <a:buFont typeface="Arial"/>
              <a:buNone/>
            </a:pPr>
            <a:r>
              <a:rPr lang="en-US" sz="2200" b="1" dirty="0">
                <a:solidFill>
                  <a:schemeClr val="bg2"/>
                </a:solidFill>
                <a:latin typeface="Arial" panose="020B0604020202020204" pitchFamily="34" charset="0"/>
                <a:ea typeface="Open Sans" charset="0"/>
                <a:cs typeface="Arial" panose="020B0604020202020204" pitchFamily="34" charset="0"/>
                <a:sym typeface="Webdings" panose="05030102010509060703" pitchFamily="18" charset="2"/>
              </a:rPr>
              <a:t></a:t>
            </a:r>
            <a:endParaRPr lang="en-US" sz="2200" b="1" dirty="0">
              <a:solidFill>
                <a:schemeClr val="bg2"/>
              </a:solidFill>
              <a:latin typeface="Arial" panose="020B0604020202020204" pitchFamily="34" charset="0"/>
              <a:ea typeface="Open Sans" charset="0"/>
              <a:cs typeface="Arial" panose="020B0604020202020204" pitchFamily="34" charset="0"/>
            </a:endParaRPr>
          </a:p>
        </p:txBody>
      </p:sp>
      <p:sp>
        <p:nvSpPr>
          <p:cNvPr id="15" name="Content Placeholder 2">
            <a:extLst>
              <a:ext uri="{FF2B5EF4-FFF2-40B4-BE49-F238E27FC236}">
                <a16:creationId xmlns:a16="http://schemas.microsoft.com/office/drawing/2014/main" id="{0EE94959-4D6C-4E10-BE82-3C913AC25B6E}"/>
              </a:ext>
            </a:extLst>
          </p:cNvPr>
          <p:cNvSpPr txBox="1">
            <a:spLocks/>
          </p:cNvSpPr>
          <p:nvPr/>
        </p:nvSpPr>
        <p:spPr>
          <a:xfrm>
            <a:off x="977475" y="4019622"/>
            <a:ext cx="7823625" cy="1969770"/>
          </a:xfrm>
          <a:prstGeom prst="rect">
            <a:avLst/>
          </a:prstGeom>
          <a:noFill/>
        </p:spPr>
        <p:txBody>
          <a:bodyPr wrap="square" lIns="91440" tIns="91440" rIns="91440" bIns="91440">
            <a:sp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Policy owner names charity as a beneficiary on the policy</a:t>
            </a:r>
          </a:p>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Policy owner determines the amount the charity is to receive upon insured’s death</a:t>
            </a:r>
          </a:p>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Policy must be issued and remain in force until insured’s death</a:t>
            </a:r>
          </a:p>
          <a:p>
            <a:pPr marL="274320" lvl="1" indent="-274320">
              <a:lnSpc>
                <a:spcPct val="100000"/>
              </a:lnSpc>
              <a:spcBef>
                <a:spcPts val="400"/>
              </a:spcBef>
              <a:spcAft>
                <a:spcPts val="400"/>
              </a:spcAft>
              <a:buClr>
                <a:schemeClr val="accent1"/>
              </a:buClr>
              <a:buFont typeface="Arial" panose="020B0604020202020204" pitchFamily="34" charset="0"/>
              <a:buChar char="•"/>
            </a:pPr>
            <a:r>
              <a:rPr lang="en-US" sz="1600" dirty="0">
                <a:solidFill>
                  <a:srgbClr val="3E3F3C"/>
                </a:solidFill>
                <a:latin typeface="+mn-lt"/>
                <a:ea typeface="+mn-ea"/>
                <a:cs typeface="Arial"/>
              </a:rPr>
              <a:t>National Life Group will match the donation amount at time of death of the insured, not to exceed 2% of the base policy face amount at time of death, up to a maximum of $30,000 per policy, paid directly to the charity.</a:t>
            </a:r>
          </a:p>
        </p:txBody>
      </p:sp>
    </p:spTree>
    <p:custDataLst>
      <p:tags r:id="rId2"/>
    </p:custDataLst>
    <p:extLst>
      <p:ext uri="{BB962C8B-B14F-4D97-AF65-F5344CB8AC3E}">
        <p14:creationId xmlns:p14="http://schemas.microsoft.com/office/powerpoint/2010/main" val="350580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647694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000" dirty="0">
              <a:latin typeface="Arial" panose="020B0604020202020204" pitchFamily="34" charset="0"/>
              <a:ea typeface="Open Sans Light" panose="020B0306030504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6D15DE85-FC8D-484E-B93D-8949465AFAFA}"/>
              </a:ext>
            </a:extLst>
          </p:cNvPr>
          <p:cNvSpPr>
            <a:spLocks noGrp="1"/>
          </p:cNvSpPr>
          <p:nvPr>
            <p:ph type="title"/>
          </p:nvPr>
        </p:nvSpPr>
        <p:spPr/>
        <p:txBody>
          <a:bodyPr/>
          <a:lstStyle/>
          <a:p>
            <a:r>
              <a:rPr lang="en-US" dirty="0"/>
              <a:t>Charitable Matching Death Benefit Rider</a:t>
            </a:r>
          </a:p>
        </p:txBody>
      </p:sp>
      <p:sp>
        <p:nvSpPr>
          <p:cNvPr id="3" name="Content Placeholder 2">
            <a:extLst>
              <a:ext uri="{FF2B5EF4-FFF2-40B4-BE49-F238E27FC236}">
                <a16:creationId xmlns:a16="http://schemas.microsoft.com/office/drawing/2014/main" id="{212E0C08-1287-4675-9C55-1284A2C97F97}"/>
              </a:ext>
            </a:extLst>
          </p:cNvPr>
          <p:cNvSpPr>
            <a:spLocks noGrp="1"/>
          </p:cNvSpPr>
          <p:nvPr>
            <p:ph sz="quarter" idx="10"/>
          </p:nvPr>
        </p:nvSpPr>
        <p:spPr>
          <a:xfrm>
            <a:off x="0" y="2468909"/>
            <a:ext cx="4624616" cy="1200329"/>
          </a:xfrm>
          <a:solidFill>
            <a:srgbClr val="00A89E"/>
          </a:solidFill>
        </p:spPr>
        <p:txBody>
          <a:bodyPr wrap="square" lIns="365760" tIns="182880" rIns="182880" bIns="182880">
            <a:spAutoFit/>
          </a:bodyPr>
          <a:lstStyle/>
          <a:p>
            <a:pPr>
              <a:lnSpc>
                <a:spcPct val="100000"/>
              </a:lnSpc>
              <a:spcBef>
                <a:spcPts val="0"/>
              </a:spcBef>
            </a:pPr>
            <a:r>
              <a:rPr lang="en-US" sz="1800" dirty="0">
                <a:solidFill>
                  <a:schemeClr val="bg2"/>
                </a:solidFill>
              </a:rPr>
              <a:t>Donor member’s goodwill is achieved through multiple paths of donations to charity.</a:t>
            </a:r>
          </a:p>
        </p:txBody>
      </p:sp>
      <p:sp>
        <p:nvSpPr>
          <p:cNvPr id="10" name="Content Placeholder 2">
            <a:extLst>
              <a:ext uri="{FF2B5EF4-FFF2-40B4-BE49-F238E27FC236}">
                <a16:creationId xmlns:a16="http://schemas.microsoft.com/office/drawing/2014/main" id="{212E0C08-1287-4675-9C55-1284A2C97F97}"/>
              </a:ext>
            </a:extLst>
          </p:cNvPr>
          <p:cNvSpPr txBox="1">
            <a:spLocks/>
          </p:cNvSpPr>
          <p:nvPr/>
        </p:nvSpPr>
        <p:spPr>
          <a:xfrm>
            <a:off x="342900" y="1539044"/>
            <a:ext cx="4190994" cy="692497"/>
          </a:xfrm>
          <a:prstGeom prst="rect">
            <a:avLst/>
          </a:prstGeom>
        </p:spPr>
        <p:txBody>
          <a:bodyPr vert="horz" wrap="square" lIns="0" tIns="0" rIns="0" bIns="0" rtlCol="0">
            <a:sp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defTabSz="914400" fontAlgn="auto">
              <a:lnSpc>
                <a:spcPts val="2700"/>
              </a:lnSpc>
              <a:spcBef>
                <a:spcPts val="1200"/>
              </a:spcBef>
              <a:spcAft>
                <a:spcPts val="600"/>
              </a:spcAft>
              <a:buClr>
                <a:srgbClr val="3D9B35"/>
              </a:buClr>
            </a:pPr>
            <a:r>
              <a:rPr lang="en-US" sz="2400" dirty="0">
                <a:solidFill>
                  <a:srgbClr val="3E3F3C"/>
                </a:solidFill>
                <a:latin typeface="+mn-lt"/>
                <a:ea typeface="+mn-ea"/>
                <a:cs typeface="+mn-cs"/>
              </a:rPr>
              <a:t>How and why does it benefit the charity?</a:t>
            </a:r>
          </a:p>
        </p:txBody>
      </p:sp>
      <p:sp>
        <p:nvSpPr>
          <p:cNvPr id="11" name="Content Placeholder 2">
            <a:extLst>
              <a:ext uri="{FF2B5EF4-FFF2-40B4-BE49-F238E27FC236}">
                <a16:creationId xmlns:a16="http://schemas.microsoft.com/office/drawing/2014/main" id="{212E0C08-1287-4675-9C55-1284A2C97F97}"/>
              </a:ext>
            </a:extLst>
          </p:cNvPr>
          <p:cNvSpPr txBox="1">
            <a:spLocks/>
          </p:cNvSpPr>
          <p:nvPr/>
        </p:nvSpPr>
        <p:spPr>
          <a:xfrm>
            <a:off x="0" y="3906607"/>
            <a:ext cx="4624616" cy="1200329"/>
          </a:xfrm>
          <a:prstGeom prst="rect">
            <a:avLst/>
          </a:prstGeom>
          <a:solidFill>
            <a:srgbClr val="006B8C"/>
          </a:solidFill>
        </p:spPr>
        <p:txBody>
          <a:bodyPr vert="horz" wrap="square" lIns="365760" tIns="182880" rIns="182880" bIns="182880" rtlCol="0">
            <a:sp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lnSpc>
                <a:spcPct val="100000"/>
              </a:lnSpc>
              <a:spcBef>
                <a:spcPts val="0"/>
              </a:spcBef>
              <a:spcAft>
                <a:spcPts val="0"/>
              </a:spcAft>
            </a:pPr>
            <a:r>
              <a:rPr lang="en-US" sz="1800" dirty="0">
                <a:solidFill>
                  <a:schemeClr val="bg2"/>
                </a:solidFill>
              </a:rPr>
              <a:t>Contributions received are multiplied and can be used towards various benevolence programs</a:t>
            </a:r>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20654" r="22748"/>
          <a:stretch/>
        </p:blipFill>
        <p:spPr>
          <a:xfrm>
            <a:off x="4624621" y="1153712"/>
            <a:ext cx="4519376" cy="5323288"/>
          </a:xfrm>
          <a:prstGeom prst="rect">
            <a:avLst/>
          </a:prstGeom>
        </p:spPr>
      </p:pic>
    </p:spTree>
    <p:extLst>
      <p:ext uri="{BB962C8B-B14F-4D97-AF65-F5344CB8AC3E}">
        <p14:creationId xmlns:p14="http://schemas.microsoft.com/office/powerpoint/2010/main" val="281540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DEDF"/>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241772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86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a:xfrm>
            <a:off x="342900" y="1533525"/>
            <a:ext cx="8458200" cy="1169551"/>
          </a:xfrm>
          <a:prstGeom prst="rect">
            <a:avLst/>
          </a:prstGeom>
          <a:noFill/>
        </p:spPr>
        <p:txBody>
          <a:bodyPr wrap="square" rtlCol="0" anchor="ctr" anchorCtr="0">
            <a:spAutoFit/>
          </a:bodyPr>
          <a:lstStyle/>
          <a:p>
            <a:pPr>
              <a:spcBef>
                <a:spcPts val="600"/>
              </a:spcBef>
              <a:spcAft>
                <a:spcPts val="600"/>
              </a:spcAft>
            </a:pPr>
            <a:r>
              <a:rPr lang="en-US" sz="1000" dirty="0">
                <a:latin typeface="Arial Narrow" panose="020B0606020202030204" pitchFamily="34" charset="0"/>
              </a:rPr>
              <a:t>NL </a:t>
            </a:r>
            <a:r>
              <a:rPr lang="en-US" sz="1000" dirty="0" err="1">
                <a:latin typeface="Arial Narrow" panose="020B0606020202030204" pitchFamily="34" charset="0"/>
              </a:rPr>
              <a:t>FlexLife</a:t>
            </a:r>
            <a:r>
              <a:rPr lang="en-US" sz="1000" dirty="0">
                <a:latin typeface="Arial Narrow" panose="020B0606020202030204" pitchFamily="34" charset="0"/>
              </a:rPr>
              <a:t>, Indexed Universal Life Insurance, form series 20607/ICC19-20607(0119), and Charitable Matching Gift Death Benefit Rider, form series ICC 16/20403(0616), are underwritten by National Life Insurance Company, Montpelier, Vermont.</a:t>
            </a:r>
          </a:p>
          <a:p>
            <a:pPr>
              <a:spcBef>
                <a:spcPts val="600"/>
              </a:spcBef>
              <a:spcAft>
                <a:spcPts val="600"/>
              </a:spcAft>
            </a:pPr>
            <a:r>
              <a:rPr lang="en-US" sz="1000" dirty="0">
                <a:latin typeface="Arial Narrow" panose="020B0606020202030204" pitchFamily="34" charset="0"/>
              </a:rPr>
              <a:t>LSW </a:t>
            </a:r>
            <a:r>
              <a:rPr lang="en-US" sz="1000" dirty="0" err="1">
                <a:latin typeface="Arial Narrow" panose="020B0606020202030204" pitchFamily="34" charset="0"/>
              </a:rPr>
              <a:t>FlexLife</a:t>
            </a:r>
            <a:r>
              <a:rPr lang="en-US" sz="1000" dirty="0">
                <a:latin typeface="Arial Narrow" panose="020B0606020202030204" pitchFamily="34" charset="0"/>
              </a:rPr>
              <a:t>, Indexed Universal Life Insurance, form series 20608/ICC19-20608(0119), and Charitable Matching Gift Death Benefit Rider, form series ICC 16/20186(0616), are underwritten by Life Insurance Company of the Southwest, Addison, Texas.</a:t>
            </a:r>
          </a:p>
          <a:p>
            <a:pPr>
              <a:spcBef>
                <a:spcPts val="600"/>
              </a:spcBef>
              <a:spcAft>
                <a:spcPts val="600"/>
              </a:spcAft>
            </a:pPr>
            <a:r>
              <a:rPr lang="en-US" sz="1000" dirty="0">
                <a:latin typeface="Arial Narrow" panose="020B0606020202030204" pitchFamily="34" charset="0"/>
              </a:rPr>
              <a:t>The Charitable Matching Gift Death Benefit rider is optional, does not require any additional premium, and may not be available in all states.</a:t>
            </a:r>
          </a:p>
        </p:txBody>
      </p:sp>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000" dirty="0">
              <a:latin typeface="Arial" panose="020B0604020202020204" pitchFamily="34" charset="0"/>
              <a:ea typeface="Open Sans Light" panose="020B0306030504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78403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uSQPdH_EBl_cE.4.C2SG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ebQBh14dumsBS_RTkGTAw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1pYClkuvHQ67Z2P2cavF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x_odcm86a0qN9hBXEIz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WIXM.jRdlpV1b9VsJZB.IQ"/>
</p:tagLst>
</file>

<file path=ppt/tags/tag6.xml><?xml version="1.0" encoding="utf-8"?>
<p:tagLst xmlns:a="http://schemas.openxmlformats.org/drawingml/2006/main" xmlns:r="http://schemas.openxmlformats.org/officeDocument/2006/relationships" xmlns:p="http://schemas.openxmlformats.org/presentationml/2006/main">
  <p:tag name="QPSLIDECODE" val="2014081910115300003"/>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uSQPdH_EBl_cE.4.C2SGA"/>
</p:tagLst>
</file>

<file path=ppt/tags/tag9.xml><?xml version="1.0" encoding="utf-8"?>
<p:tagLst xmlns:a="http://schemas.openxmlformats.org/drawingml/2006/main" xmlns:r="http://schemas.openxmlformats.org/officeDocument/2006/relationships" xmlns:p="http://schemas.openxmlformats.org/presentationml/2006/main">
  <p:tag name="QPSLIDECODE" val="2014081910115300003"/>
</p:tagLst>
</file>

<file path=ppt/theme/theme1.xml><?xml version="1.0" encoding="utf-8"?>
<a:theme xmlns:a="http://schemas.openxmlformats.org/drawingml/2006/main" name="1_NLG">
  <a:themeElements>
    <a:clrScheme name="NLG 2017">
      <a:dk1>
        <a:srgbClr val="3F403C"/>
      </a:dk1>
      <a:lt1>
        <a:srgbClr val="898B8E"/>
      </a:lt1>
      <a:dk2>
        <a:srgbClr val="3D9B35"/>
      </a:dk2>
      <a:lt2>
        <a:srgbClr val="FFFFFF"/>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lumMod val="95000"/>
          </a:schemeClr>
        </a:solidFill>
        <a:ln w="38100">
          <a:noFill/>
          <a:bevel/>
        </a:ln>
      </a:spPr>
      <a:bodyPr vert="horz" wrap="square" lIns="457200" tIns="182880" rIns="457200" bIns="182880" rtlCol="0" anchor="b" anchorCtr="0">
        <a:noAutofit/>
      </a:bodyPr>
      <a:lstStyle>
        <a:defPPr fontAlgn="auto">
          <a:spcAft>
            <a:spcPts val="0"/>
          </a:spcAft>
          <a:defRPr sz="1600" dirty="0" smtClean="0"/>
        </a:defPPr>
      </a:lstStyle>
    </a:txDef>
  </a:objectDefaults>
  <a:extraClrSchemeLst/>
  <a:extLst>
    <a:ext uri="{05A4C25C-085E-4340-85A3-A5531E510DB2}">
      <thm15:themeFamily xmlns:thm15="http://schemas.microsoft.com/office/thememl/2012/main" name="NLG template" id="{6CBB6850-84B0-2C43-9998-D9CF7300BA6F}" vid="{7DE8FC2C-BDFD-B44E-9EA7-F5140E2B6B0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b7c78849-5624-4d8d-adec-c97264274a9c" Name="Computed" ContentType="XML" MajorVersion="0" MinorVersion="1" isLocalCopy="False" IsBaseObject="False" DataSourceId="00394c82-e8ed-42e1-81a7-04ab26739e91" DataSourceMajorVersion="0" DataSourceMinorVersion="1"/>
</file>

<file path=customXml/item2.xml><?xml version="1.0" encoding="utf-8"?>
<VariableListDefinition name="System" displayName="System" id="2cb1034a-e4f9-461e-ac89-5e266dd6a206" isdomainofvalue="False" dataSourceId="83a2392f-4cea-4856-a122-eb4ff0f829f1"/>
</file>

<file path=customXml/item3.xml><?xml version="1.0" encoding="utf-8"?>
<VariableListDefinition name="AD_HOC" displayName="AD_HOC" id="7e2a07a9-6a37-4cac-8838-ba29e4f8e1ac" isdomainofvalue="False" dataSourceId="6232fe67-48c7-4ebd-903e-ef1652e11fc5"/>
</file>

<file path=customXml/item4.xml><?xml version="1.0" encoding="utf-8"?>
<AllExternalAdhocVariableMappings/>
</file>

<file path=customXml/item5.xml><?xml version="1.0" encoding="utf-8"?>
<VariableList UniqueId="2cb1034a-e4f9-461e-ac89-5e266dd6a206" Name="System" ContentType="XML" MajorVersion="0" MinorVersion="1" isLocalCopy="False" IsBaseObject="False" DataSourceId="83a2392f-4cea-4856-a122-eb4ff0f829f1" DataSourceMajorVersion="0" DataSourceMinorVersion="1"/>
</file>

<file path=customXml/item6.xml><?xml version="1.0" encoding="utf-8"?>
<VariableListDefinition name="Computed" displayName="Computed" id="b7c78849-5624-4d8d-adec-c97264274a9c" isdomainofvalue="False" dataSourceId="00394c82-e8ed-42e1-81a7-04ab26739e91"/>
</file>

<file path=customXml/item7.xml><?xml version="1.0" encoding="utf-8"?>
<VariableList UniqueId="7e2a07a9-6a37-4cac-8838-ba29e4f8e1ac" Name="AD_HOC" ContentType="XML" MajorVersion="0" MinorVersion="1" isLocalCopy="False" IsBaseObject="False" DataSourceId="6232fe67-48c7-4ebd-903e-ef1652e11fc5" DataSourceMajorVersion="0" DataSourceMinorVersion="1"/>
</file>

<file path=customXml/itemProps1.xml><?xml version="1.0" encoding="utf-8"?>
<ds:datastoreItem xmlns:ds="http://schemas.openxmlformats.org/officeDocument/2006/customXml" ds:itemID="{5B062738-A9DD-4F23-9777-C1B512655073}">
  <ds:schemaRefs/>
</ds:datastoreItem>
</file>

<file path=customXml/itemProps2.xml><?xml version="1.0" encoding="utf-8"?>
<ds:datastoreItem xmlns:ds="http://schemas.openxmlformats.org/officeDocument/2006/customXml" ds:itemID="{1FB23D0E-5892-4757-BCD8-DCAB79C57B38}">
  <ds:schemaRefs/>
</ds:datastoreItem>
</file>

<file path=customXml/itemProps3.xml><?xml version="1.0" encoding="utf-8"?>
<ds:datastoreItem xmlns:ds="http://schemas.openxmlformats.org/officeDocument/2006/customXml" ds:itemID="{862FC2C8-B48B-48D6-91EB-99580E90C512}">
  <ds:schemaRefs/>
</ds:datastoreItem>
</file>

<file path=customXml/itemProps4.xml><?xml version="1.0" encoding="utf-8"?>
<ds:datastoreItem xmlns:ds="http://schemas.openxmlformats.org/officeDocument/2006/customXml" ds:itemID="{4F1F9FAF-93E8-467A-8FEF-5589B84A7B13}">
  <ds:schemaRefs/>
</ds:datastoreItem>
</file>

<file path=customXml/itemProps5.xml><?xml version="1.0" encoding="utf-8"?>
<ds:datastoreItem xmlns:ds="http://schemas.openxmlformats.org/officeDocument/2006/customXml" ds:itemID="{E8A86FC5-FFEB-488A-8DF6-EA00A63FE350}">
  <ds:schemaRefs/>
</ds:datastoreItem>
</file>

<file path=customXml/itemProps6.xml><?xml version="1.0" encoding="utf-8"?>
<ds:datastoreItem xmlns:ds="http://schemas.openxmlformats.org/officeDocument/2006/customXml" ds:itemID="{5B05694E-E6D0-4999-95A1-367EC7F83F16}">
  <ds:schemaRefs/>
</ds:datastoreItem>
</file>

<file path=customXml/itemProps7.xml><?xml version="1.0" encoding="utf-8"?>
<ds:datastoreItem xmlns:ds="http://schemas.openxmlformats.org/officeDocument/2006/customXml" ds:itemID="{E83EC77D-B732-4B9A-B34F-D971A0CAAD79}">
  <ds:schemaRefs/>
</ds:datastoreItem>
</file>

<file path=docProps/app.xml><?xml version="1.0" encoding="utf-8"?>
<Properties xmlns="http://schemas.openxmlformats.org/officeDocument/2006/extended-properties" xmlns:vt="http://schemas.openxmlformats.org/officeDocument/2006/docPropsVTypes">
  <Template/>
  <TotalTime>62358</TotalTime>
  <Words>396</Words>
  <Application>Microsoft Macintosh PowerPoint</Application>
  <PresentationFormat>On-screen Show (4:3)</PresentationFormat>
  <Paragraphs>36</Paragraphs>
  <Slides>5</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2" baseType="lpstr">
      <vt:lpstr>.AppleSystemUIFont</vt:lpstr>
      <vt:lpstr>Arial</vt:lpstr>
      <vt:lpstr>Arial Narrow</vt:lpstr>
      <vt:lpstr>Century Gothic</vt:lpstr>
      <vt:lpstr>Open Sans Light</vt:lpstr>
      <vt:lpstr>1_NLG</vt:lpstr>
      <vt:lpstr>think-cell Slide</vt:lpstr>
      <vt:lpstr>FlexLife Indexed Universal Life with the Charitable Matching Gift Death Benefit Rider</vt:lpstr>
      <vt:lpstr>Charitable Matching</vt:lpstr>
      <vt:lpstr>Charitable Matching Gift Death Benefit Rider</vt:lpstr>
      <vt:lpstr>Charitable Matching Death Benefit Rider</vt:lpstr>
      <vt:lpstr>PowerPoint Presentation</vt:lpstr>
    </vt:vector>
  </TitlesOfParts>
  <Company>National Life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 IS A LITTLE THING THAT MAKES A BIG DIFFERENCE</dc:title>
  <dc:creator>Lindsey Simanskas</dc:creator>
  <cp:lastModifiedBy>Johnson, Deanna</cp:lastModifiedBy>
  <cp:revision>1440</cp:revision>
  <cp:lastPrinted>2015-12-29T19:27:41Z</cp:lastPrinted>
  <dcterms:created xsi:type="dcterms:W3CDTF">2016-12-30T21:16:31Z</dcterms:created>
  <dcterms:modified xsi:type="dcterms:W3CDTF">2019-10-14T15:31:46Z</dcterms:modified>
</cp:coreProperties>
</file>