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869" r:id="rId1"/>
    <p:sldMasterId id="2147487889" r:id="rId2"/>
  </p:sldMasterIdLst>
  <p:notesMasterIdLst>
    <p:notesMasterId r:id="rId12"/>
  </p:notesMasterIdLst>
  <p:handoutMasterIdLst>
    <p:handoutMasterId r:id="rId13"/>
  </p:handoutMasterIdLst>
  <p:sldIdLst>
    <p:sldId id="256" r:id="rId3"/>
    <p:sldId id="296" r:id="rId4"/>
    <p:sldId id="257" r:id="rId5"/>
    <p:sldId id="297" r:id="rId6"/>
    <p:sldId id="284" r:id="rId7"/>
    <p:sldId id="267" r:id="rId8"/>
    <p:sldId id="298" r:id="rId9"/>
    <p:sldId id="300" r:id="rId10"/>
    <p:sldId id="280" r:id="rId11"/>
  </p:sldIdLst>
  <p:sldSz cx="12192000" cy="6858000"/>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Earle" initials="HG8626" lastIdx="4" clrIdx="0"/>
  <p:cmAuthor id="1" name="Earle, Carey" initials="EC"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DC2"/>
    <a:srgbClr val="E07424"/>
    <a:srgbClr val="2CA63B"/>
    <a:srgbClr val="3D9B35"/>
    <a:srgbClr val="00A8B4"/>
    <a:srgbClr val="FFFFFF"/>
    <a:srgbClr val="000000"/>
    <a:srgbClr val="2CAA3B"/>
    <a:srgbClr val="2EB03D"/>
    <a:srgbClr val="81B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7" autoAdjust="0"/>
    <p:restoredTop sz="88980" autoAdjust="0"/>
  </p:normalViewPr>
  <p:slideViewPr>
    <p:cSldViewPr snapToGrid="0" showGuides="1">
      <p:cViewPr varScale="1">
        <p:scale>
          <a:sx n="109" d="100"/>
          <a:sy n="109" d="100"/>
        </p:scale>
        <p:origin x="1576" y="184"/>
      </p:cViewPr>
      <p:guideLst>
        <p:guide orient="horz" pos="4320"/>
        <p:guide pos="3864"/>
      </p:guideLst>
    </p:cSldViewPr>
  </p:slideViewPr>
  <p:outlineViewPr>
    <p:cViewPr>
      <p:scale>
        <a:sx n="33" d="100"/>
        <a:sy n="33" d="100"/>
      </p:scale>
      <p:origin x="0" y="0"/>
    </p:cViewPr>
  </p:outlineViewPr>
  <p:notesTextViewPr>
    <p:cViewPr>
      <p:scale>
        <a:sx n="3" d="2"/>
        <a:sy n="3" d="2"/>
      </p:scale>
      <p:origin x="0" y="0"/>
    </p:cViewPr>
  </p:notesTextViewPr>
  <p:sorterViewPr>
    <p:cViewPr>
      <p:scale>
        <a:sx n="116" d="100"/>
        <a:sy n="116" d="100"/>
      </p:scale>
      <p:origin x="0" y="0"/>
    </p:cViewPr>
  </p:sorterViewPr>
  <p:notesViewPr>
    <p:cSldViewPr snapToGrid="0" showGuides="1">
      <p:cViewPr>
        <p:scale>
          <a:sx n="86" d="100"/>
          <a:sy n="86" d="100"/>
        </p:scale>
        <p:origin x="3360" y="5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eaLnBrk="0" hangingPunct="0">
              <a:defRPr>
                <a:latin typeface="Arial" charset="0"/>
                <a:cs typeface="+mn-cs"/>
              </a:defRPr>
            </a:lvl1pPr>
          </a:lstStyle>
          <a:p>
            <a:pPr>
              <a:defRPr/>
            </a:pPr>
            <a:fld id="{F317F3CA-CF3E-4664-8D1C-B301BE68F682}" type="datetimeFigureOut">
              <a:rPr lang="en-US"/>
              <a:pPr>
                <a:defRPr/>
              </a:pPr>
              <a:t>2/4/21</a:t>
            </a:fld>
            <a:endParaRPr lang="en-US"/>
          </a:p>
        </p:txBody>
      </p:sp>
      <p:sp>
        <p:nvSpPr>
          <p:cNvPr id="37892" name="Rectangle 4"/>
          <p:cNvSpPr>
            <a:spLocks noGrp="1" noChangeArrowheads="1"/>
          </p:cNvSpPr>
          <p:nvPr>
            <p:ph type="ftr" sz="quarter" idx="2"/>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eaLnBrk="0" hangingPunct="0">
              <a:defRPr>
                <a:latin typeface="Arial" charset="0"/>
                <a:cs typeface="+mn-cs"/>
              </a:defRPr>
            </a:lvl1pPr>
          </a:lstStyle>
          <a:p>
            <a:pPr>
              <a:defRPr/>
            </a:pPr>
            <a:fld id="{83E78472-DEFD-4469-94E0-3FB23967CA67}" type="slidenum">
              <a:rPr lang="en-US"/>
              <a:pPr>
                <a:defRPr/>
              </a:pPr>
              <a:t>‹#›</a:t>
            </a:fld>
            <a:endParaRPr lang="en-US"/>
          </a:p>
        </p:txBody>
      </p:sp>
    </p:spTree>
    <p:extLst>
      <p:ext uri="{BB962C8B-B14F-4D97-AF65-F5344CB8AC3E}">
        <p14:creationId xmlns:p14="http://schemas.microsoft.com/office/powerpoint/2010/main" val="418519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a:defRPr>
                <a:latin typeface="Arial" charset="0"/>
                <a:cs typeface="+mn-cs"/>
              </a:defRPr>
            </a:lvl1pPr>
          </a:lstStyle>
          <a:p>
            <a:pPr>
              <a:defRPr/>
            </a:pPr>
            <a:endParaRPr lang="en-US"/>
          </a:p>
        </p:txBody>
      </p:sp>
      <p:sp>
        <p:nvSpPr>
          <p:cNvPr id="14339" name="Rectangle 3"/>
          <p:cNvSpPr>
            <a:spLocks noGrp="1" noChangeArrowheads="1"/>
          </p:cNvSpPr>
          <p:nvPr>
            <p:ph type="dt"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a:defRPr>
                <a:latin typeface="Arial" charset="0"/>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381000" y="687388"/>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8774" y="4344335"/>
            <a:ext cx="5480452" cy="411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a:defRPr>
                <a:latin typeface="Arial"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a:defRPr>
                <a:latin typeface="Arial" charset="0"/>
                <a:cs typeface="+mn-cs"/>
              </a:defRPr>
            </a:lvl1pPr>
          </a:lstStyle>
          <a:p>
            <a:pPr>
              <a:defRPr/>
            </a:pPr>
            <a:fld id="{F8D6C22F-4055-4ED1-A7B9-EDA261F8A9F0}" type="slidenum">
              <a:rPr lang="en-US"/>
              <a:pPr>
                <a:defRPr/>
              </a:pPr>
              <a:t>‹#›</a:t>
            </a:fld>
            <a:endParaRPr lang="en-US"/>
          </a:p>
        </p:txBody>
      </p:sp>
    </p:spTree>
    <p:extLst>
      <p:ext uri="{BB962C8B-B14F-4D97-AF65-F5344CB8AC3E}">
        <p14:creationId xmlns:p14="http://schemas.microsoft.com/office/powerpoint/2010/main" val="122288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ransamericacenter.org/docs/default-source/women-and-retirement/tcrs2019_sr_women_and_retirement_research_report.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chs/products/databriefs/db328.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Ana</a:t>
            </a:r>
          </a:p>
          <a:p>
            <a:endParaRPr lang="en-US" dirty="0"/>
          </a:p>
          <a:p>
            <a:r>
              <a:rPr lang="en-US" dirty="0"/>
              <a:t>[start slides]</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a:t>
            </a:fld>
            <a:endParaRPr lang="en-US"/>
          </a:p>
        </p:txBody>
      </p:sp>
    </p:spTree>
    <p:extLst>
      <p:ext uri="{BB962C8B-B14F-4D97-AF65-F5344CB8AC3E}">
        <p14:creationId xmlns:p14="http://schemas.microsoft.com/office/powerpoint/2010/main" val="259086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[Introductions]</a:t>
            </a:r>
            <a:endParaRPr lang="en-US" sz="1200" b="0" kern="1200" dirty="0">
              <a:solidFill>
                <a:schemeClr val="tx1"/>
              </a:solidFill>
              <a:effectLst/>
              <a:latin typeface="Arial" charset="0"/>
              <a:ea typeface="+mn-ea"/>
              <a:cs typeface="+mn-cs"/>
            </a:endParaRP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Let’s talk about the importance of highlighting women and retirement. </a:t>
            </a:r>
          </a:p>
          <a:p>
            <a:r>
              <a:rPr lang="en-US" sz="1200" b="0" i="0" kern="1200" dirty="0">
                <a:solidFill>
                  <a:schemeClr val="tx1"/>
                </a:solidFill>
                <a:effectLst/>
                <a:latin typeface="Arial" charset="0"/>
                <a:ea typeface="+mn-ea"/>
                <a:cs typeface="+mn-cs"/>
              </a:rPr>
              <a:t>A recent study found that only 12% of women are very confident they’ll be able to retire comfortably. Meanwhile, more than half of women (55%) expect to retire after age 65 or don’t plan on retiring at all.</a:t>
            </a:r>
            <a:r>
              <a:rPr lang="en-US" sz="1200" b="0" i="0" kern="1200" baseline="30000" dirty="0">
                <a:solidFill>
                  <a:schemeClr val="tx1"/>
                </a:solidFill>
                <a:effectLst/>
                <a:latin typeface="Arial" charset="0"/>
                <a:ea typeface="+mn-ea"/>
                <a:cs typeface="+mn-cs"/>
                <a:hlinkClick r:id="rId3"/>
              </a:rPr>
              <a:t>4</a:t>
            </a:r>
            <a:r>
              <a:rPr lang="en-US" sz="1200" b="0" i="0" kern="1200" dirty="0">
                <a:solidFill>
                  <a:schemeClr val="tx1"/>
                </a:solidFill>
                <a:effectLst/>
                <a:latin typeface="Arial" charset="0"/>
                <a:ea typeface="+mn-ea"/>
                <a:cs typeface="+mn-cs"/>
              </a:rPr>
              <a:t> That’s not okay!</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[HOOK Is it fair to think that just because I’m a woman, I don’t deserve to retire?]</a:t>
            </a:r>
          </a:p>
          <a:p>
            <a:r>
              <a:rPr lang="en-US" sz="1200" b="0" i="0" kern="1200" dirty="0">
                <a:solidFill>
                  <a:schemeClr val="tx1"/>
                </a:solidFill>
                <a:effectLst/>
                <a:latin typeface="Arial" charset="0"/>
                <a:ea typeface="+mn-ea"/>
                <a:cs typeface="+mn-cs"/>
              </a:rPr>
              <a:t>[next slide]</a:t>
            </a:r>
            <a:endParaRPr lang="en-US" b="0"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2</a:t>
            </a:fld>
            <a:endParaRPr lang="en-US"/>
          </a:p>
        </p:txBody>
      </p:sp>
    </p:spTree>
    <p:extLst>
      <p:ext uri="{BB962C8B-B14F-4D97-AF65-F5344CB8AC3E}">
        <p14:creationId xmlns:p14="http://schemas.microsoft.com/office/powerpoint/2010/main" val="127164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 [goes over stats]</a:t>
            </a:r>
          </a:p>
          <a:p>
            <a:r>
              <a:rPr lang="en-US" sz="1200" b="1" i="0" kern="1200" dirty="0">
                <a:solidFill>
                  <a:schemeClr val="tx1"/>
                </a:solidFill>
                <a:effectLst/>
                <a:latin typeface="Arial" charset="0"/>
                <a:ea typeface="+mn-ea"/>
                <a:cs typeface="+mn-cs"/>
              </a:rPr>
              <a:t> [: Commonality Amongst Women bringing hope early and a path for success. Start now wherever you are.] </a:t>
            </a:r>
          </a:p>
          <a:p>
            <a:endParaRPr lang="en-US" dirty="0"/>
          </a:p>
          <a:p>
            <a:r>
              <a:rPr lang="en-US" dirty="0"/>
              <a:t>[Talks about working to empower female clients </a:t>
            </a:r>
            <a:r>
              <a:rPr lang="en-US" dirty="0" err="1"/>
              <a:t>i.e</a:t>
            </a:r>
            <a:r>
              <a:rPr lang="en-US" dirty="0"/>
              <a:t>, Women need a vote of confidence. And small steps can lead to a big impact over time. For many women, taking the first step is the hardest.]</a:t>
            </a:r>
          </a:p>
          <a:p>
            <a:r>
              <a:rPr lang="en-US" dirty="0" err="1"/>
              <a:t>Moreso</a:t>
            </a:r>
            <a:r>
              <a:rPr lang="en-US" dirty="0"/>
              <a:t> than just how we fix it, I think it’s important to understand the reasons why. [go to next slide]</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3</a:t>
            </a:fld>
            <a:endParaRPr lang="en-US"/>
          </a:p>
        </p:txBody>
      </p:sp>
    </p:spTree>
    <p:extLst>
      <p:ext uri="{BB962C8B-B14F-4D97-AF65-F5344CB8AC3E}">
        <p14:creationId xmlns:p14="http://schemas.microsoft.com/office/powerpoint/2010/main" val="141679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Gender Pay Gap, i.e., Gender pay gap makes it harder to find spare cash to save for retirement]</a:t>
            </a:r>
          </a:p>
          <a:p>
            <a:endParaRPr lang="en-US" dirty="0"/>
          </a:p>
          <a:p>
            <a:r>
              <a:rPr lang="en-US" dirty="0"/>
              <a:t>Women do live longer than men. </a:t>
            </a:r>
            <a:r>
              <a:rPr lang="en-US" sz="1200" b="0" i="0" kern="1200" dirty="0">
                <a:solidFill>
                  <a:schemeClr val="tx1"/>
                </a:solidFill>
                <a:effectLst/>
                <a:latin typeface="Arial" charset="0"/>
                <a:ea typeface="+mn-ea"/>
                <a:cs typeface="+mn-cs"/>
              </a:rPr>
              <a:t>The average American man will live to age 76, according to </a:t>
            </a:r>
            <a:r>
              <a:rPr lang="en-US" sz="1200" b="0" i="0" u="none" strike="noStrike" kern="1200" dirty="0">
                <a:solidFill>
                  <a:schemeClr val="tx1"/>
                </a:solidFill>
                <a:effectLst/>
                <a:latin typeface="Arial" charset="0"/>
                <a:ea typeface="+mn-ea"/>
                <a:cs typeface="+mn-cs"/>
                <a:hlinkClick r:id="rId3"/>
              </a:rPr>
              <a:t>the latest </a:t>
            </a:r>
            <a:r>
              <a:rPr lang="en-US" sz="1200" b="0" i="0" u="none" strike="noStrike" kern="1200">
                <a:solidFill>
                  <a:schemeClr val="tx1"/>
                </a:solidFill>
                <a:effectLst/>
                <a:latin typeface="Arial" charset="0"/>
                <a:ea typeface="+mn-ea"/>
                <a:cs typeface="+mn-cs"/>
                <a:hlinkClick r:id="rId3"/>
              </a:rPr>
              <a:t>CDC figures</a:t>
            </a:r>
            <a:r>
              <a:rPr lang="en-US" sz="1200" b="0" i="0" kern="120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while the average woman in America will live to age 81.</a:t>
            </a:r>
          </a:p>
          <a:p>
            <a:endParaRPr lang="en-US" sz="1200" b="0" i="0" kern="1200" dirty="0">
              <a:solidFill>
                <a:schemeClr val="tx1"/>
              </a:solidFill>
              <a:effectLst/>
              <a:latin typeface="Arial" charset="0"/>
              <a:ea typeface="+mn-ea"/>
              <a:cs typeface="+mn-cs"/>
            </a:endParaRPr>
          </a:p>
          <a:p>
            <a:r>
              <a:rPr lang="en-US" dirty="0"/>
              <a:t>[Discuss caregiving: expenses and time away from work]</a:t>
            </a:r>
          </a:p>
          <a:p>
            <a:endParaRPr lang="en-US" dirty="0"/>
          </a:p>
          <a:p>
            <a:r>
              <a:rPr lang="en-US" dirty="0"/>
              <a:t>Like we said from the beginning, the financial confidence [ reiterate facts from intro, segue into question asking about how we can overcome]  </a:t>
            </a:r>
          </a:p>
          <a:p>
            <a:r>
              <a:rPr lang="en-US" dirty="0"/>
              <a:t>[go to next slide] </a:t>
            </a:r>
          </a:p>
          <a:p>
            <a:endParaRPr lang="en-US" dirty="0"/>
          </a:p>
          <a:p>
            <a:r>
              <a:rPr lang="en-US" dirty="0"/>
              <a:t>How does a woman build that confidence?</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4</a:t>
            </a:fld>
            <a:endParaRPr lang="en-US"/>
          </a:p>
        </p:txBody>
      </p:sp>
    </p:spTree>
    <p:extLst>
      <p:ext uri="{BB962C8B-B14F-4D97-AF65-F5344CB8AC3E}">
        <p14:creationId xmlns:p14="http://schemas.microsoft.com/office/powerpoint/2010/main" val="111104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women to be involved in the process so they can be as educated as possible about their options.</a:t>
            </a:r>
          </a:p>
          <a:p>
            <a:endParaRPr lang="en-US" dirty="0"/>
          </a:p>
          <a:p>
            <a:r>
              <a:rPr lang="en-US" dirty="0"/>
              <a:t>[discusses points on slide]</a:t>
            </a:r>
          </a:p>
          <a:p>
            <a:r>
              <a:rPr lang="en-US" dirty="0"/>
              <a:t>We want women to know their options. For example, when it comes to Social Security you can claim on your spouse’s benefits. For example, if you didn’t work during your lifetime you can still receive Social Security by basing it on your spouse’s full retirement benefit. There’s also a scenario where you can claim on an ex-spouse’s benefit if you were married for 10 years. </a:t>
            </a:r>
          </a:p>
          <a:p>
            <a:endParaRPr lang="en-US" dirty="0"/>
          </a:p>
          <a:p>
            <a:r>
              <a:rPr lang="en-US" dirty="0"/>
              <a:t>We also have a Spousal IRA, so if you were not working your spouse could fund a Spousal IRA so you have funds in your name.</a:t>
            </a:r>
          </a:p>
          <a:p>
            <a:endParaRPr lang="en-US" dirty="0"/>
          </a:p>
          <a:p>
            <a:r>
              <a:rPr lang="en-US" dirty="0"/>
              <a:t>And also, it’s really important to be designating yourself as the beneficiary on your spouse’s account (and vice versa) so if anything were to happen the money would go to you.</a:t>
            </a:r>
          </a:p>
          <a:p>
            <a:endParaRPr lang="en-US" dirty="0"/>
          </a:p>
          <a:p>
            <a:r>
              <a:rPr lang="en-US" dirty="0"/>
              <a:t>[reiterating protecting yourself and being ready for the inevitable. I’ve talked with advisers who are meeting with women who say things like, “I’m really dumb when it comes to these things.” It’s not that you’re dumb. It’s simply that you don’t know. That’s the importance of meeting with an agent. And the biggest thing is really having a substantial savings]</a:t>
            </a:r>
          </a:p>
          <a:p>
            <a:endParaRPr lang="en-US" dirty="0"/>
          </a:p>
          <a:p>
            <a:r>
              <a:rPr lang="en-US" dirty="0"/>
              <a:t>[next slide]</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5</a:t>
            </a:fld>
            <a:endParaRPr lang="en-US"/>
          </a:p>
        </p:txBody>
      </p:sp>
    </p:spTree>
    <p:extLst>
      <p:ext uri="{BB962C8B-B14F-4D97-AF65-F5344CB8AC3E}">
        <p14:creationId xmlns:p14="http://schemas.microsoft.com/office/powerpoint/2010/main" val="723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Expenses</a:t>
            </a:r>
          </a:p>
          <a:p>
            <a:r>
              <a:rPr lang="en-US" dirty="0"/>
              <a:t>-Surplus/Deficit</a:t>
            </a:r>
          </a:p>
          <a:p>
            <a:r>
              <a:rPr lang="en-US" dirty="0"/>
              <a:t>-Create a budget</a:t>
            </a:r>
          </a:p>
          <a:p>
            <a:r>
              <a:rPr lang="en-US" dirty="0"/>
              <a:t>-Build a Savings</a:t>
            </a:r>
          </a:p>
          <a:p>
            <a:endParaRPr lang="en-US" dirty="0"/>
          </a:p>
          <a:p>
            <a:r>
              <a:rPr lang="en-US" dirty="0"/>
              <a:t>What’s your partner doing? </a:t>
            </a:r>
          </a:p>
          <a:p>
            <a:r>
              <a:rPr lang="en-US" dirty="0"/>
              <a:t>-Communication is key</a:t>
            </a:r>
          </a:p>
          <a:p>
            <a:endParaRPr lang="en-US" dirty="0"/>
          </a:p>
          <a:p>
            <a:r>
              <a:rPr lang="en-US" dirty="0"/>
              <a:t>A lot of clients aren’t sure where to start, but one easy place to start is to set up automatic savings. {discuss}</a:t>
            </a:r>
          </a:p>
          <a:p>
            <a:r>
              <a:rPr lang="en-US" dirty="0"/>
              <a:t>-Invest in the market, don’t just sit on cash, 403(b) but don’t select an investment.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may seem safer just sitting on cash, but you’re not letting your money work for you so then you have to work longer.</a:t>
            </a:r>
          </a:p>
          <a:p>
            <a:endParaRPr lang="en-US" dirty="0"/>
          </a:p>
          <a:p>
            <a:r>
              <a:rPr lang="en-US" dirty="0"/>
              <a:t> Let’s see how your money can work for you invested vs sitting on cash.</a:t>
            </a:r>
          </a:p>
          <a:p>
            <a:r>
              <a:rPr lang="en-US" dirty="0"/>
              <a:t>[next slide]</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6</a:t>
            </a:fld>
            <a:endParaRPr lang="en-US"/>
          </a:p>
        </p:txBody>
      </p:sp>
    </p:spTree>
    <p:extLst>
      <p:ext uri="{BB962C8B-B14F-4D97-AF65-F5344CB8AC3E}">
        <p14:creationId xmlns:p14="http://schemas.microsoft.com/office/powerpoint/2010/main" val="217299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through differences in savings, </a:t>
            </a:r>
            <a:r>
              <a:rPr lang="en-US" sz="1200" b="0" i="0" u="none" strike="noStrike" kern="1200" dirty="0">
                <a:solidFill>
                  <a:schemeClr val="tx1"/>
                </a:solidFill>
                <a:effectLst/>
                <a:latin typeface="Arial" charset="0"/>
                <a:ea typeface="+mn-ea"/>
                <a:cs typeface="+mn-cs"/>
              </a:rPr>
              <a:t>Discuss research that women are very apt to not invest their money and some other things about benefits.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note, are you and your partner working together. Some people keep finances separate but some don’t. {mistake proof}</a:t>
            </a:r>
          </a:p>
          <a:p>
            <a:endParaRPr lang="en-US" dirty="0"/>
          </a:p>
          <a:p>
            <a:r>
              <a:rPr lang="en-US" dirty="0"/>
              <a:t>-Communication is key</a:t>
            </a:r>
          </a:p>
          <a:p>
            <a:r>
              <a:rPr lang="en-US" dirty="0"/>
              <a:t>-getting involved</a:t>
            </a:r>
          </a:p>
          <a:p>
            <a:r>
              <a:rPr lang="en-US" dirty="0"/>
              <a:t>-discuss your marriage dynamic</a:t>
            </a:r>
          </a:p>
          <a:p>
            <a:endParaRPr lang="en-US" dirty="0"/>
          </a:p>
          <a:p>
            <a:r>
              <a:rPr lang="en-US" dirty="0"/>
              <a:t>It’s not that you don’t trust your husband, but we see a lot of women following in blind faith and then end up in a bad situation. We hear a lot of women doing “what someone told them to do.”</a:t>
            </a:r>
          </a:p>
          <a:p>
            <a:endParaRPr lang="en-US" dirty="0"/>
          </a:p>
          <a:p>
            <a:r>
              <a:rPr lang="en-US" dirty="0"/>
              <a:t>Talk to your agent and get a plan that aligns with your comfort level. </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7</a:t>
            </a:fld>
            <a:endParaRPr lang="en-US"/>
          </a:p>
        </p:txBody>
      </p:sp>
    </p:spTree>
    <p:extLst>
      <p:ext uri="{BB962C8B-B14F-4D97-AF65-F5344CB8AC3E}">
        <p14:creationId xmlns:p14="http://schemas.microsoft.com/office/powerpoint/2010/main" val="33369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what’s available through your employer and what you can purchase on your own  [Brief overview of various retirement tools]</a:t>
            </a:r>
          </a:p>
          <a:p>
            <a:endParaRPr lang="en-US" dirty="0"/>
          </a:p>
          <a:p>
            <a:r>
              <a:rPr lang="en-US" dirty="0"/>
              <a:t>When it comes to 401(k), it is fairly similar to a 403(b), which you might have through your school system. These are all great retirement vehicles that can be utilized. IRA’s are outside of the workplace but you can contribute to on your own. And then there are annuities if you’d like a more guaranteed stream of income each month.</a:t>
            </a:r>
          </a:p>
          <a:p>
            <a:endParaRPr lang="en-US" dirty="0"/>
          </a:p>
          <a:p>
            <a:r>
              <a:rPr lang="en-US" dirty="0"/>
              <a:t>With educators, a lot rely on your pension. However, many teachers and educators are surprised when they find their pension may not meet their needs to live comfortably in retirement, which is what we call the retirement gap. But that’s why we have these other tools available for you to help close that gap.</a:t>
            </a:r>
          </a:p>
          <a:p>
            <a:endParaRPr lang="en-US" dirty="0"/>
          </a:p>
          <a:p>
            <a:r>
              <a:rPr lang="en-US"/>
              <a:t>Q&amp;A</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8</a:t>
            </a:fld>
            <a:endParaRPr lang="en-US"/>
          </a:p>
        </p:txBody>
      </p:sp>
    </p:spTree>
    <p:extLst>
      <p:ext uri="{BB962C8B-B14F-4D97-AF65-F5344CB8AC3E}">
        <p14:creationId xmlns:p14="http://schemas.microsoft.com/office/powerpoint/2010/main" val="283274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9</a:t>
            </a:fld>
            <a:endParaRPr lang="en-US"/>
          </a:p>
        </p:txBody>
      </p:sp>
    </p:spTree>
    <p:extLst>
      <p:ext uri="{BB962C8B-B14F-4D97-AF65-F5344CB8AC3E}">
        <p14:creationId xmlns:p14="http://schemas.microsoft.com/office/powerpoint/2010/main" val="3384379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F51D8A-09C0-C64C-AEEE-5C7230E504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p:cNvSpPr>
            <a:spLocks noGrp="1"/>
          </p:cNvSpPr>
          <p:nvPr>
            <p:ph type="ctrTitle" hasCustomPrompt="1"/>
          </p:nvPr>
        </p:nvSpPr>
        <p:spPr>
          <a:xfrm>
            <a:off x="609601" y="3428999"/>
            <a:ext cx="11582403" cy="923330"/>
          </a:xfrm>
          <a:solidFill>
            <a:schemeClr val="tx2">
              <a:alpha val="90000"/>
            </a:schemeClr>
          </a:solidFill>
        </p:spPr>
        <p:txBody>
          <a:bodyPr wrap="square" lIns="182880" rIns="457200" anchor="b">
            <a:spAutoFit/>
          </a:bodyPr>
          <a:lstStyle>
            <a:lvl1pPr algn="l">
              <a:defRPr sz="4000"/>
            </a:lvl1pPr>
          </a:lstStyle>
          <a:p>
            <a:r>
              <a:rPr lang="en-US" dirty="0"/>
              <a:t>Underwriting Best Practices</a:t>
            </a:r>
          </a:p>
        </p:txBody>
      </p:sp>
      <p:sp>
        <p:nvSpPr>
          <p:cNvPr id="3" name="Subtitle 2"/>
          <p:cNvSpPr>
            <a:spLocks noGrp="1"/>
          </p:cNvSpPr>
          <p:nvPr>
            <p:ph type="subTitle" idx="1" hasCustomPrompt="1"/>
          </p:nvPr>
        </p:nvSpPr>
        <p:spPr>
          <a:xfrm>
            <a:off x="1701984" y="4352330"/>
            <a:ext cx="10490015"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 </a:t>
            </a:r>
          </a:p>
        </p:txBody>
      </p:sp>
      <p:sp>
        <p:nvSpPr>
          <p:cNvPr id="16" name="Rectangle 15">
            <a:extLst>
              <a:ext uri="{FF2B5EF4-FFF2-40B4-BE49-F238E27FC236}">
                <a16:creationId xmlns:a16="http://schemas.microsoft.com/office/drawing/2014/main" id="{62489CAA-8668-0245-9DB2-B2191E892DD1}"/>
              </a:ext>
            </a:extLst>
          </p:cNvPr>
          <p:cNvSpPr/>
          <p:nvPr userDrawn="1"/>
        </p:nvSpPr>
        <p:spPr>
          <a:xfrm rot="10800000">
            <a:off x="-1" y="3793066"/>
            <a:ext cx="12191999" cy="3064933"/>
          </a:xfrm>
          <a:prstGeom prst="rect">
            <a:avLst/>
          </a:prstGeom>
          <a:gradFill>
            <a:gsLst>
              <a:gs pos="20000">
                <a:schemeClr val="tx1">
                  <a:lumMod val="50000"/>
                </a:schemeClr>
              </a:gs>
              <a:gs pos="92000">
                <a:schemeClr val="bg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B06F321-089A-7F45-B075-2EF7E22ACA44}"/>
              </a:ext>
            </a:extLst>
          </p:cNvPr>
          <p:cNvGrpSpPr/>
          <p:nvPr userDrawn="1"/>
        </p:nvGrpSpPr>
        <p:grpSpPr>
          <a:xfrm>
            <a:off x="125148" y="6673688"/>
            <a:ext cx="11941703" cy="104644"/>
            <a:chOff x="166861" y="6673686"/>
            <a:chExt cx="15922271" cy="104644"/>
          </a:xfrm>
        </p:grpSpPr>
        <p:sp>
          <p:nvSpPr>
            <p:cNvPr id="13" name="Date Placeholder 3">
              <a:extLst>
                <a:ext uri="{FF2B5EF4-FFF2-40B4-BE49-F238E27FC236}">
                  <a16:creationId xmlns:a16="http://schemas.microsoft.com/office/drawing/2014/main" id="{418DAC44-94D1-A941-878B-19F9EECB393A}"/>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8" name="TextBox 17">
              <a:extLst>
                <a:ext uri="{FF2B5EF4-FFF2-40B4-BE49-F238E27FC236}">
                  <a16:creationId xmlns:a16="http://schemas.microsoft.com/office/drawing/2014/main" id="{CD4FB1EA-5742-D64B-A0D5-8577AE17416F}"/>
                </a:ext>
              </a:extLst>
            </p:cNvPr>
            <p:cNvSpPr txBox="1"/>
            <p:nvPr userDrawn="1"/>
          </p:nvSpPr>
          <p:spPr>
            <a:xfrm>
              <a:off x="166861" y="6673686"/>
              <a:ext cx="3084335" cy="10464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80" kern="1200" dirty="0">
                  <a:solidFill>
                    <a:schemeClr val="bg2"/>
                  </a:solidFill>
                  <a:effectLst/>
                  <a:latin typeface="Arial" charset="0"/>
                  <a:ea typeface="+mn-ea"/>
                  <a:cs typeface="Arial" charset="0"/>
                </a:rPr>
                <a:t>TC118832(1220)1</a:t>
              </a:r>
              <a:r>
                <a:rPr lang="en-US" sz="680" baseline="0" dirty="0">
                  <a:solidFill>
                    <a:schemeClr val="bg2"/>
                  </a:solidFill>
                  <a:latin typeface="Arial" panose="020B0604020202020204" pitchFamily="34" charset="0"/>
                  <a:cs typeface="Arial" panose="020B0604020202020204" pitchFamily="34" charset="0"/>
                </a:rPr>
                <a:t>  |  Cat No 105716(1220)</a:t>
              </a:r>
            </a:p>
          </p:txBody>
        </p:sp>
      </p:grpSp>
      <p:grpSp>
        <p:nvGrpSpPr>
          <p:cNvPr id="10" name="Group 9">
            <a:extLst>
              <a:ext uri="{FF2B5EF4-FFF2-40B4-BE49-F238E27FC236}">
                <a16:creationId xmlns:a16="http://schemas.microsoft.com/office/drawing/2014/main" id="{6E9C9C95-B20F-7A4C-B750-7F2B56F08E3C}"/>
              </a:ext>
            </a:extLst>
          </p:cNvPr>
          <p:cNvGrpSpPr/>
          <p:nvPr userDrawn="1"/>
        </p:nvGrpSpPr>
        <p:grpSpPr>
          <a:xfrm>
            <a:off x="609601" y="0"/>
            <a:ext cx="3042062" cy="1570384"/>
            <a:chOff x="435429" y="0"/>
            <a:chExt cx="3568535" cy="1842161"/>
          </a:xfrm>
        </p:grpSpPr>
        <p:sp>
          <p:nvSpPr>
            <p:cNvPr id="11" name="Rectangle 10">
              <a:extLst>
                <a:ext uri="{FF2B5EF4-FFF2-40B4-BE49-F238E27FC236}">
                  <a16:creationId xmlns:a16="http://schemas.microsoft.com/office/drawing/2014/main" id="{BD10748B-B9C8-3D48-8FC3-700848F02774}"/>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47D297AA-70B5-2449-9D65-98ADFA6A503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Tree>
    <p:extLst>
      <p:ext uri="{BB962C8B-B14F-4D97-AF65-F5344CB8AC3E}">
        <p14:creationId xmlns:p14="http://schemas.microsoft.com/office/powerpoint/2010/main" val="81165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41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F4CE5-2F5C-BC41-B51D-A625138FE7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p:cNvSpPr>
            <a:spLocks noGrp="1"/>
          </p:cNvSpPr>
          <p:nvPr>
            <p:ph type="ctrTitle" hasCustomPrompt="1"/>
          </p:nvPr>
        </p:nvSpPr>
        <p:spPr>
          <a:xfrm>
            <a:off x="609601" y="3428999"/>
            <a:ext cx="11582403" cy="923330"/>
          </a:xfrm>
          <a:solidFill>
            <a:schemeClr val="tx2">
              <a:alpha val="90000"/>
            </a:schemeClr>
          </a:solidFill>
        </p:spPr>
        <p:txBody>
          <a:bodyPr wrap="square" lIns="182880" rIns="457200" anchor="b">
            <a:spAutoFit/>
          </a:bodyPr>
          <a:lstStyle>
            <a:lvl1pPr algn="l">
              <a:defRPr sz="4000"/>
            </a:lvl1pPr>
          </a:lstStyle>
          <a:p>
            <a:r>
              <a:rPr lang="en-US" dirty="0"/>
              <a:t>Underwriting Best Practices</a:t>
            </a:r>
          </a:p>
        </p:txBody>
      </p:sp>
      <p:sp>
        <p:nvSpPr>
          <p:cNvPr id="3" name="Subtitle 2"/>
          <p:cNvSpPr>
            <a:spLocks noGrp="1"/>
          </p:cNvSpPr>
          <p:nvPr>
            <p:ph type="subTitle" idx="1" hasCustomPrompt="1"/>
          </p:nvPr>
        </p:nvSpPr>
        <p:spPr>
          <a:xfrm>
            <a:off x="1701984" y="4352330"/>
            <a:ext cx="10490015"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 </a:t>
            </a:r>
          </a:p>
        </p:txBody>
      </p:sp>
      <p:grpSp>
        <p:nvGrpSpPr>
          <p:cNvPr id="8" name="Group 7">
            <a:extLst>
              <a:ext uri="{FF2B5EF4-FFF2-40B4-BE49-F238E27FC236}">
                <a16:creationId xmlns:a16="http://schemas.microsoft.com/office/drawing/2014/main" id="{2DF04031-43A9-714B-AA6F-BB49F3060AB3}"/>
              </a:ext>
            </a:extLst>
          </p:cNvPr>
          <p:cNvGrpSpPr/>
          <p:nvPr userDrawn="1"/>
        </p:nvGrpSpPr>
        <p:grpSpPr>
          <a:xfrm>
            <a:off x="609601" y="0"/>
            <a:ext cx="3042062" cy="1570384"/>
            <a:chOff x="435429" y="0"/>
            <a:chExt cx="3568535" cy="1842161"/>
          </a:xfrm>
        </p:grpSpPr>
        <p:sp>
          <p:nvSpPr>
            <p:cNvPr id="9" name="Rectangle 8">
              <a:extLst>
                <a:ext uri="{FF2B5EF4-FFF2-40B4-BE49-F238E27FC236}">
                  <a16:creationId xmlns:a16="http://schemas.microsoft.com/office/drawing/2014/main" id="{0E31FC7B-D70D-F047-BA5B-354EF1F67CDE}"/>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10" name="Picture 6" descr="NLGWhite.png">
              <a:extLst>
                <a:ext uri="{FF2B5EF4-FFF2-40B4-BE49-F238E27FC236}">
                  <a16:creationId xmlns:a16="http://schemas.microsoft.com/office/drawing/2014/main" id="{631207B6-A53D-5C44-B390-6E67849F0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grpSp>
        <p:nvGrpSpPr>
          <p:cNvPr id="12" name="Group 11">
            <a:extLst>
              <a:ext uri="{FF2B5EF4-FFF2-40B4-BE49-F238E27FC236}">
                <a16:creationId xmlns:a16="http://schemas.microsoft.com/office/drawing/2014/main" id="{2B06F321-089A-7F45-B075-2EF7E22ACA44}"/>
              </a:ext>
            </a:extLst>
          </p:cNvPr>
          <p:cNvGrpSpPr/>
          <p:nvPr userDrawn="1"/>
        </p:nvGrpSpPr>
        <p:grpSpPr>
          <a:xfrm>
            <a:off x="125149" y="6673688"/>
            <a:ext cx="11941702" cy="104644"/>
            <a:chOff x="166862" y="6673686"/>
            <a:chExt cx="15922270" cy="104644"/>
          </a:xfrm>
        </p:grpSpPr>
        <p:sp>
          <p:nvSpPr>
            <p:cNvPr id="13" name="Date Placeholder 3">
              <a:extLst>
                <a:ext uri="{FF2B5EF4-FFF2-40B4-BE49-F238E27FC236}">
                  <a16:creationId xmlns:a16="http://schemas.microsoft.com/office/drawing/2014/main" id="{418DAC44-94D1-A941-878B-19F9EECB393A}"/>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8" name="TextBox 17">
              <a:extLst>
                <a:ext uri="{FF2B5EF4-FFF2-40B4-BE49-F238E27FC236}">
                  <a16:creationId xmlns:a16="http://schemas.microsoft.com/office/drawing/2014/main" id="{CD4FB1EA-5742-D64B-A0D5-8577AE17416F}"/>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TCXXXXXX(1020)X  |  Cat No 105563(1020)</a:t>
              </a:r>
            </a:p>
          </p:txBody>
        </p:sp>
      </p:grpSp>
    </p:spTree>
    <p:extLst>
      <p:ext uri="{BB962C8B-B14F-4D97-AF65-F5344CB8AC3E}">
        <p14:creationId xmlns:p14="http://schemas.microsoft.com/office/powerpoint/2010/main" val="26036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0" y="1371600"/>
            <a:ext cx="12192000"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28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6" y="1371600"/>
            <a:ext cx="6557207"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6557212" y="1153714"/>
            <a:ext cx="5634789" cy="5429651"/>
          </a:xfrm>
        </p:spPr>
        <p:txBody>
          <a:bodyPr/>
          <a:lstStyle/>
          <a:p>
            <a:endParaRPr lang="en-US"/>
          </a:p>
        </p:txBody>
      </p:sp>
    </p:spTree>
    <p:extLst>
      <p:ext uri="{BB962C8B-B14F-4D97-AF65-F5344CB8AC3E}">
        <p14:creationId xmlns:p14="http://schemas.microsoft.com/office/powerpoint/2010/main" val="332693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15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 y="366537"/>
            <a:ext cx="12191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6361797" y="365760"/>
            <a:ext cx="5830209"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69734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4064" y="1425808"/>
            <a:ext cx="7487629"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3619336" y="2569904"/>
            <a:ext cx="8632617"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2479479" y="3716404"/>
            <a:ext cx="9785556"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9" y="1423220"/>
            <a:ext cx="5678123"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28235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C2D5B1AB-214C-C643-B081-28783F0728FE}"/>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3207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21A1948C-24EF-4196-895E-2EACA9226B5F}"/>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046339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101600" dist="12700" sx="105000" sy="105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8307EAFA-F069-7D4A-B435-868368DEC319}"/>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8020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0" y="1371600"/>
            <a:ext cx="12192000"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353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86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6" y="1371600"/>
            <a:ext cx="6557207"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6557212" y="1153714"/>
            <a:ext cx="5634789" cy="5429651"/>
          </a:xfrm>
        </p:spPr>
        <p:txBody>
          <a:bodyPr/>
          <a:lstStyle/>
          <a:p>
            <a:endParaRPr lang="en-US"/>
          </a:p>
        </p:txBody>
      </p:sp>
    </p:spTree>
    <p:extLst>
      <p:ext uri="{BB962C8B-B14F-4D97-AF65-F5344CB8AC3E}">
        <p14:creationId xmlns:p14="http://schemas.microsoft.com/office/powerpoint/2010/main" val="42338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909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 y="366537"/>
            <a:ext cx="12191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6361797" y="365760"/>
            <a:ext cx="5830209"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3844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4064" y="1425808"/>
            <a:ext cx="7487629"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3619336" y="2569904"/>
            <a:ext cx="8632617"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2479479" y="3716404"/>
            <a:ext cx="9785556"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9" y="1423220"/>
            <a:ext cx="5678123"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33696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C2D5B1AB-214C-C643-B081-28783F0728FE}"/>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22181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21A1948C-24EF-4196-895E-2EACA9226B5F}"/>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45076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101600" dist="12700" sx="105000" sy="105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8307EAFA-F069-7D4A-B435-868368DEC319}"/>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1354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 y="368882"/>
            <a:ext cx="12191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1" y="1391976"/>
            <a:ext cx="12192003" cy="5191389"/>
          </a:xfrm>
          <a:prstGeom prst="rect">
            <a:avLst/>
          </a:prstGeom>
        </p:spPr>
        <p:txBody>
          <a:bodyPr vert="horz" lIns="365760" tIns="0" rIns="36576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3620D117-3ABF-5946-B391-BFA95A43225B}"/>
              </a:ext>
            </a:extLst>
          </p:cNvPr>
          <p:cNvGrpSpPr/>
          <p:nvPr userDrawn="1"/>
        </p:nvGrpSpPr>
        <p:grpSpPr>
          <a:xfrm>
            <a:off x="125149" y="6673688"/>
            <a:ext cx="11941702" cy="104644"/>
            <a:chOff x="166862" y="6673686"/>
            <a:chExt cx="15922270" cy="104644"/>
          </a:xfrm>
        </p:grpSpPr>
        <p:sp>
          <p:nvSpPr>
            <p:cNvPr id="11" name="Date Placeholder 3">
              <a:extLst>
                <a:ext uri="{FF2B5EF4-FFF2-40B4-BE49-F238E27FC236}">
                  <a16:creationId xmlns:a16="http://schemas.microsoft.com/office/drawing/2014/main" id="{B56E9F12-1436-0B4C-83AE-23B1406CE1DE}"/>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FF148AC1-2582-6A44-9126-DE58A1216C65}"/>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latin typeface="Arial" panose="020B0604020202020204" pitchFamily="34" charset="0"/>
                  <a:cs typeface="Arial" panose="020B0604020202020204" pitchFamily="34" charset="0"/>
                </a:rPr>
                <a:t>TC117835(1120)1  |  Cat No 10557161220)</a:t>
              </a:r>
            </a:p>
          </p:txBody>
        </p:sp>
      </p:grpSp>
    </p:spTree>
    <p:extLst>
      <p:ext uri="{BB962C8B-B14F-4D97-AF65-F5344CB8AC3E}">
        <p14:creationId xmlns:p14="http://schemas.microsoft.com/office/powerpoint/2010/main" val="3535726984"/>
      </p:ext>
    </p:extLst>
  </p:cSld>
  <p:clrMap bg1="lt1" tx1="dk1" bg2="lt2" tx2="dk2" accent1="accent1" accent2="accent2" accent3="accent3" accent4="accent4" accent5="accent5" accent6="accent6" hlink="hlink" folHlink="folHlink"/>
  <p:sldLayoutIdLst>
    <p:sldLayoutId id="2147487883" r:id="rId1"/>
    <p:sldLayoutId id="2147487871" r:id="rId2"/>
    <p:sldLayoutId id="2147487881" r:id="rId3"/>
    <p:sldLayoutId id="2147487872" r:id="rId4"/>
    <p:sldLayoutId id="2147487880" r:id="rId5"/>
    <p:sldLayoutId id="2147487874" r:id="rId6"/>
    <p:sldLayoutId id="2147487873" r:id="rId7"/>
    <p:sldLayoutId id="2147487888" r:id="rId8"/>
    <p:sldLayoutId id="2147487879" r:id="rId9"/>
    <p:sldLayoutId id="2147487877" r:id="rId10"/>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3840" userDrawn="1">
          <p15:clr>
            <a:srgbClr val="F26B43"/>
          </p15:clr>
        </p15:guide>
        <p15:guide id="3" pos="229" userDrawn="1">
          <p15:clr>
            <a:srgbClr val="F26B43"/>
          </p15:clr>
        </p15:guide>
        <p15:guide id="4" pos="7451" userDrawn="1">
          <p15:clr>
            <a:srgbClr val="F26B43"/>
          </p15:clr>
        </p15:guide>
        <p15:guide id="5" orient="horz" pos="2160" userDrawn="1">
          <p15:clr>
            <a:srgbClr val="F26B43"/>
          </p15:clr>
        </p15:guide>
        <p15:guide id="6" orient="horz" pos="41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 y="368882"/>
            <a:ext cx="12191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1" y="1391976"/>
            <a:ext cx="12192003" cy="5191389"/>
          </a:xfrm>
          <a:prstGeom prst="rect">
            <a:avLst/>
          </a:prstGeom>
        </p:spPr>
        <p:txBody>
          <a:bodyPr vert="horz" lIns="365760" tIns="0" rIns="36576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3620D117-3ABF-5946-B391-BFA95A43225B}"/>
              </a:ext>
            </a:extLst>
          </p:cNvPr>
          <p:cNvGrpSpPr/>
          <p:nvPr userDrawn="1"/>
        </p:nvGrpSpPr>
        <p:grpSpPr>
          <a:xfrm>
            <a:off x="125149" y="6673688"/>
            <a:ext cx="11941702" cy="104644"/>
            <a:chOff x="166862" y="6673686"/>
            <a:chExt cx="15922270" cy="104644"/>
          </a:xfrm>
        </p:grpSpPr>
        <p:sp>
          <p:nvSpPr>
            <p:cNvPr id="11" name="Date Placeholder 3">
              <a:extLst>
                <a:ext uri="{FF2B5EF4-FFF2-40B4-BE49-F238E27FC236}">
                  <a16:creationId xmlns:a16="http://schemas.microsoft.com/office/drawing/2014/main" id="{B56E9F12-1436-0B4C-83AE-23B1406CE1DE}"/>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FF148AC1-2582-6A44-9126-DE58A1216C65}"/>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latin typeface="Arial" panose="020B0604020202020204" pitchFamily="34" charset="0"/>
                  <a:cs typeface="Arial" panose="020B0604020202020204" pitchFamily="34" charset="0"/>
                </a:rPr>
                <a:t>TCXXXXXX(1020)X  |  Cat No 105563(1020)</a:t>
              </a:r>
            </a:p>
          </p:txBody>
        </p:sp>
      </p:grpSp>
    </p:spTree>
    <p:extLst>
      <p:ext uri="{BB962C8B-B14F-4D97-AF65-F5344CB8AC3E}">
        <p14:creationId xmlns:p14="http://schemas.microsoft.com/office/powerpoint/2010/main" val="2125667149"/>
      </p:ext>
    </p:extLst>
  </p:cSld>
  <p:clrMap bg1="lt1" tx1="dk1" bg2="lt2" tx2="dk2" accent1="accent1" accent2="accent2" accent3="accent3" accent4="accent4" accent5="accent5" accent6="accent6" hlink="hlink" folHlink="folHlink"/>
  <p:sldLayoutIdLst>
    <p:sldLayoutId id="2147487890" r:id="rId1"/>
    <p:sldLayoutId id="2147487891" r:id="rId2"/>
    <p:sldLayoutId id="2147487892" r:id="rId3"/>
    <p:sldLayoutId id="2147487893" r:id="rId4"/>
    <p:sldLayoutId id="2147487894" r:id="rId5"/>
    <p:sldLayoutId id="2147487895" r:id="rId6"/>
    <p:sldLayoutId id="2147487896" r:id="rId7"/>
    <p:sldLayoutId id="2147487897" r:id="rId8"/>
    <p:sldLayoutId id="2147487898" r:id="rId9"/>
    <p:sldLayoutId id="2147487899" r:id="rId10"/>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3840" userDrawn="1">
          <p15:clr>
            <a:srgbClr val="F26B43"/>
          </p15:clr>
        </p15:guide>
        <p15:guide id="3" pos="229" userDrawn="1">
          <p15:clr>
            <a:srgbClr val="F26B43"/>
          </p15:clr>
        </p15:guide>
        <p15:guide id="4" pos="7451" userDrawn="1">
          <p15:clr>
            <a:srgbClr val="F26B43"/>
          </p15:clr>
        </p15:guide>
        <p15:guide id="5" orient="horz" pos="2160"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etirementhomeroom.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E6ACB9-B779-8641-B991-B05065F212A4}"/>
              </a:ext>
            </a:extLst>
          </p:cNvPr>
          <p:cNvSpPr/>
          <p:nvPr/>
        </p:nvSpPr>
        <p:spPr>
          <a:xfrm>
            <a:off x="487363" y="5006267"/>
            <a:ext cx="11217275" cy="1569660"/>
          </a:xfrm>
          <a:prstGeom prst="rect">
            <a:avLst/>
          </a:prstGeom>
        </p:spPr>
        <p:txBody>
          <a:bodyPr wrap="square" lIns="137160" rIns="137160">
            <a:spAutoFit/>
          </a:bodyPr>
          <a:lstStyle/>
          <a:p>
            <a:r>
              <a:rPr lang="en-US" dirty="0">
                <a:solidFill>
                  <a:schemeClr val="bg2"/>
                </a:solidFill>
              </a:rPr>
              <a:t>National Life Group® is a trade name of National Life Insurance Company, Montpelier, VT, Life Insurance Company of the Southwest, Addison, TX and their affiliates.  Each company of National Life Group is solely responsible for its own financial condition and contractual obligations.  Life Insurance Company of the Southwest is not an authorized insurer in New York and does not conduct insurance business in New York.  This information is not intended as tax or legal advice.  For advice concerning your own situation, please consult with your appropriate professional advisor.  </a:t>
            </a:r>
          </a:p>
          <a:p>
            <a:r>
              <a:rPr lang="en-US" dirty="0">
                <a:solidFill>
                  <a:schemeClr val="bg2"/>
                </a:solidFill>
              </a:rPr>
              <a:t>(if you are registered with ESI please also fill in and add the following, other wise delete this before submitting for advertising review:)</a:t>
            </a:r>
          </a:p>
          <a:p>
            <a:r>
              <a:rPr lang="en-US" dirty="0">
                <a:solidFill>
                  <a:schemeClr val="bg2"/>
                </a:solidFill>
              </a:rPr>
              <a:t>[Agent Name] is a Registered Representative and Investment Adviser Representative of, and securities and investment advisory services are offered solely by Equity Services, Inc. (ESI), Member FINRA/SIPC. [branch office address and telephone number]. [DBA name] is independent of ESI.  ESI is a Broker/Dealer affiliate of National Life Insurance Company.</a:t>
            </a:r>
          </a:p>
        </p:txBody>
      </p:sp>
      <p:sp>
        <p:nvSpPr>
          <p:cNvPr id="9" name="Title 3">
            <a:extLst>
              <a:ext uri="{FF2B5EF4-FFF2-40B4-BE49-F238E27FC236}">
                <a16:creationId xmlns:a16="http://schemas.microsoft.com/office/drawing/2014/main" id="{39540D10-D7D4-054B-AC07-030BF54AE207}"/>
              </a:ext>
            </a:extLst>
          </p:cNvPr>
          <p:cNvSpPr>
            <a:spLocks noGrp="1"/>
          </p:cNvSpPr>
          <p:nvPr>
            <p:ph type="ctrTitle"/>
          </p:nvPr>
        </p:nvSpPr>
        <p:spPr>
          <a:xfrm>
            <a:off x="609601" y="3481252"/>
            <a:ext cx="11582403" cy="923330"/>
          </a:xfrm>
        </p:spPr>
        <p:txBody>
          <a:bodyPr/>
          <a:lstStyle/>
          <a:p>
            <a:r>
              <a:rPr lang="en-US" dirty="0"/>
              <a:t>ABCs of Financial Fitness for Educators: </a:t>
            </a:r>
            <a:endParaRPr lang="en-US" strike="sngStrike" dirty="0"/>
          </a:p>
        </p:txBody>
      </p:sp>
      <p:sp>
        <p:nvSpPr>
          <p:cNvPr id="10" name="Subtitle 4">
            <a:extLst>
              <a:ext uri="{FF2B5EF4-FFF2-40B4-BE49-F238E27FC236}">
                <a16:creationId xmlns:a16="http://schemas.microsoft.com/office/drawing/2014/main" id="{818BF3EF-9E97-1E43-8753-25F9017754CD}"/>
              </a:ext>
            </a:extLst>
          </p:cNvPr>
          <p:cNvSpPr>
            <a:spLocks noGrp="1"/>
          </p:cNvSpPr>
          <p:nvPr>
            <p:ph type="subTitle" idx="1"/>
          </p:nvPr>
        </p:nvSpPr>
        <p:spPr>
          <a:xfrm>
            <a:off x="1701984" y="4404583"/>
            <a:ext cx="10490015" cy="488034"/>
          </a:xfrm>
        </p:spPr>
        <p:txBody>
          <a:bodyPr/>
          <a:lstStyle/>
          <a:p>
            <a:r>
              <a:rPr lang="en-US" dirty="0"/>
              <a:t>Retirement Planning Strategies for Women</a:t>
            </a:r>
          </a:p>
        </p:txBody>
      </p:sp>
      <p:sp>
        <p:nvSpPr>
          <p:cNvPr id="2" name="TextBox 1">
            <a:extLst>
              <a:ext uri="{FF2B5EF4-FFF2-40B4-BE49-F238E27FC236}">
                <a16:creationId xmlns:a16="http://schemas.microsoft.com/office/drawing/2014/main" id="{30C592B5-9B12-E148-A5E5-8FCEE625D4A3}"/>
              </a:ext>
            </a:extLst>
          </p:cNvPr>
          <p:cNvSpPr txBox="1"/>
          <p:nvPr/>
        </p:nvSpPr>
        <p:spPr>
          <a:xfrm>
            <a:off x="849086" y="6727371"/>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Tree>
    <p:extLst>
      <p:ext uri="{BB962C8B-B14F-4D97-AF65-F5344CB8AC3E}">
        <p14:creationId xmlns:p14="http://schemas.microsoft.com/office/powerpoint/2010/main" val="275335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5B492F-0F93-3C4B-8DD5-07DED9D97DBB}"/>
              </a:ext>
            </a:extLst>
          </p:cNvPr>
          <p:cNvSpPr txBox="1"/>
          <p:nvPr/>
        </p:nvSpPr>
        <p:spPr>
          <a:xfrm>
            <a:off x="1871663" y="2757488"/>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7" name="Right Triangle 6">
            <a:extLst>
              <a:ext uri="{FF2B5EF4-FFF2-40B4-BE49-F238E27FC236}">
                <a16:creationId xmlns:a16="http://schemas.microsoft.com/office/drawing/2014/main" id="{9AC1A608-C3A0-A345-80ED-70A3A5FA75E3}"/>
              </a:ext>
            </a:extLst>
          </p:cNvPr>
          <p:cNvSpPr/>
          <p:nvPr/>
        </p:nvSpPr>
        <p:spPr>
          <a:xfrm flipH="1">
            <a:off x="5334000" y="0"/>
            <a:ext cx="6858000" cy="6858000"/>
          </a:xfrm>
          <a:prstGeom prst="r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22960" rtlCol="0" anchor="ctr"/>
          <a:lstStyle/>
          <a:p>
            <a:pPr algn="r" fontAlgn="auto">
              <a:spcAft>
                <a:spcPts val="0"/>
              </a:spcAft>
            </a:pPr>
            <a:r>
              <a:rPr lang="en-US" sz="3600" dirty="0">
                <a:solidFill>
                  <a:schemeClr val="bg2"/>
                </a:solidFill>
              </a:rPr>
              <a:t>Retirement Planning Strategies for Women</a:t>
            </a:r>
          </a:p>
        </p:txBody>
      </p:sp>
      <p:sp>
        <p:nvSpPr>
          <p:cNvPr id="5" name="Date Placeholder 3">
            <a:extLst>
              <a:ext uri="{FF2B5EF4-FFF2-40B4-BE49-F238E27FC236}">
                <a16:creationId xmlns:a16="http://schemas.microsoft.com/office/drawing/2014/main" id="{0AB7A483-C5D0-2F46-B717-C4B9F0C88DB2}"/>
              </a:ext>
            </a:extLst>
          </p:cNvPr>
          <p:cNvSpPr txBox="1">
            <a:spLocks/>
          </p:cNvSpPr>
          <p:nvPr/>
        </p:nvSpPr>
        <p:spPr>
          <a:xfrm>
            <a:off x="10007356" y="6681895"/>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6" name="TextBox 5">
            <a:extLst>
              <a:ext uri="{FF2B5EF4-FFF2-40B4-BE49-F238E27FC236}">
                <a16:creationId xmlns:a16="http://schemas.microsoft.com/office/drawing/2014/main" id="{10FC33CF-B8BF-724D-9E7F-386A2AA3DBC8}"/>
              </a:ext>
            </a:extLst>
          </p:cNvPr>
          <p:cNvSpPr txBox="1"/>
          <p:nvPr/>
        </p:nvSpPr>
        <p:spPr>
          <a:xfrm>
            <a:off x="7380513" y="6270170"/>
            <a:ext cx="4447949" cy="339489"/>
          </a:xfrm>
          <a:prstGeom prst="rect">
            <a:avLst/>
          </a:prstGeom>
          <a:noFill/>
          <a:ln w="38100">
            <a:noFill/>
            <a:bevel/>
          </a:ln>
        </p:spPr>
        <p:txBody>
          <a:bodyPr vert="horz" wrap="square" lIns="0" tIns="0" rIns="0" bIns="0" rtlCol="0" anchor="t" anchorCtr="0">
            <a:noAutofit/>
          </a:bodyPr>
          <a:lstStyle/>
          <a:p>
            <a:pPr algn="r" fontAlgn="auto">
              <a:spcAft>
                <a:spcPts val="0"/>
              </a:spcAft>
            </a:pPr>
            <a:r>
              <a:rPr lang="en-US" sz="1000" dirty="0">
                <a:solidFill>
                  <a:schemeClr val="bg2"/>
                </a:solidFill>
                <a:latin typeface="Arial Narrow" panose="020B0604020202020204" pitchFamily="34" charset="0"/>
                <a:cs typeface="Arial Narrow" panose="020B0604020202020204" pitchFamily="34" charset="0"/>
              </a:rPr>
              <a:t>Source: Transamerica, 19 Facts About Women’s Retirement Outlook, 11/2019.</a:t>
            </a:r>
          </a:p>
        </p:txBody>
      </p:sp>
      <p:cxnSp>
        <p:nvCxnSpPr>
          <p:cNvPr id="8" name="Straight Connector 7">
            <a:extLst>
              <a:ext uri="{FF2B5EF4-FFF2-40B4-BE49-F238E27FC236}">
                <a16:creationId xmlns:a16="http://schemas.microsoft.com/office/drawing/2014/main" id="{39ADBE45-E6AD-4249-AEF5-AB47D18D2199}"/>
              </a:ext>
            </a:extLst>
          </p:cNvPr>
          <p:cNvCxnSpPr>
            <a:cxnSpLocks/>
          </p:cNvCxnSpPr>
          <p:nvPr/>
        </p:nvCxnSpPr>
        <p:spPr>
          <a:xfrm>
            <a:off x="8242663" y="6165670"/>
            <a:ext cx="35858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2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5B492F-0F93-3C4B-8DD5-07DED9D97DBB}"/>
              </a:ext>
            </a:extLst>
          </p:cNvPr>
          <p:cNvSpPr txBox="1"/>
          <p:nvPr/>
        </p:nvSpPr>
        <p:spPr>
          <a:xfrm>
            <a:off x="1871663" y="2757488"/>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7" name="Right Triangle 6">
            <a:extLst>
              <a:ext uri="{FF2B5EF4-FFF2-40B4-BE49-F238E27FC236}">
                <a16:creationId xmlns:a16="http://schemas.microsoft.com/office/drawing/2014/main" id="{9AC1A608-C3A0-A345-80ED-70A3A5FA75E3}"/>
              </a:ext>
            </a:extLst>
          </p:cNvPr>
          <p:cNvSpPr/>
          <p:nvPr/>
        </p:nvSpPr>
        <p:spPr>
          <a:xfrm>
            <a:off x="2220687" y="11062"/>
            <a:ext cx="6858000" cy="6858000"/>
          </a:xfrm>
          <a:prstGeom prst="rtTriangl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22960" rtlCol="0" anchor="ctr"/>
          <a:lstStyle/>
          <a:p>
            <a:pPr algn="r" fontAlgn="auto">
              <a:spcAft>
                <a:spcPts val="0"/>
              </a:spcAft>
            </a:pPr>
            <a:endParaRPr lang="en-US" sz="3600" dirty="0">
              <a:solidFill>
                <a:schemeClr val="bg2"/>
              </a:solidFill>
            </a:endParaRPr>
          </a:p>
        </p:txBody>
      </p:sp>
      <p:sp>
        <p:nvSpPr>
          <p:cNvPr id="4" name="Rectangle 3">
            <a:extLst>
              <a:ext uri="{FF2B5EF4-FFF2-40B4-BE49-F238E27FC236}">
                <a16:creationId xmlns:a16="http://schemas.microsoft.com/office/drawing/2014/main" id="{74BF24DD-61A4-A546-AEB3-986BA5473E62}"/>
              </a:ext>
            </a:extLst>
          </p:cNvPr>
          <p:cNvSpPr/>
          <p:nvPr/>
        </p:nvSpPr>
        <p:spPr>
          <a:xfrm>
            <a:off x="0" y="11062"/>
            <a:ext cx="2220687" cy="685800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A255AE-3133-3443-847D-CB375BF03B85}"/>
              </a:ext>
            </a:extLst>
          </p:cNvPr>
          <p:cNvSpPr txBox="1"/>
          <p:nvPr/>
        </p:nvSpPr>
        <p:spPr>
          <a:xfrm>
            <a:off x="125149" y="6647594"/>
            <a:ext cx="1986872"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TC117835(1120)1  |  Cat No 105579(1120)</a:t>
            </a:r>
          </a:p>
        </p:txBody>
      </p:sp>
      <p:sp>
        <p:nvSpPr>
          <p:cNvPr id="3" name="TextBox 2">
            <a:extLst>
              <a:ext uri="{FF2B5EF4-FFF2-40B4-BE49-F238E27FC236}">
                <a16:creationId xmlns:a16="http://schemas.microsoft.com/office/drawing/2014/main" id="{DF40819F-DAC6-8B44-AB44-848103DAEB61}"/>
              </a:ext>
            </a:extLst>
          </p:cNvPr>
          <p:cNvSpPr txBox="1"/>
          <p:nvPr/>
        </p:nvSpPr>
        <p:spPr>
          <a:xfrm>
            <a:off x="1097280" y="2446278"/>
            <a:ext cx="6074235" cy="1495696"/>
          </a:xfrm>
          <a:custGeom>
            <a:avLst/>
            <a:gdLst>
              <a:gd name="connsiteX0" fmla="*/ 0 w 6204857"/>
              <a:gd name="connsiteY0" fmla="*/ 0 h 1482634"/>
              <a:gd name="connsiteX1" fmla="*/ 6204857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781005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607107 w 6204857"/>
              <a:gd name="connsiteY1" fmla="*/ 26126 h 1482634"/>
              <a:gd name="connsiteX2" fmla="*/ 6204857 w 6204857"/>
              <a:gd name="connsiteY2" fmla="*/ 1482634 h 1482634"/>
              <a:gd name="connsiteX3" fmla="*/ 0 w 6204857"/>
              <a:gd name="connsiteY3" fmla="*/ 1482634 h 1482634"/>
              <a:gd name="connsiteX4" fmla="*/ 0 w 6204857"/>
              <a:gd name="connsiteY4" fmla="*/ 0 h 1482634"/>
              <a:gd name="connsiteX0" fmla="*/ 0 w 6248331"/>
              <a:gd name="connsiteY0" fmla="*/ 0 h 1495696"/>
              <a:gd name="connsiteX1" fmla="*/ 4607107 w 6248331"/>
              <a:gd name="connsiteY1" fmla="*/ 26126 h 1495696"/>
              <a:gd name="connsiteX2" fmla="*/ 6248331 w 6248331"/>
              <a:gd name="connsiteY2" fmla="*/ 1495696 h 1495696"/>
              <a:gd name="connsiteX3" fmla="*/ 0 w 6248331"/>
              <a:gd name="connsiteY3" fmla="*/ 1482634 h 1495696"/>
              <a:gd name="connsiteX4" fmla="*/ 0 w 6248331"/>
              <a:gd name="connsiteY4" fmla="*/ 0 h 14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331" h="1495696">
                <a:moveTo>
                  <a:pt x="0" y="0"/>
                </a:moveTo>
                <a:lnTo>
                  <a:pt x="4607107" y="26126"/>
                </a:lnTo>
                <a:lnTo>
                  <a:pt x="6248331" y="1495696"/>
                </a:lnTo>
                <a:lnTo>
                  <a:pt x="0" y="1482634"/>
                </a:lnTo>
                <a:lnTo>
                  <a:pt x="0" y="0"/>
                </a:lnTo>
                <a:close/>
              </a:path>
            </a:pathLst>
          </a:custGeom>
          <a:gradFill>
            <a:gsLst>
              <a:gs pos="0">
                <a:schemeClr val="bg2">
                  <a:lumMod val="95000"/>
                  <a:alpha val="44000"/>
                </a:schemeClr>
              </a:gs>
              <a:gs pos="80000">
                <a:schemeClr val="bg2">
                  <a:lumMod val="95000"/>
                </a:schemeClr>
              </a:gs>
            </a:gsLst>
            <a:lin ang="0" scaled="0"/>
          </a:gradFill>
          <a:ln w="38100">
            <a:noFill/>
            <a:bevel/>
          </a:ln>
        </p:spPr>
        <p:txBody>
          <a:bodyPr vert="horz" wrap="square" lIns="914400" tIns="182880" rIns="1188720" bIns="182880" rtlCol="0" anchor="ctr" anchorCtr="0">
            <a:noAutofit/>
          </a:bodyPr>
          <a:lstStyle/>
          <a:p>
            <a:pPr fontAlgn="auto">
              <a:spcAft>
                <a:spcPts val="0"/>
              </a:spcAft>
            </a:pPr>
            <a:r>
              <a:rPr lang="en-US" sz="2000" dirty="0"/>
              <a:t>of the U.S. women surveyed believe they’re on course to achieve their retirement income needs (compared to 40% of men).</a:t>
            </a:r>
          </a:p>
        </p:txBody>
      </p:sp>
      <p:sp>
        <p:nvSpPr>
          <p:cNvPr id="9" name="TextBox 8">
            <a:extLst>
              <a:ext uri="{FF2B5EF4-FFF2-40B4-BE49-F238E27FC236}">
                <a16:creationId xmlns:a16="http://schemas.microsoft.com/office/drawing/2014/main" id="{AF40FCC6-9122-8247-B715-01AF35F6E928}"/>
              </a:ext>
            </a:extLst>
          </p:cNvPr>
          <p:cNvSpPr txBox="1"/>
          <p:nvPr/>
        </p:nvSpPr>
        <p:spPr>
          <a:xfrm>
            <a:off x="1097280" y="4149457"/>
            <a:ext cx="7811595" cy="1499616"/>
          </a:xfrm>
          <a:custGeom>
            <a:avLst/>
            <a:gdLst>
              <a:gd name="connsiteX0" fmla="*/ 0 w 6204857"/>
              <a:gd name="connsiteY0" fmla="*/ 0 h 1482634"/>
              <a:gd name="connsiteX1" fmla="*/ 6204857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781005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912984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4857" h="1482634">
                <a:moveTo>
                  <a:pt x="0" y="0"/>
                </a:moveTo>
                <a:lnTo>
                  <a:pt x="4912984" y="0"/>
                </a:lnTo>
                <a:lnTo>
                  <a:pt x="6204857" y="1482634"/>
                </a:lnTo>
                <a:lnTo>
                  <a:pt x="0" y="1482634"/>
                </a:lnTo>
                <a:lnTo>
                  <a:pt x="0" y="0"/>
                </a:lnTo>
                <a:close/>
              </a:path>
            </a:pathLst>
          </a:custGeom>
          <a:gradFill>
            <a:gsLst>
              <a:gs pos="0">
                <a:schemeClr val="bg2">
                  <a:lumMod val="95000"/>
                  <a:alpha val="44000"/>
                </a:schemeClr>
              </a:gs>
              <a:gs pos="80000">
                <a:schemeClr val="bg2">
                  <a:lumMod val="95000"/>
                </a:schemeClr>
              </a:gs>
            </a:gsLst>
            <a:lin ang="0" scaled="0"/>
          </a:gradFill>
          <a:ln w="38100">
            <a:noFill/>
            <a:bevel/>
          </a:ln>
        </p:spPr>
        <p:txBody>
          <a:bodyPr vert="horz" wrap="square" lIns="914400" tIns="182880" rIns="1188720" bIns="182880" rtlCol="0" anchor="ctr" anchorCtr="0">
            <a:noAutofit/>
          </a:bodyPr>
          <a:lstStyle/>
          <a:p>
            <a:pPr fontAlgn="auto">
              <a:spcAft>
                <a:spcPts val="0"/>
              </a:spcAft>
            </a:pPr>
            <a:r>
              <a:rPr lang="en-US" sz="2000" dirty="0"/>
              <a:t>are confident they’ll be able to retire with a comfortable </a:t>
            </a:r>
            <a:r>
              <a:rPr lang="en-US" sz="2000"/>
              <a:t>lifestyle (compared to 48</a:t>
            </a:r>
            <a:r>
              <a:rPr lang="en-US" sz="2000" dirty="0"/>
              <a:t>% of men).</a:t>
            </a:r>
          </a:p>
        </p:txBody>
      </p:sp>
      <p:sp>
        <p:nvSpPr>
          <p:cNvPr id="5" name="Oval 4">
            <a:extLst>
              <a:ext uri="{FF2B5EF4-FFF2-40B4-BE49-F238E27FC236}">
                <a16:creationId xmlns:a16="http://schemas.microsoft.com/office/drawing/2014/main" id="{6F6E0216-C74E-8C4C-BEB3-21148C44D4DF}"/>
              </a:ext>
            </a:extLst>
          </p:cNvPr>
          <p:cNvSpPr>
            <a:spLocks noChangeAspect="1"/>
          </p:cNvSpPr>
          <p:nvPr/>
        </p:nvSpPr>
        <p:spPr>
          <a:xfrm>
            <a:off x="360535" y="2444318"/>
            <a:ext cx="1499616" cy="1499616"/>
          </a:xfrm>
          <a:prstGeom prst="ellipse">
            <a:avLst/>
          </a:prstGeom>
          <a:solidFill>
            <a:schemeClr val="accent4"/>
          </a:solidFill>
          <a:ln w="25400">
            <a:solidFill>
              <a:schemeClr val="bg2">
                <a:lumMod val="95000"/>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800" dirty="0">
                <a:solidFill>
                  <a:schemeClr val="bg2"/>
                </a:solidFill>
              </a:rPr>
              <a:t>ONLY</a:t>
            </a:r>
          </a:p>
          <a:p>
            <a:pPr algn="ctr"/>
            <a:r>
              <a:rPr lang="en-US" sz="3600" b="1" dirty="0">
                <a:solidFill>
                  <a:schemeClr val="bg2"/>
                </a:solidFill>
              </a:rPr>
              <a:t>25%</a:t>
            </a:r>
          </a:p>
        </p:txBody>
      </p:sp>
      <p:sp>
        <p:nvSpPr>
          <p:cNvPr id="11" name="Oval 10">
            <a:extLst>
              <a:ext uri="{FF2B5EF4-FFF2-40B4-BE49-F238E27FC236}">
                <a16:creationId xmlns:a16="http://schemas.microsoft.com/office/drawing/2014/main" id="{05A431D5-042C-8046-8004-7BFCCACACD9C}"/>
              </a:ext>
            </a:extLst>
          </p:cNvPr>
          <p:cNvSpPr>
            <a:spLocks noChangeAspect="1"/>
          </p:cNvSpPr>
          <p:nvPr/>
        </p:nvSpPr>
        <p:spPr>
          <a:xfrm>
            <a:off x="380329" y="4149457"/>
            <a:ext cx="1499616" cy="1499616"/>
          </a:xfrm>
          <a:prstGeom prst="ellipse">
            <a:avLst/>
          </a:prstGeom>
          <a:solidFill>
            <a:schemeClr val="accent4"/>
          </a:solidFill>
          <a:ln w="25400">
            <a:solidFill>
              <a:schemeClr val="bg2">
                <a:lumMod val="95000"/>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800" dirty="0">
                <a:solidFill>
                  <a:schemeClr val="bg2"/>
                </a:solidFill>
              </a:rPr>
              <a:t>ONLY</a:t>
            </a:r>
          </a:p>
          <a:p>
            <a:pPr algn="ctr"/>
            <a:r>
              <a:rPr lang="en-US" sz="3600" b="1" dirty="0">
                <a:solidFill>
                  <a:schemeClr val="bg2"/>
                </a:solidFill>
              </a:rPr>
              <a:t>26%</a:t>
            </a:r>
          </a:p>
        </p:txBody>
      </p:sp>
      <p:sp>
        <p:nvSpPr>
          <p:cNvPr id="12" name="Date Placeholder 3">
            <a:extLst>
              <a:ext uri="{FF2B5EF4-FFF2-40B4-BE49-F238E27FC236}">
                <a16:creationId xmlns:a16="http://schemas.microsoft.com/office/drawing/2014/main" id="{83B10A0E-3706-6545-A4D4-D23AF4625A15}"/>
              </a:ext>
            </a:extLst>
          </p:cNvPr>
          <p:cNvSpPr txBox="1">
            <a:spLocks/>
          </p:cNvSpPr>
          <p:nvPr/>
        </p:nvSpPr>
        <p:spPr>
          <a:xfrm>
            <a:off x="10007356" y="6681895"/>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563E5544-FEB5-8F43-B008-E9F70CF57F7A}"/>
              </a:ext>
            </a:extLst>
          </p:cNvPr>
          <p:cNvSpPr txBox="1"/>
          <p:nvPr/>
        </p:nvSpPr>
        <p:spPr>
          <a:xfrm>
            <a:off x="380329" y="6270171"/>
            <a:ext cx="7405134" cy="313192"/>
          </a:xfrm>
          <a:prstGeom prst="rect">
            <a:avLst/>
          </a:prstGeom>
          <a:noFill/>
          <a:ln w="38100">
            <a:noFill/>
            <a:bevel/>
          </a:ln>
        </p:spPr>
        <p:txBody>
          <a:bodyPr vert="horz" wrap="square" lIns="0" tIns="0" rIns="0" bIns="0" rtlCol="0" anchor="t" anchorCtr="0">
            <a:noAutofit/>
          </a:bodyPr>
          <a:lstStyle/>
          <a:p>
            <a:pPr fontAlgn="auto">
              <a:spcAft>
                <a:spcPts val="0"/>
              </a:spcAft>
            </a:pPr>
            <a:r>
              <a:rPr lang="en-US" sz="1000" dirty="0">
                <a:solidFill>
                  <a:schemeClr val="bg2"/>
                </a:solidFill>
                <a:latin typeface="Arial Narrow" panose="020B0604020202020204" pitchFamily="34" charset="0"/>
                <a:cs typeface="Arial Narrow" panose="020B0604020202020204" pitchFamily="34" charset="0"/>
              </a:rPr>
              <a:t>Source: Aegon Center for Longevity and Retirement, Aegon Retirement Readiness Survey 2019.</a:t>
            </a:r>
          </a:p>
        </p:txBody>
      </p:sp>
      <p:cxnSp>
        <p:nvCxnSpPr>
          <p:cNvPr id="14" name="Straight Connector 13">
            <a:extLst>
              <a:ext uri="{FF2B5EF4-FFF2-40B4-BE49-F238E27FC236}">
                <a16:creationId xmlns:a16="http://schemas.microsoft.com/office/drawing/2014/main" id="{21DBAFB4-B180-594E-A7B1-E3F71A542360}"/>
              </a:ext>
            </a:extLst>
          </p:cNvPr>
          <p:cNvCxnSpPr/>
          <p:nvPr/>
        </p:nvCxnSpPr>
        <p:spPr>
          <a:xfrm>
            <a:off x="380329" y="6165670"/>
            <a:ext cx="4452928"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01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5B492F-0F93-3C4B-8DD5-07DED9D97DBB}"/>
              </a:ext>
            </a:extLst>
          </p:cNvPr>
          <p:cNvSpPr txBox="1"/>
          <p:nvPr/>
        </p:nvSpPr>
        <p:spPr>
          <a:xfrm>
            <a:off x="1871663" y="2757488"/>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7" name="Right Triangle 6">
            <a:extLst>
              <a:ext uri="{FF2B5EF4-FFF2-40B4-BE49-F238E27FC236}">
                <a16:creationId xmlns:a16="http://schemas.microsoft.com/office/drawing/2014/main" id="{9AC1A608-C3A0-A345-80ED-70A3A5FA75E3}"/>
              </a:ext>
            </a:extLst>
          </p:cNvPr>
          <p:cNvSpPr/>
          <p:nvPr/>
        </p:nvSpPr>
        <p:spPr>
          <a:xfrm flipH="1">
            <a:off x="5334000" y="11062"/>
            <a:ext cx="6858000" cy="68580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822960" rtlCol="0" anchor="ctr"/>
          <a:lstStyle/>
          <a:p>
            <a:pPr algn="r" fontAlgn="auto">
              <a:spcAft>
                <a:spcPts val="0"/>
              </a:spcAft>
            </a:pPr>
            <a:endParaRPr lang="en-US" sz="3600" dirty="0">
              <a:solidFill>
                <a:schemeClr val="bg2"/>
              </a:solidFill>
            </a:endParaRPr>
          </a:p>
        </p:txBody>
      </p:sp>
      <p:sp>
        <p:nvSpPr>
          <p:cNvPr id="3" name="TextBox 2">
            <a:extLst>
              <a:ext uri="{FF2B5EF4-FFF2-40B4-BE49-F238E27FC236}">
                <a16:creationId xmlns:a16="http://schemas.microsoft.com/office/drawing/2014/main" id="{DF40819F-DAC6-8B44-AB44-848103DAEB61}"/>
              </a:ext>
            </a:extLst>
          </p:cNvPr>
          <p:cNvSpPr txBox="1"/>
          <p:nvPr/>
        </p:nvSpPr>
        <p:spPr>
          <a:xfrm flipH="1">
            <a:off x="7515546" y="3322135"/>
            <a:ext cx="4295718" cy="608195"/>
          </a:xfrm>
          <a:custGeom>
            <a:avLst/>
            <a:gdLst>
              <a:gd name="connsiteX0" fmla="*/ 0 w 6204857"/>
              <a:gd name="connsiteY0" fmla="*/ 0 h 1482634"/>
              <a:gd name="connsiteX1" fmla="*/ 6204857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781005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607107 w 6204857"/>
              <a:gd name="connsiteY1" fmla="*/ 26126 h 1482634"/>
              <a:gd name="connsiteX2" fmla="*/ 6204857 w 6204857"/>
              <a:gd name="connsiteY2" fmla="*/ 1482634 h 1482634"/>
              <a:gd name="connsiteX3" fmla="*/ 0 w 6204857"/>
              <a:gd name="connsiteY3" fmla="*/ 1482634 h 1482634"/>
              <a:gd name="connsiteX4" fmla="*/ 0 w 6204857"/>
              <a:gd name="connsiteY4" fmla="*/ 0 h 1482634"/>
              <a:gd name="connsiteX0" fmla="*/ 0 w 6248331"/>
              <a:gd name="connsiteY0" fmla="*/ 0 h 1495696"/>
              <a:gd name="connsiteX1" fmla="*/ 4607107 w 6248331"/>
              <a:gd name="connsiteY1" fmla="*/ 26126 h 1495696"/>
              <a:gd name="connsiteX2" fmla="*/ 6248331 w 6248331"/>
              <a:gd name="connsiteY2" fmla="*/ 1495696 h 1495696"/>
              <a:gd name="connsiteX3" fmla="*/ 0 w 6248331"/>
              <a:gd name="connsiteY3" fmla="*/ 1482634 h 1495696"/>
              <a:gd name="connsiteX4" fmla="*/ 0 w 6248331"/>
              <a:gd name="connsiteY4" fmla="*/ 0 h 1495696"/>
              <a:gd name="connsiteX0" fmla="*/ 0 w 5347531"/>
              <a:gd name="connsiteY0" fmla="*/ 0 h 1528808"/>
              <a:gd name="connsiteX1" fmla="*/ 4607107 w 5347531"/>
              <a:gd name="connsiteY1" fmla="*/ 26126 h 1528808"/>
              <a:gd name="connsiteX2" fmla="*/ 5347531 w 5347531"/>
              <a:gd name="connsiteY2" fmla="*/ 1528808 h 1528808"/>
              <a:gd name="connsiteX3" fmla="*/ 0 w 5347531"/>
              <a:gd name="connsiteY3" fmla="*/ 1482634 h 1528808"/>
              <a:gd name="connsiteX4" fmla="*/ 0 w 5347531"/>
              <a:gd name="connsiteY4" fmla="*/ 0 h 1528808"/>
              <a:gd name="connsiteX0" fmla="*/ 0 w 5379555"/>
              <a:gd name="connsiteY0" fmla="*/ 0 h 1541757"/>
              <a:gd name="connsiteX1" fmla="*/ 4607107 w 5379555"/>
              <a:gd name="connsiteY1" fmla="*/ 26126 h 1541757"/>
              <a:gd name="connsiteX2" fmla="*/ 5379555 w 5379555"/>
              <a:gd name="connsiteY2" fmla="*/ 1541757 h 1541757"/>
              <a:gd name="connsiteX3" fmla="*/ 0 w 5379555"/>
              <a:gd name="connsiteY3" fmla="*/ 1482634 h 1541757"/>
              <a:gd name="connsiteX4" fmla="*/ 0 w 5379555"/>
              <a:gd name="connsiteY4" fmla="*/ 0 h 1541757"/>
              <a:gd name="connsiteX0" fmla="*/ 0 w 5385961"/>
              <a:gd name="connsiteY0" fmla="*/ 0 h 1541757"/>
              <a:gd name="connsiteX1" fmla="*/ 4607107 w 5385961"/>
              <a:gd name="connsiteY1" fmla="*/ 26126 h 1541757"/>
              <a:gd name="connsiteX2" fmla="*/ 5385961 w 5385961"/>
              <a:gd name="connsiteY2" fmla="*/ 1541757 h 1541757"/>
              <a:gd name="connsiteX3" fmla="*/ 0 w 5385961"/>
              <a:gd name="connsiteY3" fmla="*/ 1482634 h 1541757"/>
              <a:gd name="connsiteX4" fmla="*/ 0 w 5385961"/>
              <a:gd name="connsiteY4" fmla="*/ 0 h 1541757"/>
              <a:gd name="connsiteX0" fmla="*/ 0 w 5385961"/>
              <a:gd name="connsiteY0" fmla="*/ 0 h 1541757"/>
              <a:gd name="connsiteX1" fmla="*/ 4632727 w 5385961"/>
              <a:gd name="connsiteY1" fmla="*/ 13177 h 1541757"/>
              <a:gd name="connsiteX2" fmla="*/ 5385961 w 5385961"/>
              <a:gd name="connsiteY2" fmla="*/ 1541757 h 1541757"/>
              <a:gd name="connsiteX3" fmla="*/ 0 w 5385961"/>
              <a:gd name="connsiteY3" fmla="*/ 1482634 h 1541757"/>
              <a:gd name="connsiteX4" fmla="*/ 0 w 5385961"/>
              <a:gd name="connsiteY4" fmla="*/ 0 h 154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961" h="1541757">
                <a:moveTo>
                  <a:pt x="0" y="0"/>
                </a:moveTo>
                <a:lnTo>
                  <a:pt x="4632727" y="13177"/>
                </a:lnTo>
                <a:lnTo>
                  <a:pt x="5385961" y="1541757"/>
                </a:lnTo>
                <a:lnTo>
                  <a:pt x="0" y="1482634"/>
                </a:lnTo>
                <a:lnTo>
                  <a:pt x="0" y="0"/>
                </a:lnTo>
                <a:close/>
              </a:path>
            </a:pathLst>
          </a:custGeom>
          <a:gradFill>
            <a:gsLst>
              <a:gs pos="0">
                <a:schemeClr val="bg2">
                  <a:lumMod val="95000"/>
                  <a:alpha val="44000"/>
                </a:schemeClr>
              </a:gs>
              <a:gs pos="80000">
                <a:schemeClr val="bg2">
                  <a:lumMod val="95000"/>
                </a:schemeClr>
              </a:gs>
            </a:gsLst>
            <a:lin ang="0" scaled="0"/>
          </a:gradFill>
          <a:ln w="38100">
            <a:noFill/>
            <a:bevel/>
          </a:ln>
        </p:spPr>
        <p:txBody>
          <a:bodyPr vert="horz" wrap="square" lIns="1005840" tIns="182880" rIns="182880" bIns="182880" rtlCol="0" anchor="ctr" anchorCtr="0">
            <a:noAutofit/>
          </a:bodyPr>
          <a:lstStyle/>
          <a:p>
            <a:pPr fontAlgn="auto">
              <a:spcAft>
                <a:spcPts val="0"/>
              </a:spcAft>
            </a:pPr>
            <a:r>
              <a:rPr lang="en-US" sz="2000" dirty="0"/>
              <a:t>Gender Pay Gap</a:t>
            </a:r>
          </a:p>
        </p:txBody>
      </p:sp>
      <p:sp>
        <p:nvSpPr>
          <p:cNvPr id="10" name="TextBox 9">
            <a:extLst>
              <a:ext uri="{FF2B5EF4-FFF2-40B4-BE49-F238E27FC236}">
                <a16:creationId xmlns:a16="http://schemas.microsoft.com/office/drawing/2014/main" id="{F07E3679-FA0A-304D-A5EA-0B7D3A697251}"/>
              </a:ext>
            </a:extLst>
          </p:cNvPr>
          <p:cNvSpPr txBox="1"/>
          <p:nvPr/>
        </p:nvSpPr>
        <p:spPr>
          <a:xfrm flipH="1">
            <a:off x="6755577" y="4064423"/>
            <a:ext cx="5055942" cy="608196"/>
          </a:xfrm>
          <a:custGeom>
            <a:avLst/>
            <a:gdLst>
              <a:gd name="connsiteX0" fmla="*/ 0 w 6204857"/>
              <a:gd name="connsiteY0" fmla="*/ 0 h 1482634"/>
              <a:gd name="connsiteX1" fmla="*/ 6204857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781005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607107 w 6204857"/>
              <a:gd name="connsiteY1" fmla="*/ 26126 h 1482634"/>
              <a:gd name="connsiteX2" fmla="*/ 6204857 w 6204857"/>
              <a:gd name="connsiteY2" fmla="*/ 1482634 h 1482634"/>
              <a:gd name="connsiteX3" fmla="*/ 0 w 6204857"/>
              <a:gd name="connsiteY3" fmla="*/ 1482634 h 1482634"/>
              <a:gd name="connsiteX4" fmla="*/ 0 w 6204857"/>
              <a:gd name="connsiteY4" fmla="*/ 0 h 1482634"/>
              <a:gd name="connsiteX0" fmla="*/ 0 w 6248331"/>
              <a:gd name="connsiteY0" fmla="*/ 0 h 1495696"/>
              <a:gd name="connsiteX1" fmla="*/ 4607107 w 6248331"/>
              <a:gd name="connsiteY1" fmla="*/ 26126 h 1495696"/>
              <a:gd name="connsiteX2" fmla="*/ 6248331 w 6248331"/>
              <a:gd name="connsiteY2" fmla="*/ 1495696 h 1495696"/>
              <a:gd name="connsiteX3" fmla="*/ 0 w 6248331"/>
              <a:gd name="connsiteY3" fmla="*/ 1482634 h 1495696"/>
              <a:gd name="connsiteX4" fmla="*/ 0 w 6248331"/>
              <a:gd name="connsiteY4" fmla="*/ 0 h 1495696"/>
              <a:gd name="connsiteX0" fmla="*/ 0 w 5347531"/>
              <a:gd name="connsiteY0" fmla="*/ 0 h 1528808"/>
              <a:gd name="connsiteX1" fmla="*/ 4607107 w 5347531"/>
              <a:gd name="connsiteY1" fmla="*/ 26126 h 1528808"/>
              <a:gd name="connsiteX2" fmla="*/ 5347531 w 5347531"/>
              <a:gd name="connsiteY2" fmla="*/ 1528808 h 1528808"/>
              <a:gd name="connsiteX3" fmla="*/ 0 w 5347531"/>
              <a:gd name="connsiteY3" fmla="*/ 1482634 h 1528808"/>
              <a:gd name="connsiteX4" fmla="*/ 0 w 5347531"/>
              <a:gd name="connsiteY4" fmla="*/ 0 h 1528808"/>
              <a:gd name="connsiteX0" fmla="*/ 0 w 5347531"/>
              <a:gd name="connsiteY0" fmla="*/ 0 h 1528808"/>
              <a:gd name="connsiteX1" fmla="*/ 4742622 w 5347531"/>
              <a:gd name="connsiteY1" fmla="*/ 44377 h 1528808"/>
              <a:gd name="connsiteX2" fmla="*/ 5347531 w 5347531"/>
              <a:gd name="connsiteY2" fmla="*/ 1528808 h 1528808"/>
              <a:gd name="connsiteX3" fmla="*/ 0 w 5347531"/>
              <a:gd name="connsiteY3" fmla="*/ 1482634 h 1528808"/>
              <a:gd name="connsiteX4" fmla="*/ 0 w 5347531"/>
              <a:gd name="connsiteY4" fmla="*/ 0 h 1528808"/>
              <a:gd name="connsiteX0" fmla="*/ 0 w 5385661"/>
              <a:gd name="connsiteY0" fmla="*/ 0 h 1541759"/>
              <a:gd name="connsiteX1" fmla="*/ 4742622 w 5385661"/>
              <a:gd name="connsiteY1" fmla="*/ 44377 h 1541759"/>
              <a:gd name="connsiteX2" fmla="*/ 5385661 w 5385661"/>
              <a:gd name="connsiteY2" fmla="*/ 1541759 h 1541759"/>
              <a:gd name="connsiteX3" fmla="*/ 0 w 5385661"/>
              <a:gd name="connsiteY3" fmla="*/ 1482634 h 1541759"/>
              <a:gd name="connsiteX4" fmla="*/ 0 w 5385661"/>
              <a:gd name="connsiteY4" fmla="*/ 0 h 1541759"/>
              <a:gd name="connsiteX0" fmla="*/ 0 w 5391108"/>
              <a:gd name="connsiteY0" fmla="*/ 0 h 1541759"/>
              <a:gd name="connsiteX1" fmla="*/ 4742622 w 5391108"/>
              <a:gd name="connsiteY1" fmla="*/ 44377 h 1541759"/>
              <a:gd name="connsiteX2" fmla="*/ 5391108 w 5391108"/>
              <a:gd name="connsiteY2" fmla="*/ 1541759 h 1541759"/>
              <a:gd name="connsiteX3" fmla="*/ 0 w 5391108"/>
              <a:gd name="connsiteY3" fmla="*/ 1482634 h 1541759"/>
              <a:gd name="connsiteX4" fmla="*/ 0 w 5391108"/>
              <a:gd name="connsiteY4" fmla="*/ 0 h 1541759"/>
              <a:gd name="connsiteX0" fmla="*/ 0 w 5391108"/>
              <a:gd name="connsiteY0" fmla="*/ 0 h 1541759"/>
              <a:gd name="connsiteX1" fmla="*/ 4758963 w 5391108"/>
              <a:gd name="connsiteY1" fmla="*/ 57326 h 1541759"/>
              <a:gd name="connsiteX2" fmla="*/ 5391108 w 5391108"/>
              <a:gd name="connsiteY2" fmla="*/ 1541759 h 1541759"/>
              <a:gd name="connsiteX3" fmla="*/ 0 w 5391108"/>
              <a:gd name="connsiteY3" fmla="*/ 1482634 h 1541759"/>
              <a:gd name="connsiteX4" fmla="*/ 0 w 5391108"/>
              <a:gd name="connsiteY4" fmla="*/ 0 h 1541759"/>
              <a:gd name="connsiteX0" fmla="*/ 0 w 5391108"/>
              <a:gd name="connsiteY0" fmla="*/ 0 h 1541759"/>
              <a:gd name="connsiteX1" fmla="*/ 4769858 w 5391108"/>
              <a:gd name="connsiteY1" fmla="*/ 57326 h 1541759"/>
              <a:gd name="connsiteX2" fmla="*/ 5391108 w 5391108"/>
              <a:gd name="connsiteY2" fmla="*/ 1541759 h 1541759"/>
              <a:gd name="connsiteX3" fmla="*/ 0 w 5391108"/>
              <a:gd name="connsiteY3" fmla="*/ 1482634 h 1541759"/>
              <a:gd name="connsiteX4" fmla="*/ 0 w 5391108"/>
              <a:gd name="connsiteY4" fmla="*/ 0 h 154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08" h="1541759">
                <a:moveTo>
                  <a:pt x="0" y="0"/>
                </a:moveTo>
                <a:lnTo>
                  <a:pt x="4769858" y="57326"/>
                </a:lnTo>
                <a:lnTo>
                  <a:pt x="5391108" y="1541759"/>
                </a:lnTo>
                <a:lnTo>
                  <a:pt x="0" y="1482634"/>
                </a:lnTo>
                <a:lnTo>
                  <a:pt x="0" y="0"/>
                </a:lnTo>
                <a:close/>
              </a:path>
            </a:pathLst>
          </a:custGeom>
          <a:gradFill>
            <a:gsLst>
              <a:gs pos="0">
                <a:schemeClr val="bg2">
                  <a:lumMod val="95000"/>
                  <a:alpha val="44000"/>
                </a:schemeClr>
              </a:gs>
              <a:gs pos="80000">
                <a:schemeClr val="bg2">
                  <a:lumMod val="95000"/>
                </a:schemeClr>
              </a:gs>
            </a:gsLst>
            <a:lin ang="0" scaled="0"/>
          </a:gradFill>
          <a:ln w="38100">
            <a:noFill/>
            <a:bevel/>
          </a:ln>
        </p:spPr>
        <p:txBody>
          <a:bodyPr vert="horz" wrap="square" lIns="1280160" tIns="182880" rIns="182880" bIns="182880" rtlCol="0" anchor="ctr" anchorCtr="0">
            <a:noAutofit/>
          </a:bodyPr>
          <a:lstStyle/>
          <a:p>
            <a:pPr fontAlgn="auto">
              <a:spcAft>
                <a:spcPts val="0"/>
              </a:spcAft>
            </a:pPr>
            <a:r>
              <a:rPr lang="en-US" sz="2000" dirty="0"/>
              <a:t>Life Expectancy</a:t>
            </a:r>
          </a:p>
        </p:txBody>
      </p:sp>
      <p:sp>
        <p:nvSpPr>
          <p:cNvPr id="12" name="TextBox 11">
            <a:extLst>
              <a:ext uri="{FF2B5EF4-FFF2-40B4-BE49-F238E27FC236}">
                <a16:creationId xmlns:a16="http://schemas.microsoft.com/office/drawing/2014/main" id="{91B935B6-047D-3B4B-A427-8CCD3CF0EF62}"/>
              </a:ext>
            </a:extLst>
          </p:cNvPr>
          <p:cNvSpPr txBox="1"/>
          <p:nvPr/>
        </p:nvSpPr>
        <p:spPr>
          <a:xfrm flipH="1">
            <a:off x="6010461" y="4806710"/>
            <a:ext cx="5801057" cy="608196"/>
          </a:xfrm>
          <a:custGeom>
            <a:avLst/>
            <a:gdLst>
              <a:gd name="connsiteX0" fmla="*/ 0 w 6204857"/>
              <a:gd name="connsiteY0" fmla="*/ 0 h 1482634"/>
              <a:gd name="connsiteX1" fmla="*/ 6204857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781005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607107 w 6204857"/>
              <a:gd name="connsiteY1" fmla="*/ 26126 h 1482634"/>
              <a:gd name="connsiteX2" fmla="*/ 6204857 w 6204857"/>
              <a:gd name="connsiteY2" fmla="*/ 1482634 h 1482634"/>
              <a:gd name="connsiteX3" fmla="*/ 0 w 6204857"/>
              <a:gd name="connsiteY3" fmla="*/ 1482634 h 1482634"/>
              <a:gd name="connsiteX4" fmla="*/ 0 w 6204857"/>
              <a:gd name="connsiteY4" fmla="*/ 0 h 1482634"/>
              <a:gd name="connsiteX0" fmla="*/ 0 w 6248331"/>
              <a:gd name="connsiteY0" fmla="*/ 0 h 1495696"/>
              <a:gd name="connsiteX1" fmla="*/ 4607107 w 6248331"/>
              <a:gd name="connsiteY1" fmla="*/ 26126 h 1495696"/>
              <a:gd name="connsiteX2" fmla="*/ 6248331 w 6248331"/>
              <a:gd name="connsiteY2" fmla="*/ 1495696 h 1495696"/>
              <a:gd name="connsiteX3" fmla="*/ 0 w 6248331"/>
              <a:gd name="connsiteY3" fmla="*/ 1482634 h 1495696"/>
              <a:gd name="connsiteX4" fmla="*/ 0 w 6248331"/>
              <a:gd name="connsiteY4" fmla="*/ 0 h 1495696"/>
              <a:gd name="connsiteX0" fmla="*/ 0 w 5347531"/>
              <a:gd name="connsiteY0" fmla="*/ 0 h 1528808"/>
              <a:gd name="connsiteX1" fmla="*/ 4607107 w 5347531"/>
              <a:gd name="connsiteY1" fmla="*/ 26126 h 1528808"/>
              <a:gd name="connsiteX2" fmla="*/ 5347531 w 5347531"/>
              <a:gd name="connsiteY2" fmla="*/ 1528808 h 1528808"/>
              <a:gd name="connsiteX3" fmla="*/ 0 w 5347531"/>
              <a:gd name="connsiteY3" fmla="*/ 1482634 h 1528808"/>
              <a:gd name="connsiteX4" fmla="*/ 0 w 5347531"/>
              <a:gd name="connsiteY4" fmla="*/ 0 h 1528808"/>
              <a:gd name="connsiteX0" fmla="*/ 0 w 5347531"/>
              <a:gd name="connsiteY0" fmla="*/ 0 h 1528808"/>
              <a:gd name="connsiteX1" fmla="*/ 4830156 w 5347531"/>
              <a:gd name="connsiteY1" fmla="*/ 26125 h 1528808"/>
              <a:gd name="connsiteX2" fmla="*/ 5347531 w 5347531"/>
              <a:gd name="connsiteY2" fmla="*/ 1528808 h 1528808"/>
              <a:gd name="connsiteX3" fmla="*/ 0 w 5347531"/>
              <a:gd name="connsiteY3" fmla="*/ 1482634 h 1528808"/>
              <a:gd name="connsiteX4" fmla="*/ 0 w 5347531"/>
              <a:gd name="connsiteY4" fmla="*/ 0 h 1528808"/>
              <a:gd name="connsiteX0" fmla="*/ 0 w 5390251"/>
              <a:gd name="connsiteY0" fmla="*/ 0 h 1541759"/>
              <a:gd name="connsiteX1" fmla="*/ 4830156 w 5390251"/>
              <a:gd name="connsiteY1" fmla="*/ 26125 h 1541759"/>
              <a:gd name="connsiteX2" fmla="*/ 5390251 w 5390251"/>
              <a:gd name="connsiteY2" fmla="*/ 1541759 h 1541759"/>
              <a:gd name="connsiteX3" fmla="*/ 0 w 5390251"/>
              <a:gd name="connsiteY3" fmla="*/ 1482634 h 1541759"/>
              <a:gd name="connsiteX4" fmla="*/ 0 w 5390251"/>
              <a:gd name="connsiteY4" fmla="*/ 0 h 1541759"/>
              <a:gd name="connsiteX0" fmla="*/ 0 w 5390251"/>
              <a:gd name="connsiteY0" fmla="*/ 0 h 1541759"/>
              <a:gd name="connsiteX1" fmla="*/ 4834904 w 5390251"/>
              <a:gd name="connsiteY1" fmla="*/ 26125 h 1541759"/>
              <a:gd name="connsiteX2" fmla="*/ 5390251 w 5390251"/>
              <a:gd name="connsiteY2" fmla="*/ 1541759 h 1541759"/>
              <a:gd name="connsiteX3" fmla="*/ 0 w 5390251"/>
              <a:gd name="connsiteY3" fmla="*/ 1482634 h 1541759"/>
              <a:gd name="connsiteX4" fmla="*/ 0 w 5390251"/>
              <a:gd name="connsiteY4" fmla="*/ 0 h 154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251" h="1541759">
                <a:moveTo>
                  <a:pt x="0" y="0"/>
                </a:moveTo>
                <a:lnTo>
                  <a:pt x="4834904" y="26125"/>
                </a:lnTo>
                <a:lnTo>
                  <a:pt x="5390251" y="1541759"/>
                </a:lnTo>
                <a:lnTo>
                  <a:pt x="0" y="1482634"/>
                </a:lnTo>
                <a:lnTo>
                  <a:pt x="0" y="0"/>
                </a:lnTo>
                <a:close/>
              </a:path>
            </a:pathLst>
          </a:custGeom>
          <a:gradFill>
            <a:gsLst>
              <a:gs pos="0">
                <a:schemeClr val="bg2">
                  <a:lumMod val="95000"/>
                  <a:alpha val="44000"/>
                </a:schemeClr>
              </a:gs>
              <a:gs pos="80000">
                <a:schemeClr val="bg2">
                  <a:lumMod val="95000"/>
                </a:schemeClr>
              </a:gs>
            </a:gsLst>
            <a:lin ang="0" scaled="0"/>
          </a:gradFill>
          <a:ln w="38100">
            <a:noFill/>
            <a:bevel/>
          </a:ln>
        </p:spPr>
        <p:txBody>
          <a:bodyPr vert="horz" wrap="square" lIns="1463040" tIns="182880" rIns="91440" bIns="182880" rtlCol="0" anchor="ctr" anchorCtr="0">
            <a:noAutofit/>
          </a:bodyPr>
          <a:lstStyle/>
          <a:p>
            <a:pPr fontAlgn="auto">
              <a:spcAft>
                <a:spcPts val="0"/>
              </a:spcAft>
            </a:pPr>
            <a:r>
              <a:rPr lang="en-US" sz="2000" dirty="0"/>
              <a:t>Caregiving</a:t>
            </a:r>
          </a:p>
        </p:txBody>
      </p:sp>
      <p:sp>
        <p:nvSpPr>
          <p:cNvPr id="13" name="TextBox 12">
            <a:extLst>
              <a:ext uri="{FF2B5EF4-FFF2-40B4-BE49-F238E27FC236}">
                <a16:creationId xmlns:a16="http://schemas.microsoft.com/office/drawing/2014/main" id="{D7F354A2-D7B6-8D4F-8031-AD4D1A9DBEFD}"/>
              </a:ext>
            </a:extLst>
          </p:cNvPr>
          <p:cNvSpPr txBox="1"/>
          <p:nvPr/>
        </p:nvSpPr>
        <p:spPr>
          <a:xfrm flipH="1">
            <a:off x="5239375" y="5581695"/>
            <a:ext cx="6572143" cy="613304"/>
          </a:xfrm>
          <a:custGeom>
            <a:avLst/>
            <a:gdLst>
              <a:gd name="connsiteX0" fmla="*/ 0 w 6204857"/>
              <a:gd name="connsiteY0" fmla="*/ 0 h 1482634"/>
              <a:gd name="connsiteX1" fmla="*/ 6204857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781005 w 6204857"/>
              <a:gd name="connsiteY1" fmla="*/ 0 h 1482634"/>
              <a:gd name="connsiteX2" fmla="*/ 6204857 w 6204857"/>
              <a:gd name="connsiteY2" fmla="*/ 1482634 h 1482634"/>
              <a:gd name="connsiteX3" fmla="*/ 0 w 6204857"/>
              <a:gd name="connsiteY3" fmla="*/ 1482634 h 1482634"/>
              <a:gd name="connsiteX4" fmla="*/ 0 w 6204857"/>
              <a:gd name="connsiteY4" fmla="*/ 0 h 1482634"/>
              <a:gd name="connsiteX0" fmla="*/ 0 w 6204857"/>
              <a:gd name="connsiteY0" fmla="*/ 0 h 1482634"/>
              <a:gd name="connsiteX1" fmla="*/ 4607107 w 6204857"/>
              <a:gd name="connsiteY1" fmla="*/ 26126 h 1482634"/>
              <a:gd name="connsiteX2" fmla="*/ 6204857 w 6204857"/>
              <a:gd name="connsiteY2" fmla="*/ 1482634 h 1482634"/>
              <a:gd name="connsiteX3" fmla="*/ 0 w 6204857"/>
              <a:gd name="connsiteY3" fmla="*/ 1482634 h 1482634"/>
              <a:gd name="connsiteX4" fmla="*/ 0 w 6204857"/>
              <a:gd name="connsiteY4" fmla="*/ 0 h 1482634"/>
              <a:gd name="connsiteX0" fmla="*/ 0 w 6248331"/>
              <a:gd name="connsiteY0" fmla="*/ 0 h 1495696"/>
              <a:gd name="connsiteX1" fmla="*/ 4607107 w 6248331"/>
              <a:gd name="connsiteY1" fmla="*/ 26126 h 1495696"/>
              <a:gd name="connsiteX2" fmla="*/ 6248331 w 6248331"/>
              <a:gd name="connsiteY2" fmla="*/ 1495696 h 1495696"/>
              <a:gd name="connsiteX3" fmla="*/ 0 w 6248331"/>
              <a:gd name="connsiteY3" fmla="*/ 1482634 h 1495696"/>
              <a:gd name="connsiteX4" fmla="*/ 0 w 6248331"/>
              <a:gd name="connsiteY4" fmla="*/ 0 h 1495696"/>
              <a:gd name="connsiteX0" fmla="*/ 0 w 5347531"/>
              <a:gd name="connsiteY0" fmla="*/ 0 h 1528808"/>
              <a:gd name="connsiteX1" fmla="*/ 4607107 w 5347531"/>
              <a:gd name="connsiteY1" fmla="*/ 26126 h 1528808"/>
              <a:gd name="connsiteX2" fmla="*/ 5347531 w 5347531"/>
              <a:gd name="connsiteY2" fmla="*/ 1528808 h 1528808"/>
              <a:gd name="connsiteX3" fmla="*/ 0 w 5347531"/>
              <a:gd name="connsiteY3" fmla="*/ 1482634 h 1528808"/>
              <a:gd name="connsiteX4" fmla="*/ 0 w 5347531"/>
              <a:gd name="connsiteY4" fmla="*/ 0 h 1528808"/>
              <a:gd name="connsiteX0" fmla="*/ 0 w 5347531"/>
              <a:gd name="connsiteY0" fmla="*/ 0 h 1528808"/>
              <a:gd name="connsiteX1" fmla="*/ 4901578 w 5347531"/>
              <a:gd name="connsiteY1" fmla="*/ 26125 h 1528808"/>
              <a:gd name="connsiteX2" fmla="*/ 5347531 w 5347531"/>
              <a:gd name="connsiteY2" fmla="*/ 1528808 h 1528808"/>
              <a:gd name="connsiteX3" fmla="*/ 0 w 5347531"/>
              <a:gd name="connsiteY3" fmla="*/ 1482634 h 1528808"/>
              <a:gd name="connsiteX4" fmla="*/ 0 w 5347531"/>
              <a:gd name="connsiteY4" fmla="*/ 0 h 1528808"/>
              <a:gd name="connsiteX0" fmla="*/ 0 w 5347531"/>
              <a:gd name="connsiteY0" fmla="*/ 0 h 1528808"/>
              <a:gd name="connsiteX1" fmla="*/ 4897399 w 5347531"/>
              <a:gd name="connsiteY1" fmla="*/ 26125 h 1528808"/>
              <a:gd name="connsiteX2" fmla="*/ 5347531 w 5347531"/>
              <a:gd name="connsiteY2" fmla="*/ 1528808 h 1528808"/>
              <a:gd name="connsiteX3" fmla="*/ 0 w 5347531"/>
              <a:gd name="connsiteY3" fmla="*/ 1482634 h 1528808"/>
              <a:gd name="connsiteX4" fmla="*/ 0 w 5347531"/>
              <a:gd name="connsiteY4" fmla="*/ 0 h 1528808"/>
              <a:gd name="connsiteX0" fmla="*/ 0 w 5376786"/>
              <a:gd name="connsiteY0" fmla="*/ 0 h 1554708"/>
              <a:gd name="connsiteX1" fmla="*/ 4897399 w 5376786"/>
              <a:gd name="connsiteY1" fmla="*/ 26125 h 1554708"/>
              <a:gd name="connsiteX2" fmla="*/ 5376786 w 5376786"/>
              <a:gd name="connsiteY2" fmla="*/ 1554708 h 1554708"/>
              <a:gd name="connsiteX3" fmla="*/ 0 w 5376786"/>
              <a:gd name="connsiteY3" fmla="*/ 1482634 h 1554708"/>
              <a:gd name="connsiteX4" fmla="*/ 0 w 5376786"/>
              <a:gd name="connsiteY4" fmla="*/ 0 h 155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6786" h="1554708">
                <a:moveTo>
                  <a:pt x="0" y="0"/>
                </a:moveTo>
                <a:lnTo>
                  <a:pt x="4897399" y="26125"/>
                </a:lnTo>
                <a:lnTo>
                  <a:pt x="5376786" y="1554708"/>
                </a:lnTo>
                <a:lnTo>
                  <a:pt x="0" y="1482634"/>
                </a:lnTo>
                <a:lnTo>
                  <a:pt x="0" y="0"/>
                </a:lnTo>
                <a:close/>
              </a:path>
            </a:pathLst>
          </a:custGeom>
          <a:gradFill>
            <a:gsLst>
              <a:gs pos="0">
                <a:schemeClr val="bg2">
                  <a:lumMod val="95000"/>
                  <a:alpha val="44000"/>
                </a:schemeClr>
              </a:gs>
              <a:gs pos="80000">
                <a:schemeClr val="bg2">
                  <a:lumMod val="95000"/>
                </a:schemeClr>
              </a:gs>
            </a:gsLst>
            <a:lin ang="0" scaled="0"/>
          </a:gradFill>
          <a:ln w="38100">
            <a:noFill/>
            <a:bevel/>
          </a:ln>
        </p:spPr>
        <p:txBody>
          <a:bodyPr vert="horz" wrap="square" lIns="1645920" tIns="182880" rIns="182880" bIns="182880" rtlCol="0" anchor="ctr" anchorCtr="0">
            <a:noAutofit/>
          </a:bodyPr>
          <a:lstStyle/>
          <a:p>
            <a:pPr fontAlgn="auto">
              <a:spcAft>
                <a:spcPts val="0"/>
              </a:spcAft>
            </a:pPr>
            <a:r>
              <a:rPr lang="en-US" sz="2000" dirty="0"/>
              <a:t>Financial Confidence</a:t>
            </a:r>
          </a:p>
        </p:txBody>
      </p:sp>
      <p:sp>
        <p:nvSpPr>
          <p:cNvPr id="5" name="Oval 4">
            <a:extLst>
              <a:ext uri="{FF2B5EF4-FFF2-40B4-BE49-F238E27FC236}">
                <a16:creationId xmlns:a16="http://schemas.microsoft.com/office/drawing/2014/main" id="{6F6E0216-C74E-8C4C-BEB3-21148C44D4DF}"/>
              </a:ext>
            </a:extLst>
          </p:cNvPr>
          <p:cNvSpPr>
            <a:spLocks noChangeAspect="1"/>
          </p:cNvSpPr>
          <p:nvPr/>
        </p:nvSpPr>
        <p:spPr>
          <a:xfrm>
            <a:off x="10311648" y="1988893"/>
            <a:ext cx="1499616" cy="1499616"/>
          </a:xfrm>
          <a:prstGeom prst="ellipse">
            <a:avLst/>
          </a:prstGeom>
          <a:solidFill>
            <a:schemeClr val="accent3"/>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bg2"/>
                </a:solidFill>
              </a:rPr>
              <a:t>Why?</a:t>
            </a:r>
          </a:p>
        </p:txBody>
      </p:sp>
      <p:sp>
        <p:nvSpPr>
          <p:cNvPr id="14" name="Date Placeholder 3">
            <a:extLst>
              <a:ext uri="{FF2B5EF4-FFF2-40B4-BE49-F238E27FC236}">
                <a16:creationId xmlns:a16="http://schemas.microsoft.com/office/drawing/2014/main" id="{3EA145CC-90B1-FE46-9656-53E345B98F1D}"/>
              </a:ext>
            </a:extLst>
          </p:cNvPr>
          <p:cNvSpPr txBox="1">
            <a:spLocks/>
          </p:cNvSpPr>
          <p:nvPr/>
        </p:nvSpPr>
        <p:spPr>
          <a:xfrm>
            <a:off x="10007356" y="6681895"/>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4" name="Rectangle 3">
            <a:extLst>
              <a:ext uri="{FF2B5EF4-FFF2-40B4-BE49-F238E27FC236}">
                <a16:creationId xmlns:a16="http://schemas.microsoft.com/office/drawing/2014/main" id="{B862A470-DBA7-CE40-A79B-1749912235DB}"/>
              </a:ext>
            </a:extLst>
          </p:cNvPr>
          <p:cNvSpPr/>
          <p:nvPr/>
        </p:nvSpPr>
        <p:spPr>
          <a:xfrm>
            <a:off x="5820771" y="6240074"/>
            <a:ext cx="6096000" cy="276999"/>
          </a:xfrm>
          <a:prstGeom prst="rect">
            <a:avLst/>
          </a:prstGeom>
        </p:spPr>
        <p:txBody>
          <a:bodyPr>
            <a:spAutoFit/>
          </a:bodyPr>
          <a:lstStyle/>
          <a:p>
            <a:pPr algn="r"/>
            <a:r>
              <a:rPr lang="en-US" dirty="0">
                <a:solidFill>
                  <a:schemeClr val="bg2"/>
                </a:solidFill>
                <a:latin typeface="inherit"/>
              </a:rPr>
              <a:t>*National Center for Health Statistics, NCHS Fact Sheet, April 2020</a:t>
            </a:r>
          </a:p>
        </p:txBody>
      </p:sp>
    </p:spTree>
    <p:extLst>
      <p:ext uri="{BB962C8B-B14F-4D97-AF65-F5344CB8AC3E}">
        <p14:creationId xmlns:p14="http://schemas.microsoft.com/office/powerpoint/2010/main" val="253605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624790" y="2277634"/>
            <a:ext cx="5368160" cy="704089"/>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2000" dirty="0"/>
              <a:t>Know Your Options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536971"/>
            <a:ext cx="5522816" cy="704088"/>
          </a:xfrm>
          <a:prstGeom prst="rect">
            <a:avLst/>
          </a:prstGeom>
          <a:noFill/>
          <a:ln w="38100">
            <a:noFill/>
            <a:bevel/>
          </a:ln>
        </p:spPr>
        <p:txBody>
          <a:bodyPr vert="horz" wrap="none" lIns="274320" tIns="182880" rIns="457200" bIns="182880" rtlCol="0" anchor="ctr" anchorCtr="0">
            <a:noAutofit/>
          </a:bodyPr>
          <a:lstStyle/>
          <a:p>
            <a:pPr fontAlgn="auto">
              <a:spcAft>
                <a:spcPts val="0"/>
              </a:spcAft>
            </a:pPr>
            <a:r>
              <a:rPr lang="en-US" sz="2400" dirty="0"/>
              <a:t>Get Involved in the Process</a:t>
            </a:r>
          </a:p>
        </p:txBody>
      </p:sp>
      <p:grpSp>
        <p:nvGrpSpPr>
          <p:cNvPr id="24" name="Group 23">
            <a:extLst>
              <a:ext uri="{FF2B5EF4-FFF2-40B4-BE49-F238E27FC236}">
                <a16:creationId xmlns:a16="http://schemas.microsoft.com/office/drawing/2014/main" id="{050E024C-571F-0E4D-B184-EE406356B475}"/>
              </a:ext>
            </a:extLst>
          </p:cNvPr>
          <p:cNvGrpSpPr/>
          <p:nvPr/>
        </p:nvGrpSpPr>
        <p:grpSpPr>
          <a:xfrm>
            <a:off x="0" y="0"/>
            <a:ext cx="12192000" cy="1390650"/>
            <a:chOff x="0" y="0"/>
            <a:chExt cx="12192000" cy="1390650"/>
          </a:xfrm>
        </p:grpSpPr>
        <p:sp>
          <p:nvSpPr>
            <p:cNvPr id="26" name="Title 4">
              <a:extLst>
                <a:ext uri="{FF2B5EF4-FFF2-40B4-BE49-F238E27FC236}">
                  <a16:creationId xmlns:a16="http://schemas.microsoft.com/office/drawing/2014/main" id="{19FA13E1-D329-EB46-AC81-3B78ED7AE621}"/>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Retirement Planning </a:t>
              </a:r>
              <a:br>
                <a:rPr lang="en-US" sz="2800" dirty="0"/>
              </a:br>
              <a:r>
                <a:rPr lang="en-US" sz="2800" dirty="0"/>
                <a:t>Strategies for Women</a:t>
              </a:r>
            </a:p>
          </p:txBody>
        </p:sp>
        <p:sp>
          <p:nvSpPr>
            <p:cNvPr id="30" name="Right Triangle 29">
              <a:extLst>
                <a:ext uri="{FF2B5EF4-FFF2-40B4-BE49-F238E27FC236}">
                  <a16:creationId xmlns:a16="http://schemas.microsoft.com/office/drawing/2014/main" id="{73A117C5-FBFD-904D-A86A-AE73BA958905}"/>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4163157-B371-804A-8CEA-EC1BFB0B6219}"/>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
        <p:nvSpPr>
          <p:cNvPr id="22" name="Rectangle 21">
            <a:extLst>
              <a:ext uri="{FF2B5EF4-FFF2-40B4-BE49-F238E27FC236}">
                <a16:creationId xmlns:a16="http://schemas.microsoft.com/office/drawing/2014/main" id="{112CA956-9A1A-EC43-8FE3-DF924ECF97BB}"/>
              </a:ext>
            </a:extLst>
          </p:cNvPr>
          <p:cNvSpPr/>
          <p:nvPr/>
        </p:nvSpPr>
        <p:spPr>
          <a:xfrm>
            <a:off x="6016984" y="1946365"/>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B0EB37-0474-5A4C-AC78-2B3C91F89339}"/>
              </a:ext>
            </a:extLst>
          </p:cNvPr>
          <p:cNvSpPr/>
          <p:nvPr/>
        </p:nvSpPr>
        <p:spPr>
          <a:xfrm>
            <a:off x="11617088" y="1935530"/>
            <a:ext cx="276946" cy="463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2">
            <a:extLst>
              <a:ext uri="{FF2B5EF4-FFF2-40B4-BE49-F238E27FC236}">
                <a16:creationId xmlns:a16="http://schemas.microsoft.com/office/drawing/2014/main" id="{D0738E8B-3564-284C-916C-EE007E6185E0}"/>
              </a:ext>
            </a:extLst>
          </p:cNvPr>
          <p:cNvSpPr txBox="1">
            <a:spLocks/>
          </p:cNvSpPr>
          <p:nvPr/>
        </p:nvSpPr>
        <p:spPr>
          <a:xfrm>
            <a:off x="1389813" y="3071573"/>
            <a:ext cx="4598141" cy="852728"/>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Social Security for Spouses and </a:t>
            </a:r>
            <a:br>
              <a:rPr lang="en-US" sz="1800" dirty="0"/>
            </a:br>
            <a:r>
              <a:rPr lang="en-US" sz="1800" dirty="0"/>
              <a:t>Ex-Spouses</a:t>
            </a:r>
          </a:p>
        </p:txBody>
      </p:sp>
      <p:sp>
        <p:nvSpPr>
          <p:cNvPr id="27" name="Rectangle 26">
            <a:extLst>
              <a:ext uri="{FF2B5EF4-FFF2-40B4-BE49-F238E27FC236}">
                <a16:creationId xmlns:a16="http://schemas.microsoft.com/office/drawing/2014/main" id="{B4AF3C21-F855-644C-B0DA-A4920F1A85E9}"/>
              </a:ext>
            </a:extLst>
          </p:cNvPr>
          <p:cNvSpPr/>
          <p:nvPr/>
        </p:nvSpPr>
        <p:spPr>
          <a:xfrm>
            <a:off x="624789" y="3071573"/>
            <a:ext cx="663424" cy="85272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32" name="Text Placeholder 12">
            <a:extLst>
              <a:ext uri="{FF2B5EF4-FFF2-40B4-BE49-F238E27FC236}">
                <a16:creationId xmlns:a16="http://schemas.microsoft.com/office/drawing/2014/main" id="{C12E3447-676B-BB48-89BB-8F1027D49CF1}"/>
              </a:ext>
            </a:extLst>
          </p:cNvPr>
          <p:cNvSpPr txBox="1">
            <a:spLocks/>
          </p:cNvSpPr>
          <p:nvPr/>
        </p:nvSpPr>
        <p:spPr>
          <a:xfrm>
            <a:off x="1389813" y="4014152"/>
            <a:ext cx="4598141" cy="852728"/>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Spousal IRA</a:t>
            </a:r>
          </a:p>
        </p:txBody>
      </p:sp>
      <p:sp>
        <p:nvSpPr>
          <p:cNvPr id="33" name="Rectangle 32">
            <a:extLst>
              <a:ext uri="{FF2B5EF4-FFF2-40B4-BE49-F238E27FC236}">
                <a16:creationId xmlns:a16="http://schemas.microsoft.com/office/drawing/2014/main" id="{247F900F-D920-AB4D-AB84-9EA419AEE67F}"/>
              </a:ext>
            </a:extLst>
          </p:cNvPr>
          <p:cNvSpPr/>
          <p:nvPr/>
        </p:nvSpPr>
        <p:spPr>
          <a:xfrm>
            <a:off x="624789" y="4014151"/>
            <a:ext cx="663424" cy="85272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pic>
        <p:nvPicPr>
          <p:cNvPr id="3" name="Picture 2">
            <a:extLst>
              <a:ext uri="{FF2B5EF4-FFF2-40B4-BE49-F238E27FC236}">
                <a16:creationId xmlns:a16="http://schemas.microsoft.com/office/drawing/2014/main" id="{C25DDA67-A271-9E4B-9B45-7EF37D8C7E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79780" y="1389888"/>
            <a:ext cx="5979240" cy="5041075"/>
          </a:xfrm>
          <a:prstGeom prst="rect">
            <a:avLst/>
          </a:prstGeom>
        </p:spPr>
      </p:pic>
      <p:sp>
        <p:nvSpPr>
          <p:cNvPr id="17" name="Text Placeholder 12">
            <a:extLst>
              <a:ext uri="{FF2B5EF4-FFF2-40B4-BE49-F238E27FC236}">
                <a16:creationId xmlns:a16="http://schemas.microsoft.com/office/drawing/2014/main" id="{FBF93248-2202-304B-8718-ABB961F7D49C}"/>
              </a:ext>
            </a:extLst>
          </p:cNvPr>
          <p:cNvSpPr txBox="1">
            <a:spLocks/>
          </p:cNvSpPr>
          <p:nvPr/>
        </p:nvSpPr>
        <p:spPr>
          <a:xfrm>
            <a:off x="1389813" y="4956729"/>
            <a:ext cx="4598141" cy="852728"/>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Beneficiaries</a:t>
            </a:r>
          </a:p>
        </p:txBody>
      </p:sp>
      <p:sp>
        <p:nvSpPr>
          <p:cNvPr id="18" name="Rectangle 17">
            <a:extLst>
              <a:ext uri="{FF2B5EF4-FFF2-40B4-BE49-F238E27FC236}">
                <a16:creationId xmlns:a16="http://schemas.microsoft.com/office/drawing/2014/main" id="{AB0D170C-344F-E748-AA71-9AFC67C7884A}"/>
              </a:ext>
            </a:extLst>
          </p:cNvPr>
          <p:cNvSpPr/>
          <p:nvPr/>
        </p:nvSpPr>
        <p:spPr>
          <a:xfrm>
            <a:off x="624789" y="4956728"/>
            <a:ext cx="663424" cy="852728"/>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Tree>
    <p:extLst>
      <p:ext uri="{BB962C8B-B14F-4D97-AF65-F5344CB8AC3E}">
        <p14:creationId xmlns:p14="http://schemas.microsoft.com/office/powerpoint/2010/main" val="398596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3F63943-D6DE-244B-AFA0-CBAE56371EE9}"/>
              </a:ext>
            </a:extLst>
          </p:cNvPr>
          <p:cNvGrpSpPr/>
          <p:nvPr/>
        </p:nvGrpSpPr>
        <p:grpSpPr>
          <a:xfrm>
            <a:off x="0" y="0"/>
            <a:ext cx="12192000" cy="1390650"/>
            <a:chOff x="0" y="0"/>
            <a:chExt cx="12192000" cy="139065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Retirement Planning </a:t>
              </a:r>
              <a:br>
                <a:rPr lang="en-US" sz="2800" dirty="0"/>
              </a:br>
              <a:r>
                <a:rPr lang="en-US" sz="2800" dirty="0"/>
                <a:t>Strategies for Women</a:t>
              </a:r>
            </a:p>
          </p:txBody>
        </p:sp>
        <p:sp>
          <p:nvSpPr>
            <p:cNvPr id="9" name="Right Triangle 8">
              <a:extLst>
                <a:ext uri="{FF2B5EF4-FFF2-40B4-BE49-F238E27FC236}">
                  <a16:creationId xmlns:a16="http://schemas.microsoft.com/office/drawing/2014/main" id="{4FE90053-F437-A14C-B1CF-124C2F182178}"/>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618D78-595D-744B-BCFF-AD9366484A05}"/>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
        <p:nvSpPr>
          <p:cNvPr id="35" name="Pentagon 13">
            <a:extLst>
              <a:ext uri="{FF2B5EF4-FFF2-40B4-BE49-F238E27FC236}">
                <a16:creationId xmlns:a16="http://schemas.microsoft.com/office/drawing/2014/main" id="{4709DD8C-0B04-B549-8017-774CE83C40AE}"/>
              </a:ext>
            </a:extLst>
          </p:cNvPr>
          <p:cNvSpPr/>
          <p:nvPr/>
        </p:nvSpPr>
        <p:spPr>
          <a:xfrm>
            <a:off x="7712765" y="4610101"/>
            <a:ext cx="4115698" cy="1384219"/>
          </a:xfrm>
          <a:custGeom>
            <a:avLst/>
            <a:gdLst>
              <a:gd name="connsiteX0" fmla="*/ 0 w 3066888"/>
              <a:gd name="connsiteY0" fmla="*/ 0 h 1384219"/>
              <a:gd name="connsiteX1" fmla="*/ 2710673 w 3066888"/>
              <a:gd name="connsiteY1" fmla="*/ 0 h 1384219"/>
              <a:gd name="connsiteX2" fmla="*/ 3066888 w 3066888"/>
              <a:gd name="connsiteY2" fmla="*/ 692110 h 1384219"/>
              <a:gd name="connsiteX3" fmla="*/ 2710673 w 3066888"/>
              <a:gd name="connsiteY3" fmla="*/ 1384219 h 1384219"/>
              <a:gd name="connsiteX4" fmla="*/ 0 w 3066888"/>
              <a:gd name="connsiteY4" fmla="*/ 1384219 h 1384219"/>
              <a:gd name="connsiteX5" fmla="*/ 0 w 3066888"/>
              <a:gd name="connsiteY5" fmla="*/ 0 h 1384219"/>
              <a:gd name="connsiteX0" fmla="*/ 0 w 2710673"/>
              <a:gd name="connsiteY0" fmla="*/ 0 h 1384219"/>
              <a:gd name="connsiteX1" fmla="*/ 2710673 w 2710673"/>
              <a:gd name="connsiteY1" fmla="*/ 0 h 1384219"/>
              <a:gd name="connsiteX2" fmla="*/ 2710673 w 2710673"/>
              <a:gd name="connsiteY2" fmla="*/ 1384219 h 1384219"/>
              <a:gd name="connsiteX3" fmla="*/ 0 w 2710673"/>
              <a:gd name="connsiteY3" fmla="*/ 1384219 h 1384219"/>
              <a:gd name="connsiteX4" fmla="*/ 0 w 2710673"/>
              <a:gd name="connsiteY4" fmla="*/ 0 h 1384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673" h="1384219">
                <a:moveTo>
                  <a:pt x="0" y="0"/>
                </a:moveTo>
                <a:lnTo>
                  <a:pt x="2710673" y="0"/>
                </a:lnTo>
                <a:lnTo>
                  <a:pt x="2710673" y="1384219"/>
                </a:lnTo>
                <a:lnTo>
                  <a:pt x="0" y="1384219"/>
                </a:lnTo>
                <a:lnTo>
                  <a:pt x="0" y="0"/>
                </a:lnTo>
                <a:close/>
              </a:path>
            </a:pathLst>
          </a:custGeom>
          <a:solidFill>
            <a:schemeClr val="tx1">
              <a:lumMod val="20000"/>
              <a:lumOff val="80000"/>
            </a:schemeClr>
          </a:solid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63040" tIns="182880" rIns="457200" bIns="182880" rtlCol="0" anchor="ctr"/>
          <a:lstStyle/>
          <a:p>
            <a:pPr algn="ctr" fontAlgn="auto">
              <a:spcAft>
                <a:spcPts val="0"/>
              </a:spcAft>
            </a:pPr>
            <a:r>
              <a:rPr lang="en-US" sz="1800" dirty="0">
                <a:solidFill>
                  <a:schemeClr val="tx1"/>
                </a:solidFill>
              </a:rPr>
              <a:t>Set up </a:t>
            </a:r>
            <a:br>
              <a:rPr lang="en-US" sz="1800" dirty="0">
                <a:solidFill>
                  <a:schemeClr val="tx1"/>
                </a:solidFill>
              </a:rPr>
            </a:br>
            <a:r>
              <a:rPr lang="en-US" sz="1800" b="1" dirty="0">
                <a:solidFill>
                  <a:schemeClr val="tx1"/>
                </a:solidFill>
              </a:rPr>
              <a:t>automatic saving</a:t>
            </a:r>
            <a:r>
              <a:rPr lang="en-US" sz="1800" dirty="0">
                <a:solidFill>
                  <a:schemeClr val="tx1"/>
                </a:solidFill>
              </a:rPr>
              <a:t>s.</a:t>
            </a:r>
          </a:p>
        </p:txBody>
      </p:sp>
      <p:sp>
        <p:nvSpPr>
          <p:cNvPr id="42" name="Pentagon 41">
            <a:extLst>
              <a:ext uri="{FF2B5EF4-FFF2-40B4-BE49-F238E27FC236}">
                <a16:creationId xmlns:a16="http://schemas.microsoft.com/office/drawing/2014/main" id="{A8B96623-B3EB-704B-AAB1-236DE45A9A6E}"/>
              </a:ext>
            </a:extLst>
          </p:cNvPr>
          <p:cNvSpPr/>
          <p:nvPr/>
        </p:nvSpPr>
        <p:spPr>
          <a:xfrm>
            <a:off x="3816627" y="4610101"/>
            <a:ext cx="4969564" cy="1389888"/>
          </a:xfrm>
          <a:prstGeom prst="homePlate">
            <a:avLst>
              <a:gd name="adj" fmla="val 25734"/>
            </a:avLst>
          </a:prstGeom>
          <a:solidFill>
            <a:schemeClr val="bg1">
              <a:lumMod val="20000"/>
              <a:lumOff val="80000"/>
            </a:schemeClr>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80160" tIns="182880" rIns="182880" bIns="182880" rtlCol="0" anchor="ctr"/>
          <a:lstStyle/>
          <a:p>
            <a:pPr algn="ctr" fontAlgn="auto">
              <a:spcAft>
                <a:spcPts val="0"/>
              </a:spcAft>
            </a:pPr>
            <a:r>
              <a:rPr lang="en-US" sz="1800" dirty="0">
                <a:solidFill>
                  <a:schemeClr val="tx1"/>
                </a:solidFill>
              </a:rPr>
              <a:t>Create a </a:t>
            </a:r>
            <a:r>
              <a:rPr lang="en-US" sz="1800" b="1" dirty="0">
                <a:solidFill>
                  <a:schemeClr val="tx1"/>
                </a:solidFill>
              </a:rPr>
              <a:t>budget</a:t>
            </a:r>
            <a:r>
              <a:rPr lang="en-US" sz="1800" dirty="0">
                <a:solidFill>
                  <a:schemeClr val="tx1"/>
                </a:solidFill>
              </a:rPr>
              <a:t>.</a:t>
            </a:r>
            <a:endParaRPr lang="en-US" sz="1800" b="1" dirty="0">
              <a:solidFill>
                <a:schemeClr val="tx1"/>
              </a:solidFill>
            </a:endParaRPr>
          </a:p>
        </p:txBody>
      </p:sp>
      <p:sp>
        <p:nvSpPr>
          <p:cNvPr id="43" name="Pentagon 42">
            <a:extLst>
              <a:ext uri="{FF2B5EF4-FFF2-40B4-BE49-F238E27FC236}">
                <a16:creationId xmlns:a16="http://schemas.microsoft.com/office/drawing/2014/main" id="{53B1E1D1-353A-184D-B57B-A8217ED0BC80}"/>
              </a:ext>
            </a:extLst>
          </p:cNvPr>
          <p:cNvSpPr/>
          <p:nvPr/>
        </p:nvSpPr>
        <p:spPr>
          <a:xfrm>
            <a:off x="363537" y="4615770"/>
            <a:ext cx="3996428" cy="1384219"/>
          </a:xfrm>
          <a:prstGeom prst="homePlate">
            <a:avLst>
              <a:gd name="adj" fmla="val 25734"/>
            </a:avLst>
          </a:prstGeom>
          <a:solidFill>
            <a:schemeClr val="tx1">
              <a:lumMod val="20000"/>
              <a:lumOff val="80000"/>
            </a:schemeClr>
          </a:solid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en-US" sz="1800" dirty="0">
                <a:solidFill>
                  <a:schemeClr val="bg1">
                    <a:lumMod val="50000"/>
                  </a:schemeClr>
                </a:solidFill>
              </a:rPr>
              <a:t>Determine your </a:t>
            </a:r>
            <a:r>
              <a:rPr lang="en-US" sz="1800" b="1" dirty="0">
                <a:solidFill>
                  <a:schemeClr val="bg1">
                    <a:lumMod val="50000"/>
                  </a:schemeClr>
                </a:solidFill>
              </a:rPr>
              <a:t>savings needs </a:t>
            </a:r>
            <a:br>
              <a:rPr lang="en-US" sz="1800" dirty="0">
                <a:solidFill>
                  <a:schemeClr val="bg1">
                    <a:lumMod val="50000"/>
                  </a:schemeClr>
                </a:solidFill>
              </a:rPr>
            </a:br>
            <a:r>
              <a:rPr lang="en-US" sz="1800" dirty="0">
                <a:solidFill>
                  <a:schemeClr val="bg1">
                    <a:lumMod val="50000"/>
                  </a:schemeClr>
                </a:solidFill>
              </a:rPr>
              <a:t>for retirement, college, big purchases, etc.</a:t>
            </a:r>
          </a:p>
        </p:txBody>
      </p:sp>
      <p:sp>
        <p:nvSpPr>
          <p:cNvPr id="44" name="TextBox 43">
            <a:extLst>
              <a:ext uri="{FF2B5EF4-FFF2-40B4-BE49-F238E27FC236}">
                <a16:creationId xmlns:a16="http://schemas.microsoft.com/office/drawing/2014/main" id="{EE51DCC1-77EE-0F4A-B6FA-E1FB98C91763}"/>
              </a:ext>
            </a:extLst>
          </p:cNvPr>
          <p:cNvSpPr txBox="1"/>
          <p:nvPr/>
        </p:nvSpPr>
        <p:spPr>
          <a:xfrm>
            <a:off x="363538" y="1536971"/>
            <a:ext cx="5522816" cy="704088"/>
          </a:xfrm>
          <a:prstGeom prst="rect">
            <a:avLst/>
          </a:prstGeom>
          <a:noFill/>
          <a:ln w="38100">
            <a:noFill/>
            <a:bevel/>
          </a:ln>
        </p:spPr>
        <p:txBody>
          <a:bodyPr vert="horz" wrap="none" lIns="274320" tIns="182880" rIns="457200" bIns="182880" rtlCol="0" anchor="ctr" anchorCtr="0">
            <a:noAutofit/>
          </a:bodyPr>
          <a:lstStyle/>
          <a:p>
            <a:pPr fontAlgn="auto">
              <a:spcAft>
                <a:spcPts val="0"/>
              </a:spcAft>
            </a:pPr>
            <a:r>
              <a:rPr lang="en-US" sz="2400" dirty="0"/>
              <a:t>Make Savings a </a:t>
            </a:r>
            <a:r>
              <a:rPr lang="en-US" sz="2400" b="1" dirty="0"/>
              <a:t>Habit</a:t>
            </a:r>
          </a:p>
        </p:txBody>
      </p:sp>
      <p:pic>
        <p:nvPicPr>
          <p:cNvPr id="3" name="Graphic 2">
            <a:extLst>
              <a:ext uri="{FF2B5EF4-FFF2-40B4-BE49-F238E27FC236}">
                <a16:creationId xmlns:a16="http://schemas.microsoft.com/office/drawing/2014/main" id="{E642EF6E-3575-3F4B-AA5A-2238B1E629E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74708" y="2358436"/>
            <a:ext cx="2004300" cy="2084472"/>
          </a:xfrm>
          <a:prstGeom prst="rect">
            <a:avLst/>
          </a:prstGeom>
        </p:spPr>
      </p:pic>
      <p:pic>
        <p:nvPicPr>
          <p:cNvPr id="12" name="Graphic 11">
            <a:extLst>
              <a:ext uri="{FF2B5EF4-FFF2-40B4-BE49-F238E27FC236}">
                <a16:creationId xmlns:a16="http://schemas.microsoft.com/office/drawing/2014/main" id="{FBE5EC57-A12E-1745-A581-DE2EDE19E86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37317" y="2891149"/>
            <a:ext cx="1551759" cy="1551759"/>
          </a:xfrm>
          <a:prstGeom prst="rect">
            <a:avLst/>
          </a:prstGeom>
        </p:spPr>
      </p:pic>
      <p:sp>
        <p:nvSpPr>
          <p:cNvPr id="14" name="Left Arrow 13">
            <a:extLst>
              <a:ext uri="{FF2B5EF4-FFF2-40B4-BE49-F238E27FC236}">
                <a16:creationId xmlns:a16="http://schemas.microsoft.com/office/drawing/2014/main" id="{31DE837B-C3C1-A64C-9825-40163098AB2A}"/>
              </a:ext>
            </a:extLst>
          </p:cNvPr>
          <p:cNvSpPr/>
          <p:nvPr/>
        </p:nvSpPr>
        <p:spPr>
          <a:xfrm rot="18723928">
            <a:off x="10211417" y="2509180"/>
            <a:ext cx="1090494" cy="512241"/>
          </a:xfrm>
          <a:prstGeom prst="leftArrow">
            <a:avLst>
              <a:gd name="adj1" fmla="val 51653"/>
              <a:gd name="adj2" fmla="val 50000"/>
            </a:avLst>
          </a:prstGeom>
          <a:gradFill>
            <a:gsLst>
              <a:gs pos="0">
                <a:schemeClr val="bg2"/>
              </a:gs>
              <a:gs pos="74000">
                <a:schemeClr val="bg1">
                  <a:lumMod val="40000"/>
                  <a:lumOff val="60000"/>
                </a:schemeClr>
              </a:gs>
              <a:gs pos="82000">
                <a:schemeClr val="bg1">
                  <a:lumMod val="40000"/>
                  <a:lumOff val="60000"/>
                </a:schemeClr>
              </a:gs>
              <a:gs pos="100000">
                <a:schemeClr val="bg1">
                  <a:lumMod val="40000"/>
                  <a:lumOff val="60000"/>
                </a:schemeClr>
              </a:gs>
            </a:gsLst>
            <a:lin ang="10800000" scaled="0"/>
          </a:gra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205368CB-39EB-4742-ADE3-249D1B1305B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75962" y="1895439"/>
            <a:ext cx="952500" cy="952500"/>
          </a:xfrm>
          <a:prstGeom prst="rect">
            <a:avLst/>
          </a:prstGeom>
        </p:spPr>
      </p:pic>
      <p:pic>
        <p:nvPicPr>
          <p:cNvPr id="19" name="Graphic 18">
            <a:extLst>
              <a:ext uri="{FF2B5EF4-FFF2-40B4-BE49-F238E27FC236}">
                <a16:creationId xmlns:a16="http://schemas.microsoft.com/office/drawing/2014/main" id="{84F2BAA4-4E91-5045-BB18-185618B0FF0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03241" y="2512675"/>
            <a:ext cx="2098507" cy="2047800"/>
          </a:xfrm>
          <a:prstGeom prst="rect">
            <a:avLst/>
          </a:prstGeom>
        </p:spPr>
      </p:pic>
    </p:spTree>
    <p:extLst>
      <p:ext uri="{BB962C8B-B14F-4D97-AF65-F5344CB8AC3E}">
        <p14:creationId xmlns:p14="http://schemas.microsoft.com/office/powerpoint/2010/main" val="189312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EE4525-52A5-4B4B-BA23-4B5659C783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10489" y="2077825"/>
            <a:ext cx="4017716" cy="4148344"/>
          </a:xfrm>
          <a:prstGeom prst="rect">
            <a:avLst/>
          </a:prstGeom>
        </p:spPr>
      </p:pic>
      <p:cxnSp>
        <p:nvCxnSpPr>
          <p:cNvPr id="24" name="Straight Connector 23">
            <a:extLst>
              <a:ext uri="{FF2B5EF4-FFF2-40B4-BE49-F238E27FC236}">
                <a16:creationId xmlns:a16="http://schemas.microsoft.com/office/drawing/2014/main" id="{AA8624BF-505C-064B-876D-0804C0A4012C}"/>
              </a:ext>
            </a:extLst>
          </p:cNvPr>
          <p:cNvCxnSpPr/>
          <p:nvPr/>
        </p:nvCxnSpPr>
        <p:spPr>
          <a:xfrm flipH="1">
            <a:off x="2525325" y="3114100"/>
            <a:ext cx="1667539" cy="0"/>
          </a:xfrm>
          <a:prstGeom prst="line">
            <a:avLst/>
          </a:prstGeom>
          <a:ln w="19050">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A5176B-6CEB-D145-B268-58997047191C}"/>
              </a:ext>
            </a:extLst>
          </p:cNvPr>
          <p:cNvCxnSpPr/>
          <p:nvPr/>
        </p:nvCxnSpPr>
        <p:spPr>
          <a:xfrm flipH="1">
            <a:off x="8314506" y="2244199"/>
            <a:ext cx="1693667" cy="0"/>
          </a:xfrm>
          <a:prstGeom prst="line">
            <a:avLst/>
          </a:prstGeom>
          <a:ln w="19050">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3F63943-D6DE-244B-AFA0-CBAE56371EE9}"/>
              </a:ext>
            </a:extLst>
          </p:cNvPr>
          <p:cNvGrpSpPr/>
          <p:nvPr/>
        </p:nvGrpSpPr>
        <p:grpSpPr>
          <a:xfrm>
            <a:off x="0" y="0"/>
            <a:ext cx="12192000" cy="1390650"/>
            <a:chOff x="0" y="0"/>
            <a:chExt cx="12192000" cy="139065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Retirement Planning </a:t>
              </a:r>
              <a:br>
                <a:rPr lang="en-US" sz="2800" dirty="0"/>
              </a:br>
              <a:r>
                <a:rPr lang="en-US" sz="2800" dirty="0"/>
                <a:t>Strategies for Women</a:t>
              </a:r>
            </a:p>
          </p:txBody>
        </p:sp>
        <p:sp>
          <p:nvSpPr>
            <p:cNvPr id="9" name="Right Triangle 8">
              <a:extLst>
                <a:ext uri="{FF2B5EF4-FFF2-40B4-BE49-F238E27FC236}">
                  <a16:creationId xmlns:a16="http://schemas.microsoft.com/office/drawing/2014/main" id="{4FE90053-F437-A14C-B1CF-124C2F182178}"/>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618D78-595D-744B-BCFF-AD9366484A05}"/>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
        <p:nvSpPr>
          <p:cNvPr id="44" name="TextBox 43">
            <a:extLst>
              <a:ext uri="{FF2B5EF4-FFF2-40B4-BE49-F238E27FC236}">
                <a16:creationId xmlns:a16="http://schemas.microsoft.com/office/drawing/2014/main" id="{EE51DCC1-77EE-0F4A-B6FA-E1FB98C91763}"/>
              </a:ext>
            </a:extLst>
          </p:cNvPr>
          <p:cNvSpPr txBox="1"/>
          <p:nvPr/>
        </p:nvSpPr>
        <p:spPr>
          <a:xfrm>
            <a:off x="363538" y="1536971"/>
            <a:ext cx="5522816" cy="704088"/>
          </a:xfrm>
          <a:prstGeom prst="rect">
            <a:avLst/>
          </a:prstGeom>
          <a:noFill/>
          <a:ln w="38100">
            <a:noFill/>
            <a:bevel/>
          </a:ln>
        </p:spPr>
        <p:txBody>
          <a:bodyPr vert="horz" wrap="none" lIns="274320" tIns="182880" rIns="457200" bIns="182880" rtlCol="0" anchor="ctr" anchorCtr="0">
            <a:noAutofit/>
          </a:bodyPr>
          <a:lstStyle/>
          <a:p>
            <a:pPr fontAlgn="auto">
              <a:spcAft>
                <a:spcPts val="0"/>
              </a:spcAft>
            </a:pPr>
            <a:r>
              <a:rPr lang="en-US" sz="2400" dirty="0"/>
              <a:t>Nest Egg Comparison</a:t>
            </a:r>
            <a:endParaRPr lang="en-US" sz="2400" b="1" dirty="0"/>
          </a:p>
        </p:txBody>
      </p:sp>
      <p:sp>
        <p:nvSpPr>
          <p:cNvPr id="7" name="Oval 6">
            <a:extLst>
              <a:ext uri="{FF2B5EF4-FFF2-40B4-BE49-F238E27FC236}">
                <a16:creationId xmlns:a16="http://schemas.microsoft.com/office/drawing/2014/main" id="{D0FBD1F9-3AF0-0D42-A24E-3833EBAB4591}"/>
              </a:ext>
            </a:extLst>
          </p:cNvPr>
          <p:cNvSpPr/>
          <p:nvPr/>
        </p:nvSpPr>
        <p:spPr>
          <a:xfrm>
            <a:off x="7289074" y="2241059"/>
            <a:ext cx="2103120" cy="3049398"/>
          </a:xfrm>
          <a:custGeom>
            <a:avLst/>
            <a:gdLst>
              <a:gd name="connsiteX0" fmla="*/ 0 w 1907177"/>
              <a:gd name="connsiteY0" fmla="*/ 1482634 h 2965268"/>
              <a:gd name="connsiteX1" fmla="*/ 953589 w 1907177"/>
              <a:gd name="connsiteY1" fmla="*/ 0 h 2965268"/>
              <a:gd name="connsiteX2" fmla="*/ 1907178 w 1907177"/>
              <a:gd name="connsiteY2" fmla="*/ 1482634 h 2965268"/>
              <a:gd name="connsiteX3" fmla="*/ 953589 w 1907177"/>
              <a:gd name="connsiteY3" fmla="*/ 2965268 h 2965268"/>
              <a:gd name="connsiteX4" fmla="*/ 0 w 1907177"/>
              <a:gd name="connsiteY4" fmla="*/ 1482634 h 2965268"/>
              <a:gd name="connsiteX0" fmla="*/ 0 w 1867989"/>
              <a:gd name="connsiteY0" fmla="*/ 1485325 h 2972468"/>
              <a:gd name="connsiteX1" fmla="*/ 953589 w 1867989"/>
              <a:gd name="connsiteY1" fmla="*/ 2691 h 2972468"/>
              <a:gd name="connsiteX2" fmla="*/ 1867989 w 1867989"/>
              <a:gd name="connsiteY2" fmla="*/ 1798833 h 2972468"/>
              <a:gd name="connsiteX3" fmla="*/ 953589 w 1867989"/>
              <a:gd name="connsiteY3" fmla="*/ 2967959 h 2972468"/>
              <a:gd name="connsiteX4" fmla="*/ 0 w 1867989"/>
              <a:gd name="connsiteY4" fmla="*/ 1485325 h 2972468"/>
              <a:gd name="connsiteX0" fmla="*/ 0 w 1776549"/>
              <a:gd name="connsiteY0" fmla="*/ 1770032 h 2965322"/>
              <a:gd name="connsiteX1" fmla="*/ 862149 w 1776549"/>
              <a:gd name="connsiteY1" fmla="*/ 15 h 2965322"/>
              <a:gd name="connsiteX2" fmla="*/ 1776549 w 1776549"/>
              <a:gd name="connsiteY2" fmla="*/ 1796157 h 2965322"/>
              <a:gd name="connsiteX3" fmla="*/ 862149 w 1776549"/>
              <a:gd name="connsiteY3" fmla="*/ 2965283 h 2965322"/>
              <a:gd name="connsiteX4" fmla="*/ 0 w 1776549"/>
              <a:gd name="connsiteY4" fmla="*/ 1770032 h 2965322"/>
              <a:gd name="connsiteX0" fmla="*/ 0 w 1776549"/>
              <a:gd name="connsiteY0" fmla="*/ 1770032 h 2965322"/>
              <a:gd name="connsiteX1" fmla="*/ 862149 w 1776549"/>
              <a:gd name="connsiteY1" fmla="*/ 15 h 2965322"/>
              <a:gd name="connsiteX2" fmla="*/ 1776549 w 1776549"/>
              <a:gd name="connsiteY2" fmla="*/ 1796157 h 2965322"/>
              <a:gd name="connsiteX3" fmla="*/ 862149 w 1776549"/>
              <a:gd name="connsiteY3" fmla="*/ 2965283 h 2965322"/>
              <a:gd name="connsiteX4" fmla="*/ 0 w 1776549"/>
              <a:gd name="connsiteY4" fmla="*/ 1770032 h 2965322"/>
              <a:gd name="connsiteX0" fmla="*/ 6 w 1776555"/>
              <a:gd name="connsiteY0" fmla="*/ 1770028 h 2834711"/>
              <a:gd name="connsiteX1" fmla="*/ 862155 w 1776555"/>
              <a:gd name="connsiteY1" fmla="*/ 11 h 2834711"/>
              <a:gd name="connsiteX2" fmla="*/ 1776555 w 1776555"/>
              <a:gd name="connsiteY2" fmla="*/ 1796153 h 2834711"/>
              <a:gd name="connsiteX3" fmla="*/ 875218 w 1776555"/>
              <a:gd name="connsiteY3" fmla="*/ 2834650 h 2834711"/>
              <a:gd name="connsiteX4" fmla="*/ 6 w 1776555"/>
              <a:gd name="connsiteY4" fmla="*/ 1770028 h 2834711"/>
              <a:gd name="connsiteX0" fmla="*/ 6 w 1776555"/>
              <a:gd name="connsiteY0" fmla="*/ 1770028 h 2837188"/>
              <a:gd name="connsiteX1" fmla="*/ 862155 w 1776555"/>
              <a:gd name="connsiteY1" fmla="*/ 11 h 2837188"/>
              <a:gd name="connsiteX2" fmla="*/ 1776555 w 1776555"/>
              <a:gd name="connsiteY2" fmla="*/ 1796153 h 2837188"/>
              <a:gd name="connsiteX3" fmla="*/ 875218 w 1776555"/>
              <a:gd name="connsiteY3" fmla="*/ 2834650 h 2837188"/>
              <a:gd name="connsiteX4" fmla="*/ 6 w 1776555"/>
              <a:gd name="connsiteY4" fmla="*/ 1770028 h 2837188"/>
              <a:gd name="connsiteX0" fmla="*/ 6 w 1776555"/>
              <a:gd name="connsiteY0" fmla="*/ 1770028 h 2834743"/>
              <a:gd name="connsiteX1" fmla="*/ 862155 w 1776555"/>
              <a:gd name="connsiteY1" fmla="*/ 11 h 2834743"/>
              <a:gd name="connsiteX2" fmla="*/ 1776555 w 1776555"/>
              <a:gd name="connsiteY2" fmla="*/ 1796153 h 2834743"/>
              <a:gd name="connsiteX3" fmla="*/ 875218 w 1776555"/>
              <a:gd name="connsiteY3" fmla="*/ 2834650 h 2834743"/>
              <a:gd name="connsiteX4" fmla="*/ 6 w 1776555"/>
              <a:gd name="connsiteY4" fmla="*/ 1770028 h 2834743"/>
              <a:gd name="connsiteX0" fmla="*/ 6 w 1776555"/>
              <a:gd name="connsiteY0" fmla="*/ 1770028 h 2836040"/>
              <a:gd name="connsiteX1" fmla="*/ 862155 w 1776555"/>
              <a:gd name="connsiteY1" fmla="*/ 11 h 2836040"/>
              <a:gd name="connsiteX2" fmla="*/ 1776555 w 1776555"/>
              <a:gd name="connsiteY2" fmla="*/ 1796153 h 2836040"/>
              <a:gd name="connsiteX3" fmla="*/ 875218 w 1776555"/>
              <a:gd name="connsiteY3" fmla="*/ 2834650 h 2836040"/>
              <a:gd name="connsiteX4" fmla="*/ 6 w 1776555"/>
              <a:gd name="connsiteY4" fmla="*/ 1770028 h 2836040"/>
              <a:gd name="connsiteX0" fmla="*/ 6 w 1776555"/>
              <a:gd name="connsiteY0" fmla="*/ 1770028 h 2834743"/>
              <a:gd name="connsiteX1" fmla="*/ 862155 w 1776555"/>
              <a:gd name="connsiteY1" fmla="*/ 11 h 2834743"/>
              <a:gd name="connsiteX2" fmla="*/ 1776555 w 1776555"/>
              <a:gd name="connsiteY2" fmla="*/ 1796153 h 2834743"/>
              <a:gd name="connsiteX3" fmla="*/ 875218 w 1776555"/>
              <a:gd name="connsiteY3" fmla="*/ 2834650 h 2834743"/>
              <a:gd name="connsiteX4" fmla="*/ 6 w 1776555"/>
              <a:gd name="connsiteY4" fmla="*/ 1770028 h 2834743"/>
              <a:gd name="connsiteX0" fmla="*/ 773 w 1777322"/>
              <a:gd name="connsiteY0" fmla="*/ 1770028 h 2834743"/>
              <a:gd name="connsiteX1" fmla="*/ 862922 w 1777322"/>
              <a:gd name="connsiteY1" fmla="*/ 11 h 2834743"/>
              <a:gd name="connsiteX2" fmla="*/ 1777322 w 1777322"/>
              <a:gd name="connsiteY2" fmla="*/ 1796153 h 2834743"/>
              <a:gd name="connsiteX3" fmla="*/ 784545 w 1777322"/>
              <a:gd name="connsiteY3" fmla="*/ 2834650 h 2834743"/>
              <a:gd name="connsiteX4" fmla="*/ 773 w 1777322"/>
              <a:gd name="connsiteY4" fmla="*/ 1770028 h 2834743"/>
              <a:gd name="connsiteX0" fmla="*/ 218 w 1776767"/>
              <a:gd name="connsiteY0" fmla="*/ 1770030 h 2834798"/>
              <a:gd name="connsiteX1" fmla="*/ 862367 w 1776767"/>
              <a:gd name="connsiteY1" fmla="*/ 13 h 2834798"/>
              <a:gd name="connsiteX2" fmla="*/ 1776767 w 1776767"/>
              <a:gd name="connsiteY2" fmla="*/ 1796155 h 2834798"/>
              <a:gd name="connsiteX3" fmla="*/ 783990 w 1776767"/>
              <a:gd name="connsiteY3" fmla="*/ 2834652 h 2834798"/>
              <a:gd name="connsiteX4" fmla="*/ 218 w 1776767"/>
              <a:gd name="connsiteY4" fmla="*/ 1770030 h 2834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67" h="2834798">
                <a:moveTo>
                  <a:pt x="218" y="1770030"/>
                </a:moveTo>
                <a:cubicBezTo>
                  <a:pt x="-12844" y="1075521"/>
                  <a:pt x="566276" y="-4341"/>
                  <a:pt x="862367" y="13"/>
                </a:cubicBezTo>
                <a:cubicBezTo>
                  <a:pt x="1158458" y="4367"/>
                  <a:pt x="1776767" y="977319"/>
                  <a:pt x="1776767" y="1796155"/>
                </a:cubicBezTo>
                <a:cubicBezTo>
                  <a:pt x="1776767" y="2614991"/>
                  <a:pt x="1432777" y="2825945"/>
                  <a:pt x="783990" y="2834652"/>
                </a:cubicBezTo>
                <a:cubicBezTo>
                  <a:pt x="135203" y="2843359"/>
                  <a:pt x="13280" y="2464539"/>
                  <a:pt x="218" y="177003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3B329A-2C67-E44E-86E8-59C3ACAB1CF3}"/>
              </a:ext>
            </a:extLst>
          </p:cNvPr>
          <p:cNvSpPr txBox="1"/>
          <p:nvPr/>
        </p:nvSpPr>
        <p:spPr>
          <a:xfrm>
            <a:off x="7289074" y="3448598"/>
            <a:ext cx="2103120" cy="836023"/>
          </a:xfrm>
          <a:prstGeom prst="rect">
            <a:avLst/>
          </a:prstGeom>
          <a:noFill/>
          <a:ln w="38100">
            <a:noFill/>
            <a:bevel/>
          </a:ln>
        </p:spPr>
        <p:txBody>
          <a:bodyPr vert="horz" wrap="square" lIns="182880" tIns="182880" rIns="182880" bIns="182880" rtlCol="0" anchor="ctr" anchorCtr="0">
            <a:noAutofit/>
          </a:bodyPr>
          <a:lstStyle/>
          <a:p>
            <a:pPr algn="ctr" fontAlgn="auto">
              <a:spcAft>
                <a:spcPts val="0"/>
              </a:spcAft>
            </a:pPr>
            <a:r>
              <a:rPr lang="en-US" sz="2800" b="1" dirty="0">
                <a:solidFill>
                  <a:schemeClr val="bg2"/>
                </a:solidFill>
              </a:rPr>
              <a:t>$182,517</a:t>
            </a:r>
          </a:p>
        </p:txBody>
      </p:sp>
      <p:grpSp>
        <p:nvGrpSpPr>
          <p:cNvPr id="11" name="Group 10">
            <a:extLst>
              <a:ext uri="{FF2B5EF4-FFF2-40B4-BE49-F238E27FC236}">
                <a16:creationId xmlns:a16="http://schemas.microsoft.com/office/drawing/2014/main" id="{BF74390C-2002-B14C-937E-0413AD9C4671}"/>
              </a:ext>
            </a:extLst>
          </p:cNvPr>
          <p:cNvGrpSpPr/>
          <p:nvPr/>
        </p:nvGrpSpPr>
        <p:grpSpPr>
          <a:xfrm>
            <a:off x="2242348" y="2319437"/>
            <a:ext cx="3853652" cy="3853652"/>
            <a:chOff x="2242348" y="2241059"/>
            <a:chExt cx="3853652" cy="3853652"/>
          </a:xfrm>
        </p:grpSpPr>
        <p:pic>
          <p:nvPicPr>
            <p:cNvPr id="4" name="Graphic 3">
              <a:extLst>
                <a:ext uri="{FF2B5EF4-FFF2-40B4-BE49-F238E27FC236}">
                  <a16:creationId xmlns:a16="http://schemas.microsoft.com/office/drawing/2014/main" id="{8B0C1EE8-0497-404B-BB9B-2A719A87471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42348" y="2241059"/>
              <a:ext cx="3853652" cy="3853652"/>
            </a:xfrm>
            <a:prstGeom prst="rect">
              <a:avLst/>
            </a:prstGeom>
          </p:spPr>
        </p:pic>
        <p:sp>
          <p:nvSpPr>
            <p:cNvPr id="21" name="Oval 6">
              <a:extLst>
                <a:ext uri="{FF2B5EF4-FFF2-40B4-BE49-F238E27FC236}">
                  <a16:creationId xmlns:a16="http://schemas.microsoft.com/office/drawing/2014/main" id="{CCEAB333-69B3-6B48-905C-42139F3197C0}"/>
                </a:ext>
              </a:extLst>
            </p:cNvPr>
            <p:cNvSpPr/>
            <p:nvPr/>
          </p:nvSpPr>
          <p:spPr>
            <a:xfrm>
              <a:off x="3356530" y="3035722"/>
              <a:ext cx="1724921" cy="2254806"/>
            </a:xfrm>
            <a:custGeom>
              <a:avLst/>
              <a:gdLst>
                <a:gd name="connsiteX0" fmla="*/ 0 w 1907177"/>
                <a:gd name="connsiteY0" fmla="*/ 1482634 h 2965268"/>
                <a:gd name="connsiteX1" fmla="*/ 953589 w 1907177"/>
                <a:gd name="connsiteY1" fmla="*/ 0 h 2965268"/>
                <a:gd name="connsiteX2" fmla="*/ 1907178 w 1907177"/>
                <a:gd name="connsiteY2" fmla="*/ 1482634 h 2965268"/>
                <a:gd name="connsiteX3" fmla="*/ 953589 w 1907177"/>
                <a:gd name="connsiteY3" fmla="*/ 2965268 h 2965268"/>
                <a:gd name="connsiteX4" fmla="*/ 0 w 1907177"/>
                <a:gd name="connsiteY4" fmla="*/ 1482634 h 2965268"/>
                <a:gd name="connsiteX0" fmla="*/ 0 w 1867989"/>
                <a:gd name="connsiteY0" fmla="*/ 1485325 h 2972468"/>
                <a:gd name="connsiteX1" fmla="*/ 953589 w 1867989"/>
                <a:gd name="connsiteY1" fmla="*/ 2691 h 2972468"/>
                <a:gd name="connsiteX2" fmla="*/ 1867989 w 1867989"/>
                <a:gd name="connsiteY2" fmla="*/ 1798833 h 2972468"/>
                <a:gd name="connsiteX3" fmla="*/ 953589 w 1867989"/>
                <a:gd name="connsiteY3" fmla="*/ 2967959 h 2972468"/>
                <a:gd name="connsiteX4" fmla="*/ 0 w 1867989"/>
                <a:gd name="connsiteY4" fmla="*/ 1485325 h 2972468"/>
                <a:gd name="connsiteX0" fmla="*/ 0 w 1776549"/>
                <a:gd name="connsiteY0" fmla="*/ 1770032 h 2965322"/>
                <a:gd name="connsiteX1" fmla="*/ 862149 w 1776549"/>
                <a:gd name="connsiteY1" fmla="*/ 15 h 2965322"/>
                <a:gd name="connsiteX2" fmla="*/ 1776549 w 1776549"/>
                <a:gd name="connsiteY2" fmla="*/ 1796157 h 2965322"/>
                <a:gd name="connsiteX3" fmla="*/ 862149 w 1776549"/>
                <a:gd name="connsiteY3" fmla="*/ 2965283 h 2965322"/>
                <a:gd name="connsiteX4" fmla="*/ 0 w 1776549"/>
                <a:gd name="connsiteY4" fmla="*/ 1770032 h 2965322"/>
                <a:gd name="connsiteX0" fmla="*/ 0 w 1776549"/>
                <a:gd name="connsiteY0" fmla="*/ 1770032 h 2965322"/>
                <a:gd name="connsiteX1" fmla="*/ 862149 w 1776549"/>
                <a:gd name="connsiteY1" fmla="*/ 15 h 2965322"/>
                <a:gd name="connsiteX2" fmla="*/ 1776549 w 1776549"/>
                <a:gd name="connsiteY2" fmla="*/ 1796157 h 2965322"/>
                <a:gd name="connsiteX3" fmla="*/ 862149 w 1776549"/>
                <a:gd name="connsiteY3" fmla="*/ 2965283 h 2965322"/>
                <a:gd name="connsiteX4" fmla="*/ 0 w 1776549"/>
                <a:gd name="connsiteY4" fmla="*/ 1770032 h 2965322"/>
                <a:gd name="connsiteX0" fmla="*/ 6 w 1776555"/>
                <a:gd name="connsiteY0" fmla="*/ 1770028 h 2834711"/>
                <a:gd name="connsiteX1" fmla="*/ 862155 w 1776555"/>
                <a:gd name="connsiteY1" fmla="*/ 11 h 2834711"/>
                <a:gd name="connsiteX2" fmla="*/ 1776555 w 1776555"/>
                <a:gd name="connsiteY2" fmla="*/ 1796153 h 2834711"/>
                <a:gd name="connsiteX3" fmla="*/ 875218 w 1776555"/>
                <a:gd name="connsiteY3" fmla="*/ 2834650 h 2834711"/>
                <a:gd name="connsiteX4" fmla="*/ 6 w 1776555"/>
                <a:gd name="connsiteY4" fmla="*/ 1770028 h 2834711"/>
                <a:gd name="connsiteX0" fmla="*/ 6 w 1776555"/>
                <a:gd name="connsiteY0" fmla="*/ 1770028 h 2837188"/>
                <a:gd name="connsiteX1" fmla="*/ 862155 w 1776555"/>
                <a:gd name="connsiteY1" fmla="*/ 11 h 2837188"/>
                <a:gd name="connsiteX2" fmla="*/ 1776555 w 1776555"/>
                <a:gd name="connsiteY2" fmla="*/ 1796153 h 2837188"/>
                <a:gd name="connsiteX3" fmla="*/ 875218 w 1776555"/>
                <a:gd name="connsiteY3" fmla="*/ 2834650 h 2837188"/>
                <a:gd name="connsiteX4" fmla="*/ 6 w 1776555"/>
                <a:gd name="connsiteY4" fmla="*/ 1770028 h 2837188"/>
                <a:gd name="connsiteX0" fmla="*/ 6 w 1776555"/>
                <a:gd name="connsiteY0" fmla="*/ 1770028 h 2834743"/>
                <a:gd name="connsiteX1" fmla="*/ 862155 w 1776555"/>
                <a:gd name="connsiteY1" fmla="*/ 11 h 2834743"/>
                <a:gd name="connsiteX2" fmla="*/ 1776555 w 1776555"/>
                <a:gd name="connsiteY2" fmla="*/ 1796153 h 2834743"/>
                <a:gd name="connsiteX3" fmla="*/ 875218 w 1776555"/>
                <a:gd name="connsiteY3" fmla="*/ 2834650 h 2834743"/>
                <a:gd name="connsiteX4" fmla="*/ 6 w 1776555"/>
                <a:gd name="connsiteY4" fmla="*/ 1770028 h 2834743"/>
                <a:gd name="connsiteX0" fmla="*/ 6 w 1776555"/>
                <a:gd name="connsiteY0" fmla="*/ 1770028 h 2836040"/>
                <a:gd name="connsiteX1" fmla="*/ 862155 w 1776555"/>
                <a:gd name="connsiteY1" fmla="*/ 11 h 2836040"/>
                <a:gd name="connsiteX2" fmla="*/ 1776555 w 1776555"/>
                <a:gd name="connsiteY2" fmla="*/ 1796153 h 2836040"/>
                <a:gd name="connsiteX3" fmla="*/ 875218 w 1776555"/>
                <a:gd name="connsiteY3" fmla="*/ 2834650 h 2836040"/>
                <a:gd name="connsiteX4" fmla="*/ 6 w 1776555"/>
                <a:gd name="connsiteY4" fmla="*/ 1770028 h 2836040"/>
                <a:gd name="connsiteX0" fmla="*/ 6 w 1776555"/>
                <a:gd name="connsiteY0" fmla="*/ 1770028 h 2834743"/>
                <a:gd name="connsiteX1" fmla="*/ 862155 w 1776555"/>
                <a:gd name="connsiteY1" fmla="*/ 11 h 2834743"/>
                <a:gd name="connsiteX2" fmla="*/ 1776555 w 1776555"/>
                <a:gd name="connsiteY2" fmla="*/ 1796153 h 2834743"/>
                <a:gd name="connsiteX3" fmla="*/ 875218 w 1776555"/>
                <a:gd name="connsiteY3" fmla="*/ 2834650 h 2834743"/>
                <a:gd name="connsiteX4" fmla="*/ 6 w 1776555"/>
                <a:gd name="connsiteY4" fmla="*/ 1770028 h 2834743"/>
                <a:gd name="connsiteX0" fmla="*/ 773 w 1777322"/>
                <a:gd name="connsiteY0" fmla="*/ 1770028 h 2834743"/>
                <a:gd name="connsiteX1" fmla="*/ 862922 w 1777322"/>
                <a:gd name="connsiteY1" fmla="*/ 11 h 2834743"/>
                <a:gd name="connsiteX2" fmla="*/ 1777322 w 1777322"/>
                <a:gd name="connsiteY2" fmla="*/ 1796153 h 2834743"/>
                <a:gd name="connsiteX3" fmla="*/ 784545 w 1777322"/>
                <a:gd name="connsiteY3" fmla="*/ 2834650 h 2834743"/>
                <a:gd name="connsiteX4" fmla="*/ 773 w 1777322"/>
                <a:gd name="connsiteY4" fmla="*/ 1770028 h 2834743"/>
                <a:gd name="connsiteX0" fmla="*/ 218 w 1776767"/>
                <a:gd name="connsiteY0" fmla="*/ 1770030 h 2834798"/>
                <a:gd name="connsiteX1" fmla="*/ 862367 w 1776767"/>
                <a:gd name="connsiteY1" fmla="*/ 13 h 2834798"/>
                <a:gd name="connsiteX2" fmla="*/ 1776767 w 1776767"/>
                <a:gd name="connsiteY2" fmla="*/ 1796155 h 2834798"/>
                <a:gd name="connsiteX3" fmla="*/ 783990 w 1776767"/>
                <a:gd name="connsiteY3" fmla="*/ 2834652 h 2834798"/>
                <a:gd name="connsiteX4" fmla="*/ 218 w 1776767"/>
                <a:gd name="connsiteY4" fmla="*/ 1770030 h 2834798"/>
                <a:gd name="connsiteX0" fmla="*/ 861 w 1777410"/>
                <a:gd name="connsiteY0" fmla="*/ 1770033 h 2834890"/>
                <a:gd name="connsiteX1" fmla="*/ 863010 w 1777410"/>
                <a:gd name="connsiteY1" fmla="*/ 16 h 2834890"/>
                <a:gd name="connsiteX2" fmla="*/ 1777410 w 1777410"/>
                <a:gd name="connsiteY2" fmla="*/ 1796158 h 2834890"/>
                <a:gd name="connsiteX3" fmla="*/ 784633 w 1777410"/>
                <a:gd name="connsiteY3" fmla="*/ 2834655 h 2834890"/>
                <a:gd name="connsiteX4" fmla="*/ 861 w 1777410"/>
                <a:gd name="connsiteY4" fmla="*/ 1770033 h 2834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410" h="2834890">
                  <a:moveTo>
                    <a:pt x="861" y="1770033"/>
                  </a:moveTo>
                  <a:cubicBezTo>
                    <a:pt x="-25662" y="927713"/>
                    <a:pt x="566919" y="-4338"/>
                    <a:pt x="863010" y="16"/>
                  </a:cubicBezTo>
                  <a:cubicBezTo>
                    <a:pt x="1159101" y="4370"/>
                    <a:pt x="1777410" y="977322"/>
                    <a:pt x="1777410" y="1796158"/>
                  </a:cubicBezTo>
                  <a:cubicBezTo>
                    <a:pt x="1777410" y="2614994"/>
                    <a:pt x="1433420" y="2825948"/>
                    <a:pt x="784633" y="2834655"/>
                  </a:cubicBezTo>
                  <a:cubicBezTo>
                    <a:pt x="135846" y="2843362"/>
                    <a:pt x="27384" y="2612353"/>
                    <a:pt x="861" y="17700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E21A5C90-0C6E-0E4B-95C4-A97FAE2E9385}"/>
              </a:ext>
            </a:extLst>
          </p:cNvPr>
          <p:cNvSpPr txBox="1"/>
          <p:nvPr/>
        </p:nvSpPr>
        <p:spPr>
          <a:xfrm>
            <a:off x="3141304" y="3986350"/>
            <a:ext cx="2103120" cy="836023"/>
          </a:xfrm>
          <a:prstGeom prst="rect">
            <a:avLst/>
          </a:prstGeom>
          <a:noFill/>
          <a:ln w="38100">
            <a:noFill/>
            <a:bevel/>
          </a:ln>
        </p:spPr>
        <p:txBody>
          <a:bodyPr vert="horz" wrap="square" lIns="182880" tIns="182880" rIns="182880" bIns="182880" rtlCol="0" anchor="ctr" anchorCtr="0">
            <a:noAutofit/>
          </a:bodyPr>
          <a:lstStyle/>
          <a:p>
            <a:pPr algn="ctr" fontAlgn="auto">
              <a:spcAft>
                <a:spcPts val="0"/>
              </a:spcAft>
            </a:pPr>
            <a:r>
              <a:rPr lang="en-US" sz="2800" b="1" dirty="0">
                <a:solidFill>
                  <a:schemeClr val="bg2"/>
                </a:solidFill>
              </a:rPr>
              <a:t>$120,000</a:t>
            </a:r>
          </a:p>
        </p:txBody>
      </p:sp>
      <p:sp>
        <p:nvSpPr>
          <p:cNvPr id="15" name="TextBox 14">
            <a:extLst>
              <a:ext uri="{FF2B5EF4-FFF2-40B4-BE49-F238E27FC236}">
                <a16:creationId xmlns:a16="http://schemas.microsoft.com/office/drawing/2014/main" id="{B89521E3-C6D0-3A4F-8A01-502874A8B88A}"/>
              </a:ext>
            </a:extLst>
          </p:cNvPr>
          <p:cNvSpPr txBox="1"/>
          <p:nvPr/>
        </p:nvSpPr>
        <p:spPr>
          <a:xfrm>
            <a:off x="9949652" y="2227626"/>
            <a:ext cx="1881677" cy="1560601"/>
          </a:xfrm>
          <a:prstGeom prst="rect">
            <a:avLst/>
          </a:prstGeom>
          <a:solidFill>
            <a:schemeClr val="bg2">
              <a:lumMod val="95000"/>
            </a:schemeClr>
          </a:solidFill>
          <a:ln w="38100">
            <a:noFill/>
            <a:bevel/>
          </a:ln>
        </p:spPr>
        <p:txBody>
          <a:bodyPr vert="horz" wrap="square" lIns="182880" tIns="182880" rIns="182880" bIns="182880" rtlCol="0" anchor="t" anchorCtr="0">
            <a:noAutofit/>
          </a:bodyPr>
          <a:lstStyle/>
          <a:p>
            <a:pPr fontAlgn="auto">
              <a:spcAft>
                <a:spcPts val="0"/>
              </a:spcAft>
            </a:pPr>
            <a:r>
              <a:rPr lang="en-US" sz="2000" b="1" dirty="0"/>
              <a:t>$500/month </a:t>
            </a:r>
            <a:r>
              <a:rPr lang="en-US" sz="2000" dirty="0"/>
              <a:t>in an account earning </a:t>
            </a:r>
            <a:r>
              <a:rPr lang="en-US" sz="2000" b="1" dirty="0"/>
              <a:t>4% </a:t>
            </a:r>
          </a:p>
          <a:p>
            <a:pPr fontAlgn="auto">
              <a:spcAft>
                <a:spcPts val="0"/>
              </a:spcAft>
            </a:pPr>
            <a:r>
              <a:rPr lang="en-US" sz="2000" dirty="0"/>
              <a:t>for </a:t>
            </a:r>
            <a:r>
              <a:rPr lang="en-US" sz="2000" b="1" dirty="0"/>
              <a:t>20 years</a:t>
            </a:r>
          </a:p>
        </p:txBody>
      </p:sp>
      <p:sp>
        <p:nvSpPr>
          <p:cNvPr id="25" name="TextBox 24">
            <a:extLst>
              <a:ext uri="{FF2B5EF4-FFF2-40B4-BE49-F238E27FC236}">
                <a16:creationId xmlns:a16="http://schemas.microsoft.com/office/drawing/2014/main" id="{E40F5360-B994-AA4A-A2EF-3A8799EEC510}"/>
              </a:ext>
            </a:extLst>
          </p:cNvPr>
          <p:cNvSpPr txBox="1"/>
          <p:nvPr/>
        </p:nvSpPr>
        <p:spPr>
          <a:xfrm>
            <a:off x="705035" y="3099812"/>
            <a:ext cx="1823156" cy="1722560"/>
          </a:xfrm>
          <a:prstGeom prst="rect">
            <a:avLst/>
          </a:prstGeom>
          <a:solidFill>
            <a:schemeClr val="bg2">
              <a:lumMod val="95000"/>
            </a:schemeClr>
          </a:solidFill>
          <a:ln w="38100">
            <a:noFill/>
            <a:bevel/>
          </a:ln>
        </p:spPr>
        <p:txBody>
          <a:bodyPr vert="horz" wrap="square" lIns="182880" tIns="182880" rIns="182880" bIns="182880" rtlCol="0" anchor="t" anchorCtr="0">
            <a:noAutofit/>
          </a:bodyPr>
          <a:lstStyle/>
          <a:p>
            <a:pPr fontAlgn="auto">
              <a:spcAft>
                <a:spcPts val="0"/>
              </a:spcAft>
            </a:pPr>
            <a:r>
              <a:rPr lang="en-US" sz="2000" b="1" dirty="0"/>
              <a:t>$500/month </a:t>
            </a:r>
            <a:r>
              <a:rPr lang="en-US" sz="2000" dirty="0"/>
              <a:t>left in </a:t>
            </a:r>
            <a:r>
              <a:rPr lang="en-US" sz="2000" b="1" dirty="0"/>
              <a:t>cash </a:t>
            </a:r>
            <a:r>
              <a:rPr lang="en-US" sz="2000" dirty="0"/>
              <a:t>earning 0%</a:t>
            </a:r>
          </a:p>
          <a:p>
            <a:pPr fontAlgn="auto">
              <a:spcAft>
                <a:spcPts val="0"/>
              </a:spcAft>
            </a:pPr>
            <a:r>
              <a:rPr lang="en-US" sz="2000" dirty="0"/>
              <a:t>for </a:t>
            </a:r>
            <a:r>
              <a:rPr lang="en-US" sz="2000" b="1" dirty="0"/>
              <a:t>20 years</a:t>
            </a:r>
          </a:p>
        </p:txBody>
      </p:sp>
      <p:sp>
        <p:nvSpPr>
          <p:cNvPr id="19" name="TextBox 18">
            <a:extLst>
              <a:ext uri="{FF2B5EF4-FFF2-40B4-BE49-F238E27FC236}">
                <a16:creationId xmlns:a16="http://schemas.microsoft.com/office/drawing/2014/main" id="{56A74F0B-41A3-D24A-AE26-28DF0BA0EE2C}"/>
              </a:ext>
            </a:extLst>
          </p:cNvPr>
          <p:cNvSpPr txBox="1"/>
          <p:nvPr/>
        </p:nvSpPr>
        <p:spPr>
          <a:xfrm>
            <a:off x="363538" y="6259137"/>
            <a:ext cx="11464925" cy="260726"/>
          </a:xfrm>
          <a:prstGeom prst="rect">
            <a:avLst/>
          </a:prstGeom>
          <a:noFill/>
          <a:ln w="38100">
            <a:noFill/>
            <a:bevel/>
          </a:ln>
        </p:spPr>
        <p:txBody>
          <a:bodyPr vert="horz" wrap="square" lIns="0" tIns="0" rIns="0" bIns="0" rtlCol="0" anchor="t" anchorCtr="0">
            <a:noAutofit/>
          </a:bodyPr>
          <a:lstStyle/>
          <a:p>
            <a:pPr fontAlgn="auto">
              <a:spcAft>
                <a:spcPts val="0"/>
              </a:spcAft>
            </a:pPr>
            <a:r>
              <a:rPr lang="en-US" sz="1000" dirty="0">
                <a:latin typeface="Arial Narrow" panose="020B0604020202020204" pitchFamily="34" charset="0"/>
                <a:cs typeface="Arial Narrow" panose="020B0604020202020204" pitchFamily="34" charset="0"/>
              </a:rPr>
              <a:t>Hypothetical example for illustrative purposes only. Does not represent the actual results of any particular investment product.</a:t>
            </a:r>
          </a:p>
        </p:txBody>
      </p:sp>
      <p:cxnSp>
        <p:nvCxnSpPr>
          <p:cNvPr id="23" name="Straight Connector 22">
            <a:extLst>
              <a:ext uri="{FF2B5EF4-FFF2-40B4-BE49-F238E27FC236}">
                <a16:creationId xmlns:a16="http://schemas.microsoft.com/office/drawing/2014/main" id="{F59CF69F-1968-D344-BFEA-D62E0E8E6FC6}"/>
              </a:ext>
            </a:extLst>
          </p:cNvPr>
          <p:cNvCxnSpPr/>
          <p:nvPr/>
        </p:nvCxnSpPr>
        <p:spPr>
          <a:xfrm>
            <a:off x="363538" y="6184900"/>
            <a:ext cx="11464925" cy="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4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3F63943-D6DE-244B-AFA0-CBAE56371EE9}"/>
              </a:ext>
            </a:extLst>
          </p:cNvPr>
          <p:cNvGrpSpPr/>
          <p:nvPr/>
        </p:nvGrpSpPr>
        <p:grpSpPr>
          <a:xfrm>
            <a:off x="0" y="0"/>
            <a:ext cx="12192000" cy="1390650"/>
            <a:chOff x="0" y="0"/>
            <a:chExt cx="12192000" cy="139065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Retirement Planning </a:t>
              </a:r>
              <a:br>
                <a:rPr lang="en-US" sz="2800" dirty="0"/>
              </a:br>
              <a:r>
                <a:rPr lang="en-US" sz="2800" dirty="0"/>
                <a:t>Strategies for Women</a:t>
              </a:r>
            </a:p>
          </p:txBody>
        </p:sp>
        <p:sp>
          <p:nvSpPr>
            <p:cNvPr id="9" name="Right Triangle 8">
              <a:extLst>
                <a:ext uri="{FF2B5EF4-FFF2-40B4-BE49-F238E27FC236}">
                  <a16:creationId xmlns:a16="http://schemas.microsoft.com/office/drawing/2014/main" id="{4FE90053-F437-A14C-B1CF-124C2F182178}"/>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618D78-595D-744B-BCFF-AD9366484A05}"/>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grpSp>
      <p:sp>
        <p:nvSpPr>
          <p:cNvPr id="44" name="TextBox 43">
            <a:extLst>
              <a:ext uri="{FF2B5EF4-FFF2-40B4-BE49-F238E27FC236}">
                <a16:creationId xmlns:a16="http://schemas.microsoft.com/office/drawing/2014/main" id="{EE51DCC1-77EE-0F4A-B6FA-E1FB98C91763}"/>
              </a:ext>
            </a:extLst>
          </p:cNvPr>
          <p:cNvSpPr txBox="1"/>
          <p:nvPr/>
        </p:nvSpPr>
        <p:spPr>
          <a:xfrm>
            <a:off x="363538" y="1536971"/>
            <a:ext cx="5522816" cy="704088"/>
          </a:xfrm>
          <a:prstGeom prst="rect">
            <a:avLst/>
          </a:prstGeom>
          <a:noFill/>
          <a:ln w="38100">
            <a:noFill/>
            <a:bevel/>
          </a:ln>
        </p:spPr>
        <p:txBody>
          <a:bodyPr vert="horz" wrap="none" lIns="274320" tIns="182880" rIns="457200" bIns="182880" rtlCol="0" anchor="ctr" anchorCtr="0">
            <a:noAutofit/>
          </a:bodyPr>
          <a:lstStyle/>
          <a:p>
            <a:pPr fontAlgn="auto">
              <a:spcAft>
                <a:spcPts val="0"/>
              </a:spcAft>
            </a:pPr>
            <a:r>
              <a:rPr lang="en-US" sz="2400" dirty="0"/>
              <a:t>Know Your Retirement Savings Options</a:t>
            </a:r>
          </a:p>
        </p:txBody>
      </p:sp>
      <p:grpSp>
        <p:nvGrpSpPr>
          <p:cNvPr id="47" name="Group 46">
            <a:extLst>
              <a:ext uri="{FF2B5EF4-FFF2-40B4-BE49-F238E27FC236}">
                <a16:creationId xmlns:a16="http://schemas.microsoft.com/office/drawing/2014/main" id="{35C56C7D-218E-3840-B3BF-9A546047D1F1}"/>
              </a:ext>
            </a:extLst>
          </p:cNvPr>
          <p:cNvGrpSpPr/>
          <p:nvPr/>
        </p:nvGrpSpPr>
        <p:grpSpPr>
          <a:xfrm>
            <a:off x="9501285" y="2266298"/>
            <a:ext cx="2659558" cy="3506791"/>
            <a:chOff x="8965702" y="2266298"/>
            <a:chExt cx="2659558" cy="3506791"/>
          </a:xfrm>
        </p:grpSpPr>
        <p:sp>
          <p:nvSpPr>
            <p:cNvPr id="27" name="TextBox 26">
              <a:extLst>
                <a:ext uri="{FF2B5EF4-FFF2-40B4-BE49-F238E27FC236}">
                  <a16:creationId xmlns:a16="http://schemas.microsoft.com/office/drawing/2014/main" id="{105DF59C-6DC0-284A-A19D-D251A0818913}"/>
                </a:ext>
              </a:extLst>
            </p:cNvPr>
            <p:cNvSpPr txBox="1"/>
            <p:nvPr/>
          </p:nvSpPr>
          <p:spPr>
            <a:xfrm>
              <a:off x="9098059" y="4716958"/>
              <a:ext cx="2198591" cy="1056131"/>
            </a:xfrm>
            <a:prstGeom prst="rect">
              <a:avLst/>
            </a:prstGeom>
            <a:solidFill>
              <a:schemeClr val="bg2">
                <a:lumMod val="95000"/>
              </a:schemeClr>
            </a:solidFill>
            <a:ln w="38100">
              <a:noFill/>
              <a:bevel/>
            </a:ln>
          </p:spPr>
          <p:txBody>
            <a:bodyPr vert="horz" wrap="none" lIns="182880" tIns="182880" rIns="182880" bIns="0" rtlCol="0" anchor="ctr" anchorCtr="0">
              <a:noAutofit/>
            </a:bodyPr>
            <a:lstStyle/>
            <a:p>
              <a:pPr algn="ctr" fontAlgn="auto">
                <a:spcAft>
                  <a:spcPts val="0"/>
                </a:spcAft>
              </a:pPr>
              <a:r>
                <a:rPr lang="en-US" sz="1800" b="1" dirty="0"/>
                <a:t>Annuities</a:t>
              </a:r>
            </a:p>
          </p:txBody>
        </p:sp>
        <p:pic>
          <p:nvPicPr>
            <p:cNvPr id="36" name="Graphic 35">
              <a:extLst>
                <a:ext uri="{FF2B5EF4-FFF2-40B4-BE49-F238E27FC236}">
                  <a16:creationId xmlns:a16="http://schemas.microsoft.com/office/drawing/2014/main" id="{4B558E23-1F06-7341-ADDF-73B098A64A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11120" y="2266298"/>
              <a:ext cx="680345" cy="680345"/>
            </a:xfrm>
            <a:prstGeom prst="rect">
              <a:avLst/>
            </a:prstGeom>
          </p:spPr>
        </p:pic>
        <p:pic>
          <p:nvPicPr>
            <p:cNvPr id="37" name="Graphic 36">
              <a:extLst>
                <a:ext uri="{FF2B5EF4-FFF2-40B4-BE49-F238E27FC236}">
                  <a16:creationId xmlns:a16="http://schemas.microsoft.com/office/drawing/2014/main" id="{1DFF5049-DAFE-6E44-BFD2-25E8B9B1679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65702" y="3311351"/>
              <a:ext cx="2109696" cy="1821191"/>
            </a:xfrm>
            <a:prstGeom prst="rect">
              <a:avLst/>
            </a:prstGeom>
          </p:spPr>
        </p:pic>
        <p:pic>
          <p:nvPicPr>
            <p:cNvPr id="39" name="Graphic 38">
              <a:extLst>
                <a:ext uri="{FF2B5EF4-FFF2-40B4-BE49-F238E27FC236}">
                  <a16:creationId xmlns:a16="http://schemas.microsoft.com/office/drawing/2014/main" id="{0899C5B1-A3B2-6241-A996-CA925F02D99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351292" y="3858574"/>
              <a:ext cx="1273968" cy="1273968"/>
            </a:xfrm>
            <a:prstGeom prst="rect">
              <a:avLst/>
            </a:prstGeom>
          </p:spPr>
        </p:pic>
        <p:sp>
          <p:nvSpPr>
            <p:cNvPr id="38" name="Up Arrow 37">
              <a:extLst>
                <a:ext uri="{FF2B5EF4-FFF2-40B4-BE49-F238E27FC236}">
                  <a16:creationId xmlns:a16="http://schemas.microsoft.com/office/drawing/2014/main" id="{7F29F190-3634-6A4C-A3F9-B9F6C0FA5E69}"/>
                </a:ext>
              </a:extLst>
            </p:cNvPr>
            <p:cNvSpPr/>
            <p:nvPr/>
          </p:nvSpPr>
          <p:spPr>
            <a:xfrm>
              <a:off x="10158411" y="2896273"/>
              <a:ext cx="385763" cy="535306"/>
            </a:xfrm>
            <a:prstGeom prst="up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E26089DA-5065-B948-B2E0-915B8B316BB4}"/>
              </a:ext>
            </a:extLst>
          </p:cNvPr>
          <p:cNvGrpSpPr/>
          <p:nvPr/>
        </p:nvGrpSpPr>
        <p:grpSpPr>
          <a:xfrm>
            <a:off x="7339838" y="2266298"/>
            <a:ext cx="2198591" cy="3506791"/>
            <a:chOff x="6281744" y="2266298"/>
            <a:chExt cx="2198591" cy="3506791"/>
          </a:xfrm>
        </p:grpSpPr>
        <p:sp>
          <p:nvSpPr>
            <p:cNvPr id="26" name="TextBox 25">
              <a:extLst>
                <a:ext uri="{FF2B5EF4-FFF2-40B4-BE49-F238E27FC236}">
                  <a16:creationId xmlns:a16="http://schemas.microsoft.com/office/drawing/2014/main" id="{FF28FEE0-E045-D540-AA22-EF6FAD0C9C8C}"/>
                </a:ext>
              </a:extLst>
            </p:cNvPr>
            <p:cNvSpPr txBox="1"/>
            <p:nvPr/>
          </p:nvSpPr>
          <p:spPr>
            <a:xfrm>
              <a:off x="6281744" y="4716958"/>
              <a:ext cx="2198591" cy="1056131"/>
            </a:xfrm>
            <a:prstGeom prst="rect">
              <a:avLst/>
            </a:prstGeom>
            <a:solidFill>
              <a:schemeClr val="bg2">
                <a:lumMod val="95000"/>
              </a:schemeClr>
            </a:solidFill>
            <a:ln w="38100">
              <a:noFill/>
              <a:bevel/>
            </a:ln>
          </p:spPr>
          <p:txBody>
            <a:bodyPr vert="horz" wrap="none" lIns="182880" tIns="182880" rIns="182880" bIns="0" rtlCol="0" anchor="ctr" anchorCtr="0">
              <a:noAutofit/>
            </a:bodyPr>
            <a:lstStyle/>
            <a:p>
              <a:pPr algn="ctr" fontAlgn="auto">
                <a:spcAft>
                  <a:spcPts val="0"/>
                </a:spcAft>
              </a:pPr>
              <a:r>
                <a:rPr lang="en-US" sz="1800" b="1" dirty="0"/>
                <a:t>IRA</a:t>
              </a:r>
            </a:p>
          </p:txBody>
        </p:sp>
        <p:pic>
          <p:nvPicPr>
            <p:cNvPr id="34" name="Graphic 33">
              <a:extLst>
                <a:ext uri="{FF2B5EF4-FFF2-40B4-BE49-F238E27FC236}">
                  <a16:creationId xmlns:a16="http://schemas.microsoft.com/office/drawing/2014/main" id="{0791F255-82FF-E24F-A14D-3D8E334C8E3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85975" y="3383562"/>
              <a:ext cx="1776612" cy="1776612"/>
            </a:xfrm>
            <a:prstGeom prst="rect">
              <a:avLst/>
            </a:prstGeom>
          </p:spPr>
        </p:pic>
        <p:pic>
          <p:nvPicPr>
            <p:cNvPr id="35" name="Graphic 34">
              <a:extLst>
                <a:ext uri="{FF2B5EF4-FFF2-40B4-BE49-F238E27FC236}">
                  <a16:creationId xmlns:a16="http://schemas.microsoft.com/office/drawing/2014/main" id="{05E7FC41-9B44-D84B-93E1-F8A99127BCB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40867" y="2266298"/>
              <a:ext cx="680345" cy="680345"/>
            </a:xfrm>
            <a:prstGeom prst="rect">
              <a:avLst/>
            </a:prstGeom>
          </p:spPr>
        </p:pic>
        <p:sp>
          <p:nvSpPr>
            <p:cNvPr id="41" name="Up Arrow 40">
              <a:extLst>
                <a:ext uri="{FF2B5EF4-FFF2-40B4-BE49-F238E27FC236}">
                  <a16:creationId xmlns:a16="http://schemas.microsoft.com/office/drawing/2014/main" id="{F3CC5FF9-737D-7945-8EA9-A36E7AC19DC1}"/>
                </a:ext>
              </a:extLst>
            </p:cNvPr>
            <p:cNvSpPr/>
            <p:nvPr/>
          </p:nvSpPr>
          <p:spPr>
            <a:xfrm>
              <a:off x="7188158" y="2893694"/>
              <a:ext cx="385763" cy="535306"/>
            </a:xfrm>
            <a:prstGeom prst="up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EE7C3A3-19E7-824A-A628-242EAE0B2F3D}"/>
              </a:ext>
            </a:extLst>
          </p:cNvPr>
          <p:cNvGrpSpPr/>
          <p:nvPr/>
        </p:nvGrpSpPr>
        <p:grpSpPr>
          <a:xfrm>
            <a:off x="2662708" y="2266298"/>
            <a:ext cx="2494574" cy="3506791"/>
            <a:chOff x="3420356" y="2266298"/>
            <a:chExt cx="2494574" cy="3506791"/>
          </a:xfrm>
        </p:grpSpPr>
        <p:sp>
          <p:nvSpPr>
            <p:cNvPr id="23" name="TextBox 22">
              <a:extLst>
                <a:ext uri="{FF2B5EF4-FFF2-40B4-BE49-F238E27FC236}">
                  <a16:creationId xmlns:a16="http://schemas.microsoft.com/office/drawing/2014/main" id="{D8A7539F-4792-6B40-A70B-C5E0CB9AD10E}"/>
                </a:ext>
              </a:extLst>
            </p:cNvPr>
            <p:cNvSpPr txBox="1"/>
            <p:nvPr/>
          </p:nvSpPr>
          <p:spPr>
            <a:xfrm>
              <a:off x="3459261" y="4716958"/>
              <a:ext cx="2198591" cy="1056131"/>
            </a:xfrm>
            <a:prstGeom prst="rect">
              <a:avLst/>
            </a:prstGeom>
            <a:solidFill>
              <a:schemeClr val="bg2">
                <a:lumMod val="95000"/>
              </a:schemeClr>
            </a:solidFill>
            <a:ln w="38100">
              <a:noFill/>
              <a:bevel/>
            </a:ln>
          </p:spPr>
          <p:txBody>
            <a:bodyPr vert="horz" wrap="none" lIns="182880" tIns="182880" rIns="182880" bIns="0" rtlCol="0" anchor="ctr" anchorCtr="0">
              <a:noAutofit/>
            </a:bodyPr>
            <a:lstStyle/>
            <a:p>
              <a:pPr algn="ctr" fontAlgn="auto">
                <a:spcAft>
                  <a:spcPts val="0"/>
                </a:spcAft>
              </a:pPr>
              <a:r>
                <a:rPr lang="en-US" sz="1800" b="1" dirty="0"/>
                <a:t>403(b)</a:t>
              </a:r>
            </a:p>
          </p:txBody>
        </p:sp>
        <p:pic>
          <p:nvPicPr>
            <p:cNvPr id="28" name="Graphic 27">
              <a:extLst>
                <a:ext uri="{FF2B5EF4-FFF2-40B4-BE49-F238E27FC236}">
                  <a16:creationId xmlns:a16="http://schemas.microsoft.com/office/drawing/2014/main" id="{80A13E3C-8187-3D4C-8672-E060310A031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0962" y="3886206"/>
              <a:ext cx="1273968" cy="1273968"/>
            </a:xfrm>
            <a:prstGeom prst="rect">
              <a:avLst/>
            </a:prstGeom>
          </p:spPr>
        </p:pic>
        <p:pic>
          <p:nvPicPr>
            <p:cNvPr id="29" name="Graphic 28">
              <a:extLst>
                <a:ext uri="{FF2B5EF4-FFF2-40B4-BE49-F238E27FC236}">
                  <a16:creationId xmlns:a16="http://schemas.microsoft.com/office/drawing/2014/main" id="{5CCE0A43-D002-0A49-BFC9-0670D281241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420356" y="3431579"/>
              <a:ext cx="1637422" cy="1637422"/>
            </a:xfrm>
            <a:prstGeom prst="rect">
              <a:avLst/>
            </a:prstGeom>
          </p:spPr>
        </p:pic>
        <p:pic>
          <p:nvPicPr>
            <p:cNvPr id="33" name="Graphic 32">
              <a:extLst>
                <a:ext uri="{FF2B5EF4-FFF2-40B4-BE49-F238E27FC236}">
                  <a16:creationId xmlns:a16="http://schemas.microsoft.com/office/drawing/2014/main" id="{3222E250-4040-454A-8723-6599466C38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18384" y="2266298"/>
              <a:ext cx="680345" cy="680345"/>
            </a:xfrm>
            <a:prstGeom prst="rect">
              <a:avLst/>
            </a:prstGeom>
          </p:spPr>
        </p:pic>
        <p:sp>
          <p:nvSpPr>
            <p:cNvPr id="42" name="Up Arrow 41">
              <a:extLst>
                <a:ext uri="{FF2B5EF4-FFF2-40B4-BE49-F238E27FC236}">
                  <a16:creationId xmlns:a16="http://schemas.microsoft.com/office/drawing/2014/main" id="{F8FA40C2-B926-9E46-8C35-77932A843CCC}"/>
                </a:ext>
              </a:extLst>
            </p:cNvPr>
            <p:cNvSpPr/>
            <p:nvPr/>
          </p:nvSpPr>
          <p:spPr>
            <a:xfrm>
              <a:off x="4365675" y="2914465"/>
              <a:ext cx="385763" cy="535306"/>
            </a:xfrm>
            <a:prstGeom prst="up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5EA4611-7584-CA4C-B32A-501FC51EB724}"/>
              </a:ext>
            </a:extLst>
          </p:cNvPr>
          <p:cNvGrpSpPr/>
          <p:nvPr/>
        </p:nvGrpSpPr>
        <p:grpSpPr>
          <a:xfrm>
            <a:off x="249090" y="2266298"/>
            <a:ext cx="2617389" cy="3506790"/>
            <a:chOff x="497287" y="2266298"/>
            <a:chExt cx="2617389" cy="3506790"/>
          </a:xfrm>
        </p:grpSpPr>
        <p:sp>
          <p:nvSpPr>
            <p:cNvPr id="19" name="TextBox 18">
              <a:extLst>
                <a:ext uri="{FF2B5EF4-FFF2-40B4-BE49-F238E27FC236}">
                  <a16:creationId xmlns:a16="http://schemas.microsoft.com/office/drawing/2014/main" id="{1F82DBCF-6C45-0741-B0A9-ACD1B8CE9098}"/>
                </a:ext>
              </a:extLst>
            </p:cNvPr>
            <p:cNvSpPr txBox="1"/>
            <p:nvPr/>
          </p:nvSpPr>
          <p:spPr>
            <a:xfrm>
              <a:off x="637479" y="4716958"/>
              <a:ext cx="2198591" cy="1056130"/>
            </a:xfrm>
            <a:prstGeom prst="rect">
              <a:avLst/>
            </a:prstGeom>
            <a:solidFill>
              <a:schemeClr val="bg2">
                <a:lumMod val="95000"/>
              </a:schemeClr>
            </a:solidFill>
            <a:ln w="38100">
              <a:noFill/>
              <a:bevel/>
            </a:ln>
          </p:spPr>
          <p:txBody>
            <a:bodyPr vert="horz" wrap="none" lIns="182880" tIns="182880" rIns="182880" bIns="274320" rtlCol="0" anchor="b" anchorCtr="0">
              <a:noAutofit/>
            </a:bodyPr>
            <a:lstStyle/>
            <a:p>
              <a:pPr algn="ctr" fontAlgn="auto">
                <a:spcAft>
                  <a:spcPts val="0"/>
                </a:spcAft>
              </a:pPr>
              <a:r>
                <a:rPr lang="en-US" sz="1800" b="1" dirty="0"/>
                <a:t>401(k)</a:t>
              </a:r>
            </a:p>
          </p:txBody>
        </p:sp>
        <p:pic>
          <p:nvPicPr>
            <p:cNvPr id="12" name="Graphic 11">
              <a:extLst>
                <a:ext uri="{FF2B5EF4-FFF2-40B4-BE49-F238E27FC236}">
                  <a16:creationId xmlns:a16="http://schemas.microsoft.com/office/drawing/2014/main" id="{9261F430-4126-C64D-9CC4-A7B07F0051E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7287" y="3256861"/>
              <a:ext cx="1817288" cy="1817288"/>
            </a:xfrm>
            <a:prstGeom prst="rect">
              <a:avLst/>
            </a:prstGeom>
          </p:spPr>
        </p:pic>
        <p:pic>
          <p:nvPicPr>
            <p:cNvPr id="16" name="Graphic 15">
              <a:extLst>
                <a:ext uri="{FF2B5EF4-FFF2-40B4-BE49-F238E27FC236}">
                  <a16:creationId xmlns:a16="http://schemas.microsoft.com/office/drawing/2014/main" id="{C5216194-102E-D14A-8B0A-B3E7B2666CC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40708" y="3886206"/>
              <a:ext cx="1273968" cy="1273968"/>
            </a:xfrm>
            <a:prstGeom prst="rect">
              <a:avLst/>
            </a:prstGeom>
          </p:spPr>
        </p:pic>
        <p:pic>
          <p:nvPicPr>
            <p:cNvPr id="31" name="Graphic 30">
              <a:extLst>
                <a:ext uri="{FF2B5EF4-FFF2-40B4-BE49-F238E27FC236}">
                  <a16:creationId xmlns:a16="http://schemas.microsoft.com/office/drawing/2014/main" id="{4CE6E28C-481D-1847-9DBB-072922D0A89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96602" y="2266298"/>
              <a:ext cx="680345" cy="680345"/>
            </a:xfrm>
            <a:prstGeom prst="rect">
              <a:avLst/>
            </a:prstGeom>
          </p:spPr>
        </p:pic>
        <p:sp>
          <p:nvSpPr>
            <p:cNvPr id="43" name="Up Arrow 42">
              <a:extLst>
                <a:ext uri="{FF2B5EF4-FFF2-40B4-BE49-F238E27FC236}">
                  <a16:creationId xmlns:a16="http://schemas.microsoft.com/office/drawing/2014/main" id="{C76F1A14-4ACE-C547-9C0F-BE6EABADAD40}"/>
                </a:ext>
              </a:extLst>
            </p:cNvPr>
            <p:cNvSpPr/>
            <p:nvPr/>
          </p:nvSpPr>
          <p:spPr>
            <a:xfrm>
              <a:off x="1543893" y="2909856"/>
              <a:ext cx="385763" cy="535306"/>
            </a:xfrm>
            <a:prstGeom prst="up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5EA8731C-85CC-0641-8042-931B29486FB6}"/>
              </a:ext>
            </a:extLst>
          </p:cNvPr>
          <p:cNvGrpSpPr/>
          <p:nvPr/>
        </p:nvGrpSpPr>
        <p:grpSpPr>
          <a:xfrm>
            <a:off x="5020862" y="2252858"/>
            <a:ext cx="2442606" cy="3506791"/>
            <a:chOff x="5020862" y="2252858"/>
            <a:chExt cx="2442606" cy="3506791"/>
          </a:xfrm>
        </p:grpSpPr>
        <p:sp>
          <p:nvSpPr>
            <p:cNvPr id="32" name="TextBox 31">
              <a:extLst>
                <a:ext uri="{FF2B5EF4-FFF2-40B4-BE49-F238E27FC236}">
                  <a16:creationId xmlns:a16="http://schemas.microsoft.com/office/drawing/2014/main" id="{CAF221EE-0DBD-C340-8E86-77C402B074E7}"/>
                </a:ext>
              </a:extLst>
            </p:cNvPr>
            <p:cNvSpPr txBox="1"/>
            <p:nvPr/>
          </p:nvSpPr>
          <p:spPr>
            <a:xfrm>
              <a:off x="5020862" y="4703518"/>
              <a:ext cx="2198591" cy="1056131"/>
            </a:xfrm>
            <a:prstGeom prst="rect">
              <a:avLst/>
            </a:prstGeom>
            <a:solidFill>
              <a:schemeClr val="bg2">
                <a:lumMod val="95000"/>
              </a:schemeClr>
            </a:solidFill>
            <a:ln w="38100">
              <a:noFill/>
              <a:bevel/>
            </a:ln>
          </p:spPr>
          <p:txBody>
            <a:bodyPr vert="horz" wrap="none" lIns="182880" tIns="182880" rIns="182880" bIns="0" rtlCol="0" anchor="ctr" anchorCtr="0">
              <a:noAutofit/>
            </a:bodyPr>
            <a:lstStyle/>
            <a:p>
              <a:pPr algn="ctr" fontAlgn="auto">
                <a:spcAft>
                  <a:spcPts val="0"/>
                </a:spcAft>
              </a:pPr>
              <a:r>
                <a:rPr lang="en-US" sz="1800" b="1" dirty="0"/>
                <a:t>457</a:t>
              </a:r>
            </a:p>
          </p:txBody>
        </p:sp>
        <p:pic>
          <p:nvPicPr>
            <p:cNvPr id="48" name="Graphic 47">
              <a:extLst>
                <a:ext uri="{FF2B5EF4-FFF2-40B4-BE49-F238E27FC236}">
                  <a16:creationId xmlns:a16="http://schemas.microsoft.com/office/drawing/2014/main" id="{F2F252C7-F294-2848-A88B-822E54D4E87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89500" y="3872766"/>
              <a:ext cx="1273968" cy="1273968"/>
            </a:xfrm>
            <a:prstGeom prst="rect">
              <a:avLst/>
            </a:prstGeom>
          </p:spPr>
        </p:pic>
        <p:pic>
          <p:nvPicPr>
            <p:cNvPr id="50" name="Graphic 49">
              <a:extLst>
                <a:ext uri="{FF2B5EF4-FFF2-40B4-BE49-F238E27FC236}">
                  <a16:creationId xmlns:a16="http://schemas.microsoft.com/office/drawing/2014/main" id="{315D7FB2-A2AA-604D-A4AE-DA81EB8E50F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6922" y="2252858"/>
              <a:ext cx="680345" cy="680345"/>
            </a:xfrm>
            <a:prstGeom prst="rect">
              <a:avLst/>
            </a:prstGeom>
          </p:spPr>
        </p:pic>
        <p:sp>
          <p:nvSpPr>
            <p:cNvPr id="51" name="Up Arrow 50">
              <a:extLst>
                <a:ext uri="{FF2B5EF4-FFF2-40B4-BE49-F238E27FC236}">
                  <a16:creationId xmlns:a16="http://schemas.microsoft.com/office/drawing/2014/main" id="{EC1FACEE-CF4F-4141-A7E2-A7849B9B9526}"/>
                </a:ext>
              </a:extLst>
            </p:cNvPr>
            <p:cNvSpPr/>
            <p:nvPr/>
          </p:nvSpPr>
          <p:spPr>
            <a:xfrm>
              <a:off x="5914213" y="2901025"/>
              <a:ext cx="385763" cy="535306"/>
            </a:xfrm>
            <a:prstGeom prst="up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4C35DCC0-23E5-7A47-9F51-83E6B246DA53}"/>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182577" y="3625476"/>
              <a:ext cx="1390650" cy="1390650"/>
            </a:xfrm>
            <a:prstGeom prst="rect">
              <a:avLst/>
            </a:prstGeom>
          </p:spPr>
        </p:pic>
      </p:grpSp>
    </p:spTree>
    <p:extLst>
      <p:ext uri="{BB962C8B-B14F-4D97-AF65-F5344CB8AC3E}">
        <p14:creationId xmlns:p14="http://schemas.microsoft.com/office/powerpoint/2010/main" val="361697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CF5DA-55A2-FC46-95EE-B38981570909}"/>
              </a:ext>
            </a:extLst>
          </p:cNvPr>
          <p:cNvSpPr txBox="1"/>
          <p:nvPr/>
        </p:nvSpPr>
        <p:spPr>
          <a:xfrm>
            <a:off x="-209014" y="2795451"/>
            <a:ext cx="45719"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12" name="TextBox 11">
            <a:extLst>
              <a:ext uri="{FF2B5EF4-FFF2-40B4-BE49-F238E27FC236}">
                <a16:creationId xmlns:a16="http://schemas.microsoft.com/office/drawing/2014/main" id="{18BC1A5B-1B46-2347-8C24-51D435E51B60}"/>
              </a:ext>
            </a:extLst>
          </p:cNvPr>
          <p:cNvSpPr txBox="1"/>
          <p:nvPr/>
        </p:nvSpPr>
        <p:spPr>
          <a:xfrm>
            <a:off x="363537" y="1469982"/>
            <a:ext cx="11464925" cy="1031917"/>
          </a:xfrm>
          <a:prstGeom prst="rect">
            <a:avLst/>
          </a:prstGeom>
          <a:noFill/>
          <a:ln w="38100">
            <a:noFill/>
            <a:bevel/>
          </a:ln>
        </p:spPr>
        <p:txBody>
          <a:bodyPr vert="horz" wrap="square" lIns="0" tIns="182880" rIns="457200" bIns="182880" rtlCol="0" anchor="ctr" anchorCtr="0">
            <a:noAutofit/>
          </a:bodyPr>
          <a:lstStyle/>
          <a:p>
            <a:pPr algn="ctr" fontAlgn="auto">
              <a:spcAft>
                <a:spcPts val="0"/>
              </a:spcAft>
            </a:pPr>
            <a:r>
              <a:rPr lang="en-US" sz="2400" b="1" dirty="0"/>
              <a:t>Retirement Homeroom </a:t>
            </a:r>
            <a:r>
              <a:rPr lang="en-US" sz="2400" dirty="0"/>
              <a:t>is full of features and functionality to help you further educate – and empower – yourself as you plan for retirement.</a:t>
            </a:r>
          </a:p>
        </p:txBody>
      </p:sp>
      <p:pic>
        <p:nvPicPr>
          <p:cNvPr id="13" name="Picture 12">
            <a:extLst>
              <a:ext uri="{FF2B5EF4-FFF2-40B4-BE49-F238E27FC236}">
                <a16:creationId xmlns:a16="http://schemas.microsoft.com/office/drawing/2014/main" id="{B442D7F2-6B77-EC49-AE0B-236041A5425A}"/>
              </a:ext>
            </a:extLst>
          </p:cNvPr>
          <p:cNvPicPr>
            <a:picLocks noChangeAspect="1"/>
          </p:cNvPicPr>
          <p:nvPr/>
        </p:nvPicPr>
        <p:blipFill>
          <a:blip r:embed="rId3"/>
          <a:stretch>
            <a:fillRect/>
          </a:stretch>
        </p:blipFill>
        <p:spPr>
          <a:xfrm>
            <a:off x="1770721" y="2695531"/>
            <a:ext cx="8489046" cy="3017520"/>
          </a:xfrm>
          <a:prstGeom prst="rect">
            <a:avLst/>
          </a:prstGeom>
          <a:effectLst/>
        </p:spPr>
      </p:pic>
      <p:sp>
        <p:nvSpPr>
          <p:cNvPr id="15" name="TextBox 14">
            <a:extLst>
              <a:ext uri="{FF2B5EF4-FFF2-40B4-BE49-F238E27FC236}">
                <a16:creationId xmlns:a16="http://schemas.microsoft.com/office/drawing/2014/main" id="{72FD06B7-B9E2-A64C-82C1-3AC03B6D5B83}"/>
              </a:ext>
            </a:extLst>
          </p:cNvPr>
          <p:cNvSpPr txBox="1"/>
          <p:nvPr/>
        </p:nvSpPr>
        <p:spPr>
          <a:xfrm>
            <a:off x="363538" y="5551446"/>
            <a:ext cx="11464926" cy="1031917"/>
          </a:xfrm>
          <a:prstGeom prst="rect">
            <a:avLst/>
          </a:prstGeom>
          <a:noFill/>
          <a:ln w="38100">
            <a:noFill/>
            <a:bevel/>
          </a:ln>
        </p:spPr>
        <p:txBody>
          <a:bodyPr vert="horz" wrap="square" lIns="0" tIns="182880" rIns="457200" bIns="182880" rtlCol="0" anchor="ctr" anchorCtr="0">
            <a:noAutofit/>
          </a:bodyPr>
          <a:lstStyle/>
          <a:p>
            <a:pPr algn="ctr" fontAlgn="auto">
              <a:spcAft>
                <a:spcPts val="0"/>
              </a:spcAft>
            </a:pPr>
            <a:r>
              <a:rPr lang="en-US" sz="2000" dirty="0"/>
              <a:t>Explore</a:t>
            </a:r>
          </a:p>
          <a:p>
            <a:pPr algn="ctr" fontAlgn="auto">
              <a:spcAft>
                <a:spcPts val="0"/>
              </a:spcAft>
            </a:pPr>
            <a:r>
              <a:rPr lang="en-US" sz="2400" b="1" u="sng" dirty="0" err="1">
                <a:hlinkClick r:id="rId4"/>
              </a:rPr>
              <a:t>www.RetirementHomeroom.com</a:t>
            </a:r>
            <a:endParaRPr lang="en-US" sz="2400" u="sng" dirty="0"/>
          </a:p>
        </p:txBody>
      </p:sp>
      <p:grpSp>
        <p:nvGrpSpPr>
          <p:cNvPr id="8" name="Group 7">
            <a:extLst>
              <a:ext uri="{FF2B5EF4-FFF2-40B4-BE49-F238E27FC236}">
                <a16:creationId xmlns:a16="http://schemas.microsoft.com/office/drawing/2014/main" id="{98511BCD-D612-E441-AD2D-E7AB5D19B4BA}"/>
              </a:ext>
            </a:extLst>
          </p:cNvPr>
          <p:cNvGrpSpPr/>
          <p:nvPr/>
        </p:nvGrpSpPr>
        <p:grpSpPr>
          <a:xfrm>
            <a:off x="-1" y="0"/>
            <a:ext cx="12192000" cy="1390650"/>
            <a:chOff x="0" y="0"/>
            <a:chExt cx="12192000" cy="1390650"/>
          </a:xfrm>
        </p:grpSpPr>
        <p:sp>
          <p:nvSpPr>
            <p:cNvPr id="9" name="Title 4">
              <a:extLst>
                <a:ext uri="{FF2B5EF4-FFF2-40B4-BE49-F238E27FC236}">
                  <a16:creationId xmlns:a16="http://schemas.microsoft.com/office/drawing/2014/main" id="{3804A62C-CE08-C340-B05C-7DAD35451DDD}"/>
                </a:ext>
              </a:extLst>
            </p:cNvPr>
            <p:cNvSpPr txBox="1">
              <a:spLocks/>
            </p:cNvSpPr>
            <p:nvPr/>
          </p:nvSpPr>
          <p:spPr>
            <a:xfrm>
              <a:off x="5500688" y="0"/>
              <a:ext cx="669131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Your Retirement Study Guide</a:t>
              </a:r>
            </a:p>
          </p:txBody>
        </p:sp>
        <p:sp>
          <p:nvSpPr>
            <p:cNvPr id="14" name="Right Triangle 13">
              <a:extLst>
                <a:ext uri="{FF2B5EF4-FFF2-40B4-BE49-F238E27FC236}">
                  <a16:creationId xmlns:a16="http://schemas.microsoft.com/office/drawing/2014/main" id="{6232D0ED-F601-1444-B739-9F6146D7288F}"/>
                </a:ext>
              </a:extLst>
            </p:cNvPr>
            <p:cNvSpPr/>
            <p:nvPr/>
          </p:nvSpPr>
          <p:spPr>
            <a:xfrm rot="5400000">
              <a:off x="5615164" y="0"/>
              <a:ext cx="1390650" cy="13906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0F8D1DC-5E1F-9C47-8A9E-D88A47F796C1}"/>
                </a:ext>
              </a:extLst>
            </p:cNvPr>
            <p:cNvSpPr txBox="1"/>
            <p:nvPr/>
          </p:nvSpPr>
          <p:spPr>
            <a:xfrm>
              <a:off x="0" y="0"/>
              <a:ext cx="5614988" cy="1389888"/>
            </a:xfrm>
            <a:prstGeom prst="rect">
              <a:avLst/>
            </a:prstGeom>
            <a:solidFill>
              <a:schemeClr val="tx2"/>
            </a:solidFill>
            <a:ln w="38100">
              <a:noFill/>
              <a:bevel/>
            </a:ln>
          </p:spPr>
          <p:txBody>
            <a:bodyPr vert="horz" wrap="none" lIns="365760" tIns="182880" rIns="182880" bIns="182880" rtlCol="0" anchor="ctr" anchorCtr="0">
              <a:noAutofit/>
            </a:bodyPr>
            <a:lstStyle/>
            <a:p>
              <a:pPr fontAlgn="auto">
                <a:spcAft>
                  <a:spcPts val="0"/>
                </a:spcAft>
              </a:pPr>
              <a:r>
                <a:rPr lang="en-US" sz="2800" dirty="0">
                  <a:solidFill>
                    <a:schemeClr val="bg2"/>
                  </a:solidFill>
                </a:rPr>
                <a:t>Continue Your Education</a:t>
              </a:r>
            </a:p>
          </p:txBody>
        </p:sp>
      </p:grpSp>
    </p:spTree>
    <p:extLst>
      <p:ext uri="{BB962C8B-B14F-4D97-AF65-F5344CB8AC3E}">
        <p14:creationId xmlns:p14="http://schemas.microsoft.com/office/powerpoint/2010/main" val="1240458750"/>
      </p:ext>
    </p:extLst>
  </p:cSld>
  <p:clrMapOvr>
    <a:masterClrMapping/>
  </p:clrMapOvr>
</p:sld>
</file>

<file path=ppt/theme/theme1.xml><?xml version="1.0" encoding="utf-8"?>
<a:theme xmlns:a="http://schemas.openxmlformats.org/drawingml/2006/main" name="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1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64729</TotalTime>
  <Words>1479</Words>
  <Application>Microsoft Macintosh PowerPoint</Application>
  <PresentationFormat>Widescreen</PresentationFormat>
  <Paragraphs>142</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.AppleSystemUIFont</vt:lpstr>
      <vt:lpstr>Arial</vt:lpstr>
      <vt:lpstr>Arial Narrow</vt:lpstr>
      <vt:lpstr>inherit</vt:lpstr>
      <vt:lpstr>Open Sans Light</vt:lpstr>
      <vt:lpstr>Wingdings 3</vt:lpstr>
      <vt:lpstr>NLG</vt:lpstr>
      <vt:lpstr>1_NLG</vt:lpstr>
      <vt:lpstr>ABCs of Financial Fitness for Educators: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Life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 IS A LITTLE THING THAT MAKES A BIG DIFFERENCE</dc:title>
  <dc:creator>Lindsey Simanskas</dc:creator>
  <cp:lastModifiedBy>Johnson, Deanna</cp:lastModifiedBy>
  <cp:revision>1410</cp:revision>
  <cp:lastPrinted>2015-12-29T19:27:41Z</cp:lastPrinted>
  <dcterms:created xsi:type="dcterms:W3CDTF">2016-12-30T21:16:31Z</dcterms:created>
  <dcterms:modified xsi:type="dcterms:W3CDTF">2021-02-04T16:56:20Z</dcterms:modified>
</cp:coreProperties>
</file>