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69" r:id="rId1"/>
    <p:sldMasterId id="2147487889" r:id="rId2"/>
  </p:sldMasterIdLst>
  <p:notesMasterIdLst>
    <p:notesMasterId r:id="rId14"/>
  </p:notesMasterIdLst>
  <p:handoutMasterIdLst>
    <p:handoutMasterId r:id="rId15"/>
  </p:handoutMasterIdLst>
  <p:sldIdLst>
    <p:sldId id="256" r:id="rId3"/>
    <p:sldId id="257" r:id="rId4"/>
    <p:sldId id="267" r:id="rId5"/>
    <p:sldId id="281" r:id="rId6"/>
    <p:sldId id="282" r:id="rId7"/>
    <p:sldId id="284" r:id="rId8"/>
    <p:sldId id="286" r:id="rId9"/>
    <p:sldId id="287" r:id="rId10"/>
    <p:sldId id="288" r:id="rId11"/>
    <p:sldId id="289" r:id="rId12"/>
    <p:sldId id="280" r:id="rId13"/>
  </p:sldIdLst>
  <p:sldSz cx="12192000" cy="6858000"/>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Earle" initials="HG8626" lastIdx="4" clrIdx="0"/>
  <p:cmAuthor id="1" name="Earle, Carey" initials="EC"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DC2"/>
    <a:srgbClr val="E07424"/>
    <a:srgbClr val="2CA63B"/>
    <a:srgbClr val="3D9B35"/>
    <a:srgbClr val="00A8B4"/>
    <a:srgbClr val="FFFFFF"/>
    <a:srgbClr val="000000"/>
    <a:srgbClr val="2CAA3B"/>
    <a:srgbClr val="2EB03D"/>
    <a:srgbClr val="81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83129" autoAdjust="0"/>
  </p:normalViewPr>
  <p:slideViewPr>
    <p:cSldViewPr snapToGrid="0" showGuides="1">
      <p:cViewPr varScale="1">
        <p:scale>
          <a:sx n="101" d="100"/>
          <a:sy n="101" d="100"/>
        </p:scale>
        <p:origin x="824" y="184"/>
      </p:cViewPr>
      <p:guideLst>
        <p:guide orient="horz" pos="4319"/>
        <p:guide pos="3864"/>
      </p:guideLst>
    </p:cSldViewPr>
  </p:slideViewPr>
  <p:outlineViewPr>
    <p:cViewPr>
      <p:scale>
        <a:sx n="33" d="100"/>
        <a:sy n="33" d="100"/>
      </p:scale>
      <p:origin x="0" y="0"/>
    </p:cViewPr>
  </p:outlineViewPr>
  <p:notesTextViewPr>
    <p:cViewPr>
      <p:scale>
        <a:sx n="3" d="2"/>
        <a:sy n="3" d="2"/>
      </p:scale>
      <p:origin x="0" y="0"/>
    </p:cViewPr>
  </p:notesTextViewPr>
  <p:sorterViewPr>
    <p:cViewPr>
      <p:scale>
        <a:sx n="116" d="100"/>
        <a:sy n="116" d="100"/>
      </p:scale>
      <p:origin x="0" y="0"/>
    </p:cViewPr>
  </p:sorterViewPr>
  <p:notesViewPr>
    <p:cSldViewPr snapToGrid="0" showGuides="1">
      <p:cViewPr>
        <p:scale>
          <a:sx n="86" d="100"/>
          <a:sy n="86" d="100"/>
        </p:scale>
        <p:origin x="3360" y="5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eaLnBrk="0" hangingPunct="0">
              <a:defRPr>
                <a:latin typeface="Arial" charset="0"/>
                <a:cs typeface="+mn-cs"/>
              </a:defRPr>
            </a:lvl1pPr>
          </a:lstStyle>
          <a:p>
            <a:pPr>
              <a:defRPr/>
            </a:pPr>
            <a:fld id="{F317F3CA-CF3E-4664-8D1C-B301BE68F682}" type="datetimeFigureOut">
              <a:rPr lang="en-US"/>
              <a:pPr>
                <a:defRPr/>
              </a:pPr>
              <a:t>1/29/21</a:t>
            </a:fld>
            <a:endParaRPr lang="en-US"/>
          </a:p>
        </p:txBody>
      </p:sp>
      <p:sp>
        <p:nvSpPr>
          <p:cNvPr id="37892" name="Rectangle 4"/>
          <p:cNvSpPr>
            <a:spLocks noGrp="1" noChangeArrowheads="1"/>
          </p:cNvSpPr>
          <p:nvPr>
            <p:ph type="ftr" sz="quarter" idx="2"/>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eaLnBrk="0" hangingPunct="0">
              <a:defRPr>
                <a:latin typeface="Arial" charset="0"/>
                <a:cs typeface="+mn-cs"/>
              </a:defRPr>
            </a:lvl1pPr>
          </a:lstStyle>
          <a:p>
            <a:pPr>
              <a:defRPr/>
            </a:pPr>
            <a:fld id="{83E78472-DEFD-4469-94E0-3FB23967CA67}" type="slidenum">
              <a:rPr lang="en-US"/>
              <a:pPr>
                <a:defRPr/>
              </a:pPr>
              <a:t>‹#›</a:t>
            </a:fld>
            <a:endParaRPr lang="en-US"/>
          </a:p>
        </p:txBody>
      </p:sp>
    </p:spTree>
    <p:extLst>
      <p:ext uri="{BB962C8B-B14F-4D97-AF65-F5344CB8AC3E}">
        <p14:creationId xmlns:p14="http://schemas.microsoft.com/office/powerpoint/2010/main" val="418519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a:defRPr>
                <a:latin typeface="Arial" charset="0"/>
                <a:cs typeface="+mn-cs"/>
              </a:defRPr>
            </a:lvl1pPr>
          </a:lstStyle>
          <a:p>
            <a:pPr>
              <a:defRPr/>
            </a:pPr>
            <a:endParaRPr lang="en-US"/>
          </a:p>
        </p:txBody>
      </p:sp>
      <p:sp>
        <p:nvSpPr>
          <p:cNvPr id="14339" name="Rectangle 3"/>
          <p:cNvSpPr>
            <a:spLocks noGrp="1" noChangeArrowheads="1"/>
          </p:cNvSpPr>
          <p:nvPr>
            <p:ph type="dt"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a:defRPr>
                <a:latin typeface="Arial" charset="0"/>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381000" y="687388"/>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8774" y="4344335"/>
            <a:ext cx="5480452" cy="41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a:defRPr>
                <a:latin typeface="Arial"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a:defRPr>
                <a:latin typeface="Arial" charset="0"/>
                <a:cs typeface="+mn-cs"/>
              </a:defRPr>
            </a:lvl1pPr>
          </a:lstStyle>
          <a:p>
            <a:pPr>
              <a:defRPr/>
            </a:pPr>
            <a:fld id="{F8D6C22F-4055-4ED1-A7B9-EDA261F8A9F0}" type="slidenum">
              <a:rPr lang="en-US"/>
              <a:pPr>
                <a:defRPr/>
              </a:pPr>
              <a:t>‹#›</a:t>
            </a:fld>
            <a:endParaRPr lang="en-US"/>
          </a:p>
        </p:txBody>
      </p:sp>
    </p:spTree>
    <p:extLst>
      <p:ext uri="{BB962C8B-B14F-4D97-AF65-F5344CB8AC3E}">
        <p14:creationId xmlns:p14="http://schemas.microsoft.com/office/powerpoint/2010/main" val="122288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a:t>
            </a:fld>
            <a:endParaRPr lang="en-US"/>
          </a:p>
        </p:txBody>
      </p:sp>
    </p:spTree>
    <p:extLst>
      <p:ext uri="{BB962C8B-B14F-4D97-AF65-F5344CB8AC3E}">
        <p14:creationId xmlns:p14="http://schemas.microsoft.com/office/powerpoint/2010/main" val="259086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Barb and Bill solved their situation]</a:t>
            </a:r>
          </a:p>
          <a:p>
            <a:r>
              <a:rPr lang="en-US" dirty="0"/>
              <a:t>We can compromise and utilize a variety of techniques so we don’t have to make such dramatic changes in one area. It’s important to build your plan to plan for your financial future.</a:t>
            </a:r>
          </a:p>
          <a:p>
            <a:endParaRPr lang="en-US" dirty="0"/>
          </a:p>
          <a:p>
            <a:r>
              <a:rPr lang="en-US" dirty="0"/>
              <a:t>Q&amp;A</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10</a:t>
            </a:fld>
            <a:endParaRPr lang="en-US"/>
          </a:p>
        </p:txBody>
      </p:sp>
    </p:spTree>
    <p:extLst>
      <p:ext uri="{BB962C8B-B14F-4D97-AF65-F5344CB8AC3E}">
        <p14:creationId xmlns:p14="http://schemas.microsoft.com/office/powerpoint/2010/main" val="324859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11</a:t>
            </a:fld>
            <a:endParaRPr lang="en-US"/>
          </a:p>
        </p:txBody>
      </p:sp>
    </p:spTree>
    <p:extLst>
      <p:ext uri="{BB962C8B-B14F-4D97-AF65-F5344CB8AC3E}">
        <p14:creationId xmlns:p14="http://schemas.microsoft.com/office/powerpoint/2010/main" val="338437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exactly does the countdown to retirement mean?</a:t>
            </a:r>
          </a:p>
          <a:p>
            <a:r>
              <a:rPr lang="en-US" dirty="0"/>
              <a:t>[Discusses planning for retirement]</a:t>
            </a:r>
          </a:p>
          <a:p>
            <a:endParaRPr lang="en-US" dirty="0"/>
          </a:p>
          <a:p>
            <a:r>
              <a:rPr lang="en-US" dirty="0"/>
              <a:t>Let’s get started.</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2</a:t>
            </a:fld>
            <a:endParaRPr lang="en-US"/>
          </a:p>
        </p:txBody>
      </p:sp>
    </p:spTree>
    <p:extLst>
      <p:ext uri="{BB962C8B-B14F-4D97-AF65-F5344CB8AC3E}">
        <p14:creationId xmlns:p14="http://schemas.microsoft.com/office/powerpoint/2010/main" val="141679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Bill and Barb. Right now, what’s required for them to meet their goals is about $700,000. But, based on their savings they’re projected to only have $400,000. So as we can see, we have about a $300,000 shortfall which is what we’re aiming to fix throughout this presentation and help them achieve their goals. </a:t>
            </a:r>
          </a:p>
          <a:p>
            <a:endParaRPr lang="en-US" dirty="0"/>
          </a:p>
          <a:p>
            <a:r>
              <a:rPr lang="en-US" dirty="0"/>
              <a:t>Bill is 42 years old and Barb is 40. Bill is a store manager at Target and makes $50,000 a year. Barb is a teacher and she also makes $50,000. She gets a pension. Bill wants to retire at age 67 and Barb wants to retire at 55 when her pension starts. Overall, they spend $6,500 per month on their living expenses and they’re looking to spend about $4,000 in retirement after their kids are out of the house. </a:t>
            </a:r>
          </a:p>
          <a:p>
            <a:endParaRPr lang="en-US" dirty="0"/>
          </a:p>
          <a:p>
            <a:r>
              <a:rPr lang="en-US" dirty="0"/>
              <a:t>How would you help them reach those goals?</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3</a:t>
            </a:fld>
            <a:endParaRPr lang="en-US"/>
          </a:p>
        </p:txBody>
      </p:sp>
    </p:spTree>
    <p:extLst>
      <p:ext uri="{BB962C8B-B14F-4D97-AF65-F5344CB8AC3E}">
        <p14:creationId xmlns:p14="http://schemas.microsoft.com/office/powerpoint/2010/main" val="217299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concept of push and pull levers and talks about spending/saving]</a:t>
            </a:r>
          </a:p>
          <a:p>
            <a:r>
              <a:rPr lang="en-US" dirty="0"/>
              <a:t>One thing we want to make sure they’re doing is jump into their budget and lower their expenses so they can increase the amount they’re saving. </a:t>
            </a:r>
          </a:p>
          <a:p>
            <a:endParaRPr lang="en-US" dirty="0"/>
          </a:p>
          <a:p>
            <a:r>
              <a:rPr lang="en-US" dirty="0"/>
              <a:t>We discussed in the webinar on cash flow people are spending more than they make.</a:t>
            </a:r>
          </a:p>
          <a:p>
            <a:r>
              <a:rPr lang="en-US" dirty="0"/>
              <a:t>Key to wealth is spending less than you make and that’s where Bill &amp; Barb are. </a:t>
            </a:r>
          </a:p>
          <a:p>
            <a:endParaRPr lang="en-US" dirty="0"/>
          </a:p>
          <a:p>
            <a:r>
              <a:rPr lang="en-US" dirty="0"/>
              <a:t>We also need to look at the time horizon. Barb’s goal is lofty, wanting to retire at age 55 so we may need to make some adjustments there. </a:t>
            </a:r>
          </a:p>
          <a:p>
            <a:endParaRPr lang="en-US" dirty="0"/>
          </a:p>
          <a:p>
            <a:r>
              <a:rPr lang="en-US" dirty="0"/>
              <a:t>A lot of people seem to think they’ll be spending less than they retire so they won’t need as much money. That may be true in some cases, but also people may travel more, go out to eat more, etc. so we just want to make sure our plan allows for us to live the lifestyle we want. </a:t>
            </a:r>
          </a:p>
          <a:p>
            <a:r>
              <a:rPr lang="en-US" dirty="0"/>
              <a:t>[ Retirement spending]</a:t>
            </a:r>
          </a:p>
          <a:p>
            <a:endParaRPr lang="en-US" dirty="0"/>
          </a:p>
          <a:p>
            <a:r>
              <a:rPr lang="en-US" dirty="0"/>
              <a:t>What about retiring from your career but then taking a job doing something else? </a:t>
            </a:r>
          </a:p>
          <a:p>
            <a:r>
              <a:rPr lang="en-US" dirty="0"/>
              <a:t>[ Bridge work]</a:t>
            </a:r>
          </a:p>
          <a:p>
            <a:r>
              <a:rPr lang="en-US" dirty="0"/>
              <a:t>A part time job could allow people to withdraw less from their retirement savings. </a:t>
            </a:r>
          </a:p>
          <a:p>
            <a:endParaRPr lang="en-US" dirty="0"/>
          </a:p>
          <a:p>
            <a:r>
              <a:rPr lang="en-US" dirty="0"/>
              <a:t>A LOT of people seem to think SS is going to be enough. Often times this isn’t enough so we really want to make sure we have supplemental income as well. </a:t>
            </a:r>
          </a:p>
          <a:p>
            <a:r>
              <a:rPr lang="en-US" dirty="0"/>
              <a:t>[ Social Security]</a:t>
            </a:r>
          </a:p>
          <a:p>
            <a:endParaRPr lang="en-US" dirty="0"/>
          </a:p>
          <a:p>
            <a:r>
              <a:rPr lang="en-US" dirty="0"/>
              <a:t>Let’s dig deeper into each of these topics</a:t>
            </a:r>
          </a:p>
          <a:p>
            <a:r>
              <a:rPr lang="en-US" dirty="0"/>
              <a:t>[Next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4</a:t>
            </a:fld>
            <a:endParaRPr lang="en-US"/>
          </a:p>
        </p:txBody>
      </p:sp>
    </p:spTree>
    <p:extLst>
      <p:ext uri="{BB962C8B-B14F-4D97-AF65-F5344CB8AC3E}">
        <p14:creationId xmlns:p14="http://schemas.microsoft.com/office/powerpoint/2010/main" val="203420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[Discusses the daunting task of identifying budget but such a dramatic change when maximizing retirement savings. Examples: downsizing/adjust housing costs, traveling less, etc.]</a:t>
            </a:r>
          </a:p>
          <a:p>
            <a:r>
              <a:rPr lang="en-US" dirty="0"/>
              <a:t>It increases their projected retirement savings by over $300k</a:t>
            </a:r>
          </a:p>
          <a:p>
            <a:endParaRPr lang="en-US" dirty="0"/>
          </a:p>
          <a:p>
            <a:r>
              <a:rPr lang="en-US" dirty="0"/>
              <a:t>[Ways to save]</a:t>
            </a:r>
          </a:p>
          <a:p>
            <a:r>
              <a:rPr lang="en-US" dirty="0"/>
              <a:t>$1000 is a lot for many people to save</a:t>
            </a:r>
          </a:p>
          <a:p>
            <a:endParaRPr lang="en-US" dirty="0"/>
          </a:p>
          <a:p>
            <a:r>
              <a:rPr lang="en-US" dirty="0"/>
              <a:t>[Other ways to pull the lever]</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5</a:t>
            </a:fld>
            <a:endParaRPr lang="en-US"/>
          </a:p>
        </p:txBody>
      </p:sp>
    </p:spTree>
    <p:extLst>
      <p:ext uri="{BB962C8B-B14F-4D97-AF65-F5344CB8AC3E}">
        <p14:creationId xmlns:p14="http://schemas.microsoft.com/office/powerpoint/2010/main" val="257856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a few extra years makes a big difference.</a:t>
            </a:r>
          </a:p>
          <a:p>
            <a:r>
              <a:rPr lang="en-US" dirty="0"/>
              <a:t>I’m sure a lot of people really don’t want to delay retirement</a:t>
            </a:r>
          </a:p>
          <a:p>
            <a:endParaRPr lang="en-US" dirty="0"/>
          </a:p>
          <a:p>
            <a:r>
              <a:rPr lang="en-US" dirty="0"/>
              <a:t>If working a few more years isn’t an option, there are other steps we could take.</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6</a:t>
            </a:fld>
            <a:endParaRPr lang="en-US"/>
          </a:p>
        </p:txBody>
      </p:sp>
    </p:spTree>
    <p:extLst>
      <p:ext uri="{BB962C8B-B14F-4D97-AF65-F5344CB8AC3E}">
        <p14:creationId xmlns:p14="http://schemas.microsoft.com/office/powerpoint/2010/main" val="7231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[Reducing retirement spending]</a:t>
            </a:r>
          </a:p>
          <a:p>
            <a:endParaRPr lang="en-US" dirty="0"/>
          </a:p>
          <a:p>
            <a:r>
              <a:rPr lang="en-US" dirty="0"/>
              <a:t>Many people want to move to Florida or the mountains for retirement</a:t>
            </a:r>
          </a:p>
          <a:p>
            <a:r>
              <a:rPr lang="en-US" dirty="0"/>
              <a:t>[Move to lower tax state, lower taxes in retirement]</a:t>
            </a:r>
          </a:p>
          <a:p>
            <a:endParaRPr lang="en-US" dirty="0"/>
          </a:p>
          <a:p>
            <a:r>
              <a:rPr lang="en-US" dirty="0"/>
              <a:t>I think an important note is that many people think of retirement as an extended vacation</a:t>
            </a:r>
          </a:p>
          <a:p>
            <a:r>
              <a:rPr lang="en-US" dirty="0"/>
              <a:t>[There’s more cost to that, segue to bridge work]</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7</a:t>
            </a:fld>
            <a:endParaRPr lang="en-US"/>
          </a:p>
        </p:txBody>
      </p:sp>
    </p:spTree>
    <p:extLst>
      <p:ext uri="{BB962C8B-B14F-4D97-AF65-F5344CB8AC3E}">
        <p14:creationId xmlns:p14="http://schemas.microsoft.com/office/powerpoint/2010/main" val="360221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of working, doing something you’re passionate about part time, gives you a reason to get out of bed]</a:t>
            </a:r>
          </a:p>
          <a:p>
            <a:r>
              <a:rPr lang="en-US" dirty="0"/>
              <a:t>That really reduces the required retirement income in this projection. </a:t>
            </a:r>
          </a:p>
          <a:p>
            <a:r>
              <a:rPr lang="en-US" dirty="0"/>
              <a:t>[Reduces portfolio withdrawal so don’t need as much with bridge work income and also social security]</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8</a:t>
            </a:fld>
            <a:endParaRPr lang="en-US"/>
          </a:p>
        </p:txBody>
      </p:sp>
    </p:spTree>
    <p:extLst>
      <p:ext uri="{BB962C8B-B14F-4D97-AF65-F5344CB8AC3E}">
        <p14:creationId xmlns:p14="http://schemas.microsoft.com/office/powerpoint/2010/main" val="23486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social security alone isn’t enough and making changes to social security is not going to fix your situation]</a:t>
            </a:r>
          </a:p>
          <a:p>
            <a:r>
              <a:rPr lang="en-US" dirty="0"/>
              <a:t>It’s a very common misconception that SS alone is enough and way too many people rely on SS alone</a:t>
            </a:r>
          </a:p>
          <a:p>
            <a:endParaRPr lang="en-US" dirty="0"/>
          </a:p>
          <a:p>
            <a:r>
              <a:rPr lang="en-US" dirty="0"/>
              <a:t>Really need to plan for a combination of all these techniques.</a:t>
            </a:r>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9</a:t>
            </a:fld>
            <a:endParaRPr lang="en-US"/>
          </a:p>
        </p:txBody>
      </p:sp>
    </p:spTree>
    <p:extLst>
      <p:ext uri="{BB962C8B-B14F-4D97-AF65-F5344CB8AC3E}">
        <p14:creationId xmlns:p14="http://schemas.microsoft.com/office/powerpoint/2010/main" val="3573047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872441C-8E91-7041-8F32-F110EDAAFC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62489CAA-8668-0245-9DB2-B2191E892DD1}"/>
              </a:ext>
            </a:extLst>
          </p:cNvPr>
          <p:cNvSpPr/>
          <p:nvPr userDrawn="1"/>
        </p:nvSpPr>
        <p:spPr>
          <a:xfrm rot="10800000">
            <a:off x="0" y="3886200"/>
            <a:ext cx="12191999" cy="2971800"/>
          </a:xfrm>
          <a:prstGeom prst="rect">
            <a:avLst/>
          </a:prstGeom>
          <a:gradFill>
            <a:gsLst>
              <a:gs pos="20000">
                <a:schemeClr val="tx1">
                  <a:lumMod val="40000"/>
                </a:schemeClr>
              </a:gs>
              <a:gs pos="92000">
                <a:schemeClr val="bg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9" y="6641030"/>
            <a:ext cx="11941702" cy="138499"/>
            <a:chOff x="166862" y="6641028"/>
            <a:chExt cx="15922270" cy="138499"/>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2" y="6641028"/>
              <a:ext cx="4840563" cy="138499"/>
            </a:xfrm>
            <a:prstGeom prst="rect">
              <a:avLst/>
            </a:prstGeom>
            <a:noFill/>
          </p:spPr>
          <p:txBody>
            <a:bodyPr wrap="square" lIns="0" tIns="0" rIns="0" bIns="0" rtlCol="0">
              <a:spAutoFit/>
            </a:bodyPr>
            <a:lstStyle/>
            <a:p>
              <a:r>
                <a:rPr lang="en-US" sz="900" kern="1200" dirty="0">
                  <a:solidFill>
                    <a:schemeClr val="bg2"/>
                  </a:solidFill>
                  <a:effectLst/>
                  <a:latin typeface="Arial" charset="0"/>
                  <a:ea typeface="+mn-ea"/>
                  <a:cs typeface="Arial" charset="0"/>
                </a:rPr>
                <a:t>TC118830(1220)3  |  Cat No 105714(0121)</a:t>
              </a:r>
            </a:p>
          </p:txBody>
        </p:sp>
      </p:grpSp>
      <p:grpSp>
        <p:nvGrpSpPr>
          <p:cNvPr id="11" name="Group 10">
            <a:extLst>
              <a:ext uri="{FF2B5EF4-FFF2-40B4-BE49-F238E27FC236}">
                <a16:creationId xmlns:a16="http://schemas.microsoft.com/office/drawing/2014/main" id="{71F9BF6E-FA03-934C-8920-E35A4BB5E082}"/>
              </a:ext>
            </a:extLst>
          </p:cNvPr>
          <p:cNvGrpSpPr/>
          <p:nvPr userDrawn="1"/>
        </p:nvGrpSpPr>
        <p:grpSpPr>
          <a:xfrm>
            <a:off x="609601" y="0"/>
            <a:ext cx="3042062" cy="1570384"/>
            <a:chOff x="435429" y="0"/>
            <a:chExt cx="3568535" cy="1842161"/>
          </a:xfrm>
        </p:grpSpPr>
        <p:sp>
          <p:nvSpPr>
            <p:cNvPr id="14" name="Rectangle 13">
              <a:extLst>
                <a:ext uri="{FF2B5EF4-FFF2-40B4-BE49-F238E27FC236}">
                  <a16:creationId xmlns:a16="http://schemas.microsoft.com/office/drawing/2014/main" id="{C47F5FB8-E320-3241-A9F7-E17C4F3F7EF8}"/>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7" name="Picture 6" descr="NLGWhite.png">
              <a:extLst>
                <a:ext uri="{FF2B5EF4-FFF2-40B4-BE49-F238E27FC236}">
                  <a16:creationId xmlns:a16="http://schemas.microsoft.com/office/drawing/2014/main" id="{DDDB1F16-E457-064D-A7BF-250F0E40CA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Tree>
    <p:extLst>
      <p:ext uri="{BB962C8B-B14F-4D97-AF65-F5344CB8AC3E}">
        <p14:creationId xmlns:p14="http://schemas.microsoft.com/office/powerpoint/2010/main" val="8116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41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F4CE5-2F5C-BC41-B51D-A625138FE7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grpSp>
        <p:nvGrpSpPr>
          <p:cNvPr id="8" name="Group 7">
            <a:extLst>
              <a:ext uri="{FF2B5EF4-FFF2-40B4-BE49-F238E27FC236}">
                <a16:creationId xmlns:a16="http://schemas.microsoft.com/office/drawing/2014/main" id="{2DF04031-43A9-714B-AA6F-BB49F3060AB3}"/>
              </a:ext>
            </a:extLst>
          </p:cNvPr>
          <p:cNvGrpSpPr/>
          <p:nvPr userDrawn="1"/>
        </p:nvGrpSpPr>
        <p:grpSpPr>
          <a:xfrm>
            <a:off x="609601" y="0"/>
            <a:ext cx="3042062" cy="1570384"/>
            <a:chOff x="435429" y="0"/>
            <a:chExt cx="3568535" cy="1842161"/>
          </a:xfrm>
        </p:grpSpPr>
        <p:sp>
          <p:nvSpPr>
            <p:cNvPr id="9" name="Rectangle 8">
              <a:extLst>
                <a:ext uri="{FF2B5EF4-FFF2-40B4-BE49-F238E27FC236}">
                  <a16:creationId xmlns:a16="http://schemas.microsoft.com/office/drawing/2014/main" id="{0E31FC7B-D70D-F047-BA5B-354EF1F67CD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0" name="Picture 6" descr="NLGWhite.png">
              <a:extLst>
                <a:ext uri="{FF2B5EF4-FFF2-40B4-BE49-F238E27FC236}">
                  <a16:creationId xmlns:a16="http://schemas.microsoft.com/office/drawing/2014/main" id="{631207B6-A53D-5C44-B390-6E67849F0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9" y="6673688"/>
            <a:ext cx="11941702" cy="104644"/>
            <a:chOff x="166862" y="6673686"/>
            <a:chExt cx="15922270" cy="104644"/>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6036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28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332693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15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69734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28235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3207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046339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8020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353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42338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909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38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33696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22181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45076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1354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23111"/>
            <a:chOff x="166862" y="6673686"/>
            <a:chExt cx="15922270" cy="123111"/>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73686"/>
              <a:ext cx="2649163" cy="123111"/>
            </a:xfrm>
            <a:prstGeom prst="rect">
              <a:avLst/>
            </a:prstGeom>
            <a:noFill/>
          </p:spPr>
          <p:txBody>
            <a:bodyPr wrap="square" lIns="0" tIns="0" rIns="0" bIns="0" rtlCol="0">
              <a:spAutoFit/>
            </a:bodyPr>
            <a:lstStyle/>
            <a:p>
              <a:r>
                <a:rPr lang="en-US" sz="800" kern="1200" dirty="0">
                  <a:solidFill>
                    <a:schemeClr val="tx1"/>
                  </a:solidFill>
                  <a:effectLst/>
                  <a:latin typeface="Arial" charset="0"/>
                  <a:ea typeface="+mn-ea"/>
                  <a:cs typeface="Arial" charset="0"/>
                </a:rPr>
                <a:t>TC118830(1220)3  |  Cat No 105714(0121)</a:t>
              </a:r>
            </a:p>
          </p:txBody>
        </p:sp>
      </p:grpSp>
    </p:spTree>
    <p:extLst>
      <p:ext uri="{BB962C8B-B14F-4D97-AF65-F5344CB8AC3E}">
        <p14:creationId xmlns:p14="http://schemas.microsoft.com/office/powerpoint/2010/main" val="3535726984"/>
      </p:ext>
    </p:extLst>
  </p:cSld>
  <p:clrMap bg1="lt1" tx1="dk1" bg2="lt2" tx2="dk2" accent1="accent1" accent2="accent2" accent3="accent3" accent4="accent4" accent5="accent5" accent6="accent6" hlink="hlink" folHlink="folHlink"/>
  <p:sldLayoutIdLst>
    <p:sldLayoutId id="2147487883" r:id="rId1"/>
    <p:sldLayoutId id="2147487871" r:id="rId2"/>
    <p:sldLayoutId id="2147487881" r:id="rId3"/>
    <p:sldLayoutId id="2147487872" r:id="rId4"/>
    <p:sldLayoutId id="2147487880" r:id="rId5"/>
    <p:sldLayoutId id="2147487874" r:id="rId6"/>
    <p:sldLayoutId id="2147487873" r:id="rId7"/>
    <p:sldLayoutId id="2147487888" r:id="rId8"/>
    <p:sldLayoutId id="2147487879" r:id="rId9"/>
    <p:sldLayoutId id="2147487877"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04644"/>
            <a:chOff x="166862" y="6673686"/>
            <a:chExt cx="15922270" cy="104644"/>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125667149"/>
      </p:ext>
    </p:extLst>
  </p:cSld>
  <p:clrMap bg1="lt1" tx1="dk1" bg2="lt2" tx2="dk2" accent1="accent1" accent2="accent2" accent3="accent3" accent4="accent4" accent5="accent5" accent6="accent6" hlink="hlink" folHlink="folHlink"/>
  <p:sldLayoutIdLst>
    <p:sldLayoutId id="2147487890" r:id="rId1"/>
    <p:sldLayoutId id="2147487891" r:id="rId2"/>
    <p:sldLayoutId id="2147487892" r:id="rId3"/>
    <p:sldLayoutId id="2147487893" r:id="rId4"/>
    <p:sldLayoutId id="2147487894" r:id="rId5"/>
    <p:sldLayoutId id="2147487895" r:id="rId6"/>
    <p:sldLayoutId id="2147487896" r:id="rId7"/>
    <p:sldLayoutId id="2147487897" r:id="rId8"/>
    <p:sldLayoutId id="2147487898" r:id="rId9"/>
    <p:sldLayoutId id="2147487899"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retirementhomeroo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E6ACB9-B779-8641-B991-B05065F212A4}"/>
              </a:ext>
            </a:extLst>
          </p:cNvPr>
          <p:cNvSpPr/>
          <p:nvPr/>
        </p:nvSpPr>
        <p:spPr>
          <a:xfrm>
            <a:off x="363539" y="5376358"/>
            <a:ext cx="11464924" cy="1169551"/>
          </a:xfrm>
          <a:prstGeom prst="rect">
            <a:avLst/>
          </a:prstGeom>
        </p:spPr>
        <p:txBody>
          <a:bodyPr wrap="square" lIns="137160" rIns="137160">
            <a:spAutoFit/>
          </a:bodyPr>
          <a:lstStyle/>
          <a:p>
            <a:r>
              <a:rPr lang="en-US" sz="1000" dirty="0">
                <a:solidFill>
                  <a:schemeClr val="bg2"/>
                </a:solidFill>
              </a:rPr>
              <a:t>National Life Group® is a trade name of National Life Insurance Company, Montpelier, VT, Life Insurance Company of the Southwest, Addison, TX and their affiliates.  Each company of National Life Group is solely responsible for its own financial condition and contractual obligations.  Life Insurance Company of the Southwest is not an authorized insurer in New York and does not conduct insurance business in New York.  This information is not intended as tax or legal advice.  For advice concerning your own situation, please consult with your appropriate professional advisor.  </a:t>
            </a:r>
          </a:p>
          <a:p>
            <a:r>
              <a:rPr lang="en-US" sz="1000" dirty="0">
                <a:solidFill>
                  <a:schemeClr val="bg2"/>
                </a:solidFill>
              </a:rPr>
              <a:t>(if you are registered with ESI please also fill in and add the following, other wise delete this before submitting for advertising review:)</a:t>
            </a:r>
          </a:p>
          <a:p>
            <a:endParaRPr lang="en-US" sz="1000" dirty="0">
              <a:solidFill>
                <a:schemeClr val="bg2"/>
              </a:solidFill>
            </a:endParaRPr>
          </a:p>
          <a:p>
            <a:r>
              <a:rPr lang="en-US" sz="1000" dirty="0">
                <a:solidFill>
                  <a:schemeClr val="bg2"/>
                </a:solidFill>
              </a:rPr>
              <a:t>[Agent Name] is a Registered Representative and Investment Adviser Representative of, and securities and investment advisory services are offered solely by Equity Services, Inc. (ESI), Member FINRA/SIPC. [branch office address and telephone number]. [DBA name] is independent of ESI.  ESI is a Broker/Dealer affiliate of National Life Insurance Company.</a:t>
            </a:r>
          </a:p>
        </p:txBody>
      </p:sp>
      <p:sp>
        <p:nvSpPr>
          <p:cNvPr id="9" name="Title 3">
            <a:extLst>
              <a:ext uri="{FF2B5EF4-FFF2-40B4-BE49-F238E27FC236}">
                <a16:creationId xmlns:a16="http://schemas.microsoft.com/office/drawing/2014/main" id="{39540D10-D7D4-054B-AC07-030BF54AE207}"/>
              </a:ext>
            </a:extLst>
          </p:cNvPr>
          <p:cNvSpPr>
            <a:spLocks noGrp="1"/>
          </p:cNvSpPr>
          <p:nvPr>
            <p:ph type="ctrTitle"/>
          </p:nvPr>
        </p:nvSpPr>
        <p:spPr>
          <a:xfrm>
            <a:off x="609601" y="3772085"/>
            <a:ext cx="11582403" cy="923330"/>
          </a:xfrm>
        </p:spPr>
        <p:txBody>
          <a:bodyPr/>
          <a:lstStyle/>
          <a:p>
            <a:r>
              <a:rPr lang="en-US" dirty="0"/>
              <a:t>ABCs of Financial Fitness for Educators</a:t>
            </a:r>
            <a:r>
              <a:rPr lang="en-US"/>
              <a:t>: </a:t>
            </a:r>
            <a:endParaRPr lang="en-US" strike="sngStrike" dirty="0"/>
          </a:p>
        </p:txBody>
      </p:sp>
      <p:sp>
        <p:nvSpPr>
          <p:cNvPr id="10" name="Subtitle 4">
            <a:extLst>
              <a:ext uri="{FF2B5EF4-FFF2-40B4-BE49-F238E27FC236}">
                <a16:creationId xmlns:a16="http://schemas.microsoft.com/office/drawing/2014/main" id="{818BF3EF-9E97-1E43-8753-25F9017754CD}"/>
              </a:ext>
            </a:extLst>
          </p:cNvPr>
          <p:cNvSpPr>
            <a:spLocks noGrp="1"/>
          </p:cNvSpPr>
          <p:nvPr>
            <p:ph type="subTitle" idx="1"/>
          </p:nvPr>
        </p:nvSpPr>
        <p:spPr>
          <a:xfrm>
            <a:off x="1701984" y="4695416"/>
            <a:ext cx="10490015" cy="488034"/>
          </a:xfrm>
        </p:spPr>
        <p:txBody>
          <a:bodyPr/>
          <a:lstStyle/>
          <a:p>
            <a:r>
              <a:rPr lang="en-US" dirty="0"/>
              <a:t>The Countdown to Retirement Starts NOW</a:t>
            </a:r>
          </a:p>
        </p:txBody>
      </p:sp>
      <p:sp>
        <p:nvSpPr>
          <p:cNvPr id="2" name="TextBox 1">
            <a:extLst>
              <a:ext uri="{FF2B5EF4-FFF2-40B4-BE49-F238E27FC236}">
                <a16:creationId xmlns:a16="http://schemas.microsoft.com/office/drawing/2014/main" id="{30C592B5-9B12-E148-A5E5-8FCEE625D4A3}"/>
              </a:ext>
            </a:extLst>
          </p:cNvPr>
          <p:cNvSpPr txBox="1"/>
          <p:nvPr/>
        </p:nvSpPr>
        <p:spPr>
          <a:xfrm>
            <a:off x="849086" y="6727371"/>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3" name="TextBox 2">
            <a:extLst>
              <a:ext uri="{FF2B5EF4-FFF2-40B4-BE49-F238E27FC236}">
                <a16:creationId xmlns:a16="http://schemas.microsoft.com/office/drawing/2014/main" id="{613E03FA-5EBD-CE43-B94D-39EA714965DE}"/>
              </a:ext>
            </a:extLst>
          </p:cNvPr>
          <p:cNvSpPr txBox="1"/>
          <p:nvPr/>
        </p:nvSpPr>
        <p:spPr>
          <a:xfrm>
            <a:off x="1512711" y="6728178"/>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Tree>
    <p:extLst>
      <p:ext uri="{BB962C8B-B14F-4D97-AF65-F5344CB8AC3E}">
        <p14:creationId xmlns:p14="http://schemas.microsoft.com/office/powerpoint/2010/main" val="275335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2DA2F9E-71DA-2249-90A6-A4404FE3CE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24576" y="2632120"/>
            <a:ext cx="5601568" cy="3964624"/>
          </a:xfrm>
          <a:prstGeom prst="rect">
            <a:avLst/>
          </a:prstGeom>
        </p:spPr>
      </p:pic>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2671333"/>
            <a:ext cx="4454435" cy="914400"/>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Increase retirement age for Barb from 55 to 57.</a:t>
            </a:r>
          </a:p>
        </p:txBody>
      </p:sp>
      <p:sp>
        <p:nvSpPr>
          <p:cNvPr id="7" name="TextBox 6">
            <a:extLst>
              <a:ext uri="{FF2B5EF4-FFF2-40B4-BE49-F238E27FC236}">
                <a16:creationId xmlns:a16="http://schemas.microsoft.com/office/drawing/2014/main" id="{979427BD-C61C-4141-9874-B34B06AF1809}"/>
              </a:ext>
            </a:extLst>
          </p:cNvPr>
          <p:cNvSpPr txBox="1"/>
          <p:nvPr/>
        </p:nvSpPr>
        <p:spPr>
          <a:xfrm>
            <a:off x="953589" y="1680297"/>
            <a:ext cx="4932765" cy="704088"/>
          </a:xfrm>
          <a:prstGeom prst="rect">
            <a:avLst/>
          </a:prstGeom>
          <a:solidFill>
            <a:schemeClr val="bg1">
              <a:lumMod val="20000"/>
              <a:lumOff val="80000"/>
            </a:schemeClr>
          </a:solidFill>
          <a:ln w="38100">
            <a:noFill/>
            <a:bevel/>
          </a:ln>
        </p:spPr>
        <p:txBody>
          <a:bodyPr vert="horz" wrap="none" lIns="640080" tIns="182880" rIns="457200" bIns="182880" rtlCol="0" anchor="ctr" anchorCtr="0">
            <a:noAutofit/>
          </a:bodyPr>
          <a:lstStyle/>
          <a:p>
            <a:pPr fontAlgn="auto">
              <a:spcAft>
                <a:spcPts val="0"/>
              </a:spcAft>
            </a:pPr>
            <a:r>
              <a:rPr lang="en-US" sz="2400" dirty="0"/>
              <a:t>Combination</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2669438"/>
            <a:ext cx="663424" cy="928880"/>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24" name="Group 23">
            <a:extLst>
              <a:ext uri="{FF2B5EF4-FFF2-40B4-BE49-F238E27FC236}">
                <a16:creationId xmlns:a16="http://schemas.microsoft.com/office/drawing/2014/main" id="{050E024C-571F-0E4D-B184-EE406356B475}"/>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19FA13E1-D329-EB46-AC81-3B78ED7AE62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p>
            <a:p>
              <a:pPr algn="r" fontAlgn="auto">
                <a:spcAft>
                  <a:spcPts val="0"/>
                </a:spcAft>
              </a:pPr>
              <a:r>
                <a:rPr lang="en-US" sz="2800" dirty="0"/>
                <a:t>Retirement Starts NOW</a:t>
              </a:r>
            </a:p>
          </p:txBody>
        </p:sp>
        <p:sp>
          <p:nvSpPr>
            <p:cNvPr id="30" name="Right Triangle 29">
              <a:extLst>
                <a:ext uri="{FF2B5EF4-FFF2-40B4-BE49-F238E27FC236}">
                  <a16:creationId xmlns:a16="http://schemas.microsoft.com/office/drawing/2014/main" id="{73A117C5-FBFD-904D-A86A-AE73BA958905}"/>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163157-B371-804A-8CEA-EC1BFB0B621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graphicFrame>
        <p:nvGraphicFramePr>
          <p:cNvPr id="44" name="Table 12">
            <a:extLst>
              <a:ext uri="{FF2B5EF4-FFF2-40B4-BE49-F238E27FC236}">
                <a16:creationId xmlns:a16="http://schemas.microsoft.com/office/drawing/2014/main" id="{DD106C64-B0E0-C643-93CD-0E14B9D9DB81}"/>
              </a:ext>
            </a:extLst>
          </p:cNvPr>
          <p:cNvGraphicFramePr>
            <a:graphicFrameLocks noGrp="1"/>
          </p:cNvGraphicFramePr>
          <p:nvPr>
            <p:extLst>
              <p:ext uri="{D42A27DB-BD31-4B8C-83A1-F6EECF244321}">
                <p14:modId xmlns:p14="http://schemas.microsoft.com/office/powerpoint/2010/main" val="4189518787"/>
              </p:ext>
            </p:extLst>
          </p:nvPr>
        </p:nvGraphicFramePr>
        <p:xfrm>
          <a:off x="6272799" y="1466368"/>
          <a:ext cx="5391248" cy="1604350"/>
        </p:xfrm>
        <a:graphic>
          <a:graphicData uri="http://schemas.openxmlformats.org/drawingml/2006/table">
            <a:tbl>
              <a:tblPr>
                <a:tableStyleId>{5C22544A-7EE6-4342-B048-85BDC9FD1C3A}</a:tableStyleId>
              </a:tblPr>
              <a:tblGrid>
                <a:gridCol w="1154313">
                  <a:extLst>
                    <a:ext uri="{9D8B030D-6E8A-4147-A177-3AD203B41FA5}">
                      <a16:colId xmlns:a16="http://schemas.microsoft.com/office/drawing/2014/main" val="2337181362"/>
                    </a:ext>
                  </a:extLst>
                </a:gridCol>
                <a:gridCol w="4236935">
                  <a:extLst>
                    <a:ext uri="{9D8B030D-6E8A-4147-A177-3AD203B41FA5}">
                      <a16:colId xmlns:a16="http://schemas.microsoft.com/office/drawing/2014/main" val="964057382"/>
                    </a:ext>
                  </a:extLst>
                </a:gridCol>
              </a:tblGrid>
              <a:tr h="535857">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Nest Egg: Projected Savings Rate at Age 57</a:t>
                      </a:r>
                    </a:p>
                  </a:txBody>
                  <a:tcPr anchor="ctr">
                    <a:lnL w="381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000" b="1"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32636">
                <a:tc>
                  <a:txBody>
                    <a:bodyPr/>
                    <a:lstStyle/>
                    <a:p>
                      <a:pPr algn="l"/>
                      <a:r>
                        <a:rPr lang="en-US" sz="1600" b="0" dirty="0">
                          <a:solidFill>
                            <a:schemeClr val="tx1"/>
                          </a:solidFill>
                          <a:latin typeface="+mn-lt"/>
                        </a:rPr>
                        <a:t>Required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latin typeface="+mn-lt"/>
                        </a:rPr>
                        <a:t>$476,484.12</a:t>
                      </a:r>
                      <a:endParaRPr lang="en-US" sz="1600" b="0" baseline="30000" dirty="0">
                        <a:solidFill>
                          <a:schemeClr val="tx1"/>
                        </a:solidFill>
                        <a:latin typeface="+mn-lt"/>
                      </a:endParaRP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35857">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Projected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en-US" sz="1600" b="0" dirty="0">
                          <a:solidFill>
                            <a:schemeClr val="tx1"/>
                          </a:solidFill>
                        </a:rPr>
                        <a:t>$561,200.64</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47227010"/>
                  </a:ext>
                </a:extLst>
              </a:tr>
            </a:tbl>
          </a:graphicData>
        </a:graphic>
      </p:graphicFrame>
      <p:sp>
        <p:nvSpPr>
          <p:cNvPr id="22" name="Rectangle 21">
            <a:extLst>
              <a:ext uri="{FF2B5EF4-FFF2-40B4-BE49-F238E27FC236}">
                <a16:creationId xmlns:a16="http://schemas.microsoft.com/office/drawing/2014/main" id="{112CA956-9A1A-EC43-8FE3-DF924ECF97BB}"/>
              </a:ext>
            </a:extLst>
          </p:cNvPr>
          <p:cNvSpPr/>
          <p:nvPr/>
        </p:nvSpPr>
        <p:spPr>
          <a:xfrm>
            <a:off x="6016984" y="1946365"/>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B0EB37-0474-5A4C-AC78-2B3C91F89339}"/>
              </a:ext>
            </a:extLst>
          </p:cNvPr>
          <p:cNvSpPr/>
          <p:nvPr/>
        </p:nvSpPr>
        <p:spPr>
          <a:xfrm>
            <a:off x="11617088" y="1935530"/>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2">
            <a:extLst>
              <a:ext uri="{FF2B5EF4-FFF2-40B4-BE49-F238E27FC236}">
                <a16:creationId xmlns:a16="http://schemas.microsoft.com/office/drawing/2014/main" id="{D0738E8B-3564-284C-916C-EE007E6185E0}"/>
              </a:ext>
            </a:extLst>
          </p:cNvPr>
          <p:cNvSpPr txBox="1">
            <a:spLocks/>
          </p:cNvSpPr>
          <p:nvPr/>
        </p:nvSpPr>
        <p:spPr>
          <a:xfrm>
            <a:off x="1431919" y="3717320"/>
            <a:ext cx="4454435" cy="914400"/>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Reduce expenses and increase savings by $500.</a:t>
            </a:r>
          </a:p>
        </p:txBody>
      </p:sp>
      <p:sp>
        <p:nvSpPr>
          <p:cNvPr id="27" name="Rectangle 26">
            <a:extLst>
              <a:ext uri="{FF2B5EF4-FFF2-40B4-BE49-F238E27FC236}">
                <a16:creationId xmlns:a16="http://schemas.microsoft.com/office/drawing/2014/main" id="{B4AF3C21-F855-644C-B0DA-A4920F1A85E9}"/>
              </a:ext>
            </a:extLst>
          </p:cNvPr>
          <p:cNvSpPr/>
          <p:nvPr/>
        </p:nvSpPr>
        <p:spPr>
          <a:xfrm>
            <a:off x="675589" y="3715423"/>
            <a:ext cx="663424" cy="914400"/>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28" name="Text Placeholder 12">
            <a:extLst>
              <a:ext uri="{FF2B5EF4-FFF2-40B4-BE49-F238E27FC236}">
                <a16:creationId xmlns:a16="http://schemas.microsoft.com/office/drawing/2014/main" id="{614DC2FD-22FB-9541-A536-43E492E08CDC}"/>
              </a:ext>
            </a:extLst>
          </p:cNvPr>
          <p:cNvSpPr txBox="1">
            <a:spLocks/>
          </p:cNvSpPr>
          <p:nvPr/>
        </p:nvSpPr>
        <p:spPr>
          <a:xfrm>
            <a:off x="1450156" y="4796467"/>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Reduce retirement expenses by $500.</a:t>
            </a:r>
          </a:p>
        </p:txBody>
      </p:sp>
      <p:sp>
        <p:nvSpPr>
          <p:cNvPr id="29" name="Rectangle 28">
            <a:extLst>
              <a:ext uri="{FF2B5EF4-FFF2-40B4-BE49-F238E27FC236}">
                <a16:creationId xmlns:a16="http://schemas.microsoft.com/office/drawing/2014/main" id="{F9836799-6625-9D44-ADC1-ED8469D3F3C3}"/>
              </a:ext>
            </a:extLst>
          </p:cNvPr>
          <p:cNvSpPr/>
          <p:nvPr/>
        </p:nvSpPr>
        <p:spPr>
          <a:xfrm>
            <a:off x="693826" y="4794570"/>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33" name="Oval 32">
            <a:extLst>
              <a:ext uri="{FF2B5EF4-FFF2-40B4-BE49-F238E27FC236}">
                <a16:creationId xmlns:a16="http://schemas.microsoft.com/office/drawing/2014/main" id="{9FECC15B-395E-BD4A-B7B9-955820AEC767}"/>
              </a:ext>
            </a:extLst>
          </p:cNvPr>
          <p:cNvSpPr>
            <a:spLocks noChangeAspect="1"/>
          </p:cNvSpPr>
          <p:nvPr/>
        </p:nvSpPr>
        <p:spPr>
          <a:xfrm>
            <a:off x="554081" y="1587090"/>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con&#10;&#10;Description automatically generated">
            <a:extLst>
              <a:ext uri="{FF2B5EF4-FFF2-40B4-BE49-F238E27FC236}">
                <a16:creationId xmlns:a16="http://schemas.microsoft.com/office/drawing/2014/main" id="{9848D28D-C4AC-EC4D-8EF0-99F69CE3C2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938" y="1803741"/>
            <a:ext cx="457200" cy="457200"/>
          </a:xfrm>
          <a:prstGeom prst="rect">
            <a:avLst/>
          </a:prstGeom>
        </p:spPr>
      </p:pic>
      <p:sp>
        <p:nvSpPr>
          <p:cNvPr id="19" name="Rectangle 18">
            <a:extLst>
              <a:ext uri="{FF2B5EF4-FFF2-40B4-BE49-F238E27FC236}">
                <a16:creationId xmlns:a16="http://schemas.microsoft.com/office/drawing/2014/main" id="{6BA605FA-2DC3-1D45-9510-AC1CDE3C30BD}"/>
              </a:ext>
            </a:extLst>
          </p:cNvPr>
          <p:cNvSpPr/>
          <p:nvPr/>
        </p:nvSpPr>
        <p:spPr>
          <a:xfrm>
            <a:off x="9700591" y="6179016"/>
            <a:ext cx="2133144" cy="36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Traditional Retirement Age</a:t>
            </a:r>
          </a:p>
        </p:txBody>
      </p:sp>
      <p:sp>
        <p:nvSpPr>
          <p:cNvPr id="20" name="Triangle 19">
            <a:extLst>
              <a:ext uri="{FF2B5EF4-FFF2-40B4-BE49-F238E27FC236}">
                <a16:creationId xmlns:a16="http://schemas.microsoft.com/office/drawing/2014/main" id="{BABB047E-32A8-4344-BF0E-B4D2B30C2710}"/>
              </a:ext>
            </a:extLst>
          </p:cNvPr>
          <p:cNvSpPr/>
          <p:nvPr/>
        </p:nvSpPr>
        <p:spPr>
          <a:xfrm>
            <a:off x="9891020" y="5728992"/>
            <a:ext cx="180632" cy="4500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88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CF5DA-55A2-FC46-95EE-B38981570909}"/>
              </a:ext>
            </a:extLst>
          </p:cNvPr>
          <p:cNvSpPr txBox="1"/>
          <p:nvPr/>
        </p:nvSpPr>
        <p:spPr>
          <a:xfrm>
            <a:off x="-209014" y="2795451"/>
            <a:ext cx="45719"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12" name="TextBox 11">
            <a:extLst>
              <a:ext uri="{FF2B5EF4-FFF2-40B4-BE49-F238E27FC236}">
                <a16:creationId xmlns:a16="http://schemas.microsoft.com/office/drawing/2014/main" id="{18BC1A5B-1B46-2347-8C24-51D435E51B60}"/>
              </a:ext>
            </a:extLst>
          </p:cNvPr>
          <p:cNvSpPr txBox="1"/>
          <p:nvPr/>
        </p:nvSpPr>
        <p:spPr>
          <a:xfrm>
            <a:off x="363537" y="1469982"/>
            <a:ext cx="11464925"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400" b="1" dirty="0"/>
              <a:t>Retirement Homeroom </a:t>
            </a:r>
            <a:r>
              <a:rPr lang="en-US" sz="2400" dirty="0"/>
              <a:t>is full of features and functionality to help you </a:t>
            </a:r>
            <a:r>
              <a:rPr lang="en-US" sz="2400"/>
              <a:t>further educate </a:t>
            </a:r>
            <a:r>
              <a:rPr lang="en-US" sz="2400" dirty="0"/>
              <a:t>– and empower – yourself as you plan for retirement.</a:t>
            </a:r>
          </a:p>
        </p:txBody>
      </p:sp>
      <p:pic>
        <p:nvPicPr>
          <p:cNvPr id="13" name="Picture 12">
            <a:extLst>
              <a:ext uri="{FF2B5EF4-FFF2-40B4-BE49-F238E27FC236}">
                <a16:creationId xmlns:a16="http://schemas.microsoft.com/office/drawing/2014/main" id="{B442D7F2-6B77-EC49-AE0B-236041A5425A}"/>
              </a:ext>
            </a:extLst>
          </p:cNvPr>
          <p:cNvPicPr>
            <a:picLocks noChangeAspect="1"/>
          </p:cNvPicPr>
          <p:nvPr/>
        </p:nvPicPr>
        <p:blipFill>
          <a:blip r:embed="rId3"/>
          <a:stretch>
            <a:fillRect/>
          </a:stretch>
        </p:blipFill>
        <p:spPr>
          <a:xfrm>
            <a:off x="1770721" y="2695531"/>
            <a:ext cx="8489046" cy="3017520"/>
          </a:xfrm>
          <a:prstGeom prst="rect">
            <a:avLst/>
          </a:prstGeom>
          <a:effectLst/>
        </p:spPr>
      </p:pic>
      <p:sp>
        <p:nvSpPr>
          <p:cNvPr id="15" name="TextBox 14">
            <a:extLst>
              <a:ext uri="{FF2B5EF4-FFF2-40B4-BE49-F238E27FC236}">
                <a16:creationId xmlns:a16="http://schemas.microsoft.com/office/drawing/2014/main" id="{72FD06B7-B9E2-A64C-82C1-3AC03B6D5B83}"/>
              </a:ext>
            </a:extLst>
          </p:cNvPr>
          <p:cNvSpPr txBox="1"/>
          <p:nvPr/>
        </p:nvSpPr>
        <p:spPr>
          <a:xfrm>
            <a:off x="363538" y="5551446"/>
            <a:ext cx="11464926"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000" dirty="0"/>
              <a:t>Explore</a:t>
            </a:r>
          </a:p>
          <a:p>
            <a:pPr algn="ctr" fontAlgn="auto">
              <a:spcAft>
                <a:spcPts val="0"/>
              </a:spcAft>
            </a:pPr>
            <a:r>
              <a:rPr lang="en-US" sz="2400" b="1" u="sng" dirty="0" err="1">
                <a:hlinkClick r:id="rId4"/>
              </a:rPr>
              <a:t>www.RetirementHomeroom.com</a:t>
            </a:r>
            <a:endParaRPr lang="en-US" sz="2400" u="sng" dirty="0"/>
          </a:p>
        </p:txBody>
      </p:sp>
      <p:grpSp>
        <p:nvGrpSpPr>
          <p:cNvPr id="8" name="Group 7">
            <a:extLst>
              <a:ext uri="{FF2B5EF4-FFF2-40B4-BE49-F238E27FC236}">
                <a16:creationId xmlns:a16="http://schemas.microsoft.com/office/drawing/2014/main" id="{98511BCD-D612-E441-AD2D-E7AB5D19B4BA}"/>
              </a:ext>
            </a:extLst>
          </p:cNvPr>
          <p:cNvGrpSpPr/>
          <p:nvPr/>
        </p:nvGrpSpPr>
        <p:grpSpPr>
          <a:xfrm>
            <a:off x="-1" y="0"/>
            <a:ext cx="12192000" cy="1390650"/>
            <a:chOff x="0" y="0"/>
            <a:chExt cx="12192000" cy="1390650"/>
          </a:xfrm>
        </p:grpSpPr>
        <p:sp>
          <p:nvSpPr>
            <p:cNvPr id="9" name="Title 4">
              <a:extLst>
                <a:ext uri="{FF2B5EF4-FFF2-40B4-BE49-F238E27FC236}">
                  <a16:creationId xmlns:a16="http://schemas.microsoft.com/office/drawing/2014/main" id="{3804A62C-CE08-C340-B05C-7DAD35451DDD}"/>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Your Retirement Study Guide</a:t>
              </a:r>
            </a:p>
          </p:txBody>
        </p:sp>
        <p:sp>
          <p:nvSpPr>
            <p:cNvPr id="14" name="Right Triangle 13">
              <a:extLst>
                <a:ext uri="{FF2B5EF4-FFF2-40B4-BE49-F238E27FC236}">
                  <a16:creationId xmlns:a16="http://schemas.microsoft.com/office/drawing/2014/main" id="{6232D0ED-F601-1444-B739-9F6146D7288F}"/>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0F8D1DC-5E1F-9C47-8A9E-D88A47F796C1}"/>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800" dirty="0">
                  <a:solidFill>
                    <a:schemeClr val="bg2"/>
                  </a:solidFill>
                </a:rPr>
                <a:t>Continue Your Education</a:t>
              </a:r>
            </a:p>
          </p:txBody>
        </p:sp>
      </p:grpSp>
    </p:spTree>
    <p:extLst>
      <p:ext uri="{BB962C8B-B14F-4D97-AF65-F5344CB8AC3E}">
        <p14:creationId xmlns:p14="http://schemas.microsoft.com/office/powerpoint/2010/main" val="124045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A255AE-3133-3443-847D-CB375BF03B85}"/>
              </a:ext>
            </a:extLst>
          </p:cNvPr>
          <p:cNvSpPr txBox="1"/>
          <p:nvPr/>
        </p:nvSpPr>
        <p:spPr>
          <a:xfrm>
            <a:off x="125149" y="6647594"/>
            <a:ext cx="1986872"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TCXXXXXX(1020)X  |  Cat No 105571(1020)</a:t>
            </a:r>
          </a:p>
        </p:txBody>
      </p:sp>
      <p:sp>
        <p:nvSpPr>
          <p:cNvPr id="2" name="TextBox 1">
            <a:extLst>
              <a:ext uri="{FF2B5EF4-FFF2-40B4-BE49-F238E27FC236}">
                <a16:creationId xmlns:a16="http://schemas.microsoft.com/office/drawing/2014/main" id="{8F5B492F-0F93-3C4B-8DD5-07DED9D97DBB}"/>
              </a:ext>
            </a:extLst>
          </p:cNvPr>
          <p:cNvSpPr txBox="1"/>
          <p:nvPr/>
        </p:nvSpPr>
        <p:spPr>
          <a:xfrm>
            <a:off x="1871663" y="2757488"/>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7" name="Right Triangle 6">
            <a:extLst>
              <a:ext uri="{FF2B5EF4-FFF2-40B4-BE49-F238E27FC236}">
                <a16:creationId xmlns:a16="http://schemas.microsoft.com/office/drawing/2014/main" id="{9AC1A608-C3A0-A345-80ED-70A3A5FA75E3}"/>
              </a:ext>
            </a:extLst>
          </p:cNvPr>
          <p:cNvSpPr/>
          <p:nvPr/>
        </p:nvSpPr>
        <p:spPr>
          <a:xfrm>
            <a:off x="0" y="0"/>
            <a:ext cx="6858000" cy="6858000"/>
          </a:xfrm>
          <a:prstGeom prst="rtTriangle">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fontAlgn="auto">
              <a:spcAft>
                <a:spcPts val="0"/>
              </a:spcAft>
            </a:pPr>
            <a:r>
              <a:rPr lang="en-US" sz="3600" dirty="0">
                <a:solidFill>
                  <a:schemeClr val="tx1"/>
                </a:solidFill>
              </a:rPr>
              <a:t>The Countdown </a:t>
            </a:r>
          </a:p>
          <a:p>
            <a:pPr fontAlgn="auto">
              <a:spcAft>
                <a:spcPts val="0"/>
              </a:spcAft>
            </a:pPr>
            <a:r>
              <a:rPr lang="en-US" sz="3600" dirty="0">
                <a:solidFill>
                  <a:schemeClr val="tx1"/>
                </a:solidFill>
              </a:rPr>
              <a:t>to Retirement Starts NOW</a:t>
            </a:r>
          </a:p>
        </p:txBody>
      </p:sp>
      <p:sp>
        <p:nvSpPr>
          <p:cNvPr id="10" name="TextBox 9">
            <a:extLst>
              <a:ext uri="{FF2B5EF4-FFF2-40B4-BE49-F238E27FC236}">
                <a16:creationId xmlns:a16="http://schemas.microsoft.com/office/drawing/2014/main" id="{74FFAC4E-215D-DD4B-944D-3FA046E5ADF8}"/>
              </a:ext>
            </a:extLst>
          </p:cNvPr>
          <p:cNvSpPr txBox="1"/>
          <p:nvPr/>
        </p:nvSpPr>
        <p:spPr>
          <a:xfrm>
            <a:off x="125149" y="6647594"/>
            <a:ext cx="1986872"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TC117312(1020)1  |  Cat No 105571(1020)</a:t>
            </a:r>
          </a:p>
        </p:txBody>
      </p:sp>
    </p:spTree>
    <p:extLst>
      <p:ext uri="{BB962C8B-B14F-4D97-AF65-F5344CB8AC3E}">
        <p14:creationId xmlns:p14="http://schemas.microsoft.com/office/powerpoint/2010/main" val="351401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321A261-136E-F24D-BDAB-3A1193871C5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3538" y="1576538"/>
            <a:ext cx="5626242" cy="4466437"/>
          </a:xfrm>
          <a:prstGeom prst="rect">
            <a:avLst/>
          </a:prstGeom>
        </p:spPr>
      </p:pic>
      <p:sp>
        <p:nvSpPr>
          <p:cNvPr id="7" name="TextBox 6">
            <a:extLst>
              <a:ext uri="{FF2B5EF4-FFF2-40B4-BE49-F238E27FC236}">
                <a16:creationId xmlns:a16="http://schemas.microsoft.com/office/drawing/2014/main" id="{979427BD-C61C-4141-9874-B34B06AF1809}"/>
              </a:ext>
            </a:extLst>
          </p:cNvPr>
          <p:cNvSpPr txBox="1"/>
          <p:nvPr/>
        </p:nvSpPr>
        <p:spPr>
          <a:xfrm>
            <a:off x="363538" y="1579787"/>
            <a:ext cx="5626242" cy="706213"/>
          </a:xfrm>
          <a:prstGeom prst="rect">
            <a:avLst/>
          </a:prstGeom>
          <a:solidFill>
            <a:schemeClr val="accent4"/>
          </a:solidFill>
          <a:ln w="38100">
            <a:noFill/>
            <a:bevel/>
          </a:ln>
        </p:spPr>
        <p:txBody>
          <a:bodyPr vert="horz" wrap="none" lIns="182880" tIns="182880" rIns="182880" bIns="182880" rtlCol="0" anchor="ctr" anchorCtr="0">
            <a:noAutofit/>
          </a:bodyPr>
          <a:lstStyle/>
          <a:p>
            <a:pPr algn="ctr" fontAlgn="auto">
              <a:spcAft>
                <a:spcPts val="0"/>
              </a:spcAft>
            </a:pPr>
            <a:r>
              <a:rPr lang="en-US" sz="2800" dirty="0">
                <a:solidFill>
                  <a:schemeClr val="bg2"/>
                </a:solidFill>
              </a:rPr>
              <a:t>Bill and Barb</a:t>
            </a:r>
            <a:endParaRPr lang="en-US" sz="2800" b="1" dirty="0">
              <a:solidFill>
                <a:schemeClr val="bg2"/>
              </a:solidFill>
            </a:endParaRPr>
          </a:p>
        </p:txBody>
      </p:sp>
      <p:sp>
        <p:nvSpPr>
          <p:cNvPr id="19" name="Text Placeholder 12">
            <a:extLst>
              <a:ext uri="{FF2B5EF4-FFF2-40B4-BE49-F238E27FC236}">
                <a16:creationId xmlns:a16="http://schemas.microsoft.com/office/drawing/2014/main" id="{63E10C4F-DC85-8F45-9013-E294F3237758}"/>
              </a:ext>
            </a:extLst>
          </p:cNvPr>
          <p:cNvSpPr txBox="1">
            <a:spLocks/>
          </p:cNvSpPr>
          <p:nvPr/>
        </p:nvSpPr>
        <p:spPr>
          <a:xfrm>
            <a:off x="363537" y="5232886"/>
            <a:ext cx="5626241" cy="895592"/>
          </a:xfrm>
          <a:prstGeom prst="rect">
            <a:avLst/>
          </a:prstGeom>
          <a:solidFill>
            <a:schemeClr val="bg2">
              <a:lumMod val="95000"/>
            </a:schemeClr>
          </a:solidFill>
          <a:ln>
            <a:noFill/>
          </a:ln>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2400" dirty="0"/>
              <a:t>How do we help the couple achieve their retirement goals?</a:t>
            </a:r>
          </a:p>
        </p:txBody>
      </p:sp>
      <p:grpSp>
        <p:nvGrpSpPr>
          <p:cNvPr id="13" name="Group 12">
            <a:extLst>
              <a:ext uri="{FF2B5EF4-FFF2-40B4-BE49-F238E27FC236}">
                <a16:creationId xmlns:a16="http://schemas.microsoft.com/office/drawing/2014/main" id="{D3F63943-D6DE-244B-AFA0-CBAE56371EE9}"/>
              </a:ext>
            </a:extLst>
          </p:cNvPr>
          <p:cNvGrpSpPr/>
          <p:nvPr/>
        </p:nvGrpSpPr>
        <p:grpSpPr>
          <a:xfrm>
            <a:off x="0" y="0"/>
            <a:ext cx="12192000" cy="1390650"/>
            <a:chOff x="0" y="0"/>
            <a:chExt cx="12192000" cy="139065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br>
                <a:rPr lang="en-US" sz="2800" dirty="0"/>
              </a:br>
              <a:r>
                <a:rPr lang="en-US" sz="2800" dirty="0"/>
                <a:t>Retirement Starts NOW</a:t>
              </a:r>
            </a:p>
          </p:txBody>
        </p:sp>
        <p:sp>
          <p:nvSpPr>
            <p:cNvPr id="9" name="Right Triangle 8">
              <a:extLst>
                <a:ext uri="{FF2B5EF4-FFF2-40B4-BE49-F238E27FC236}">
                  <a16:creationId xmlns:a16="http://schemas.microsoft.com/office/drawing/2014/main" id="{4FE90053-F437-A14C-B1CF-124C2F182178}"/>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618D78-595D-744B-BCFF-AD9366484A05}"/>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pic>
        <p:nvPicPr>
          <p:cNvPr id="32" name="Picture 31">
            <a:extLst>
              <a:ext uri="{FF2B5EF4-FFF2-40B4-BE49-F238E27FC236}">
                <a16:creationId xmlns:a16="http://schemas.microsoft.com/office/drawing/2014/main" id="{799372C4-14C7-DB44-BE4B-CD04FF7644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33335" y="3466145"/>
            <a:ext cx="5588165" cy="2818253"/>
          </a:xfrm>
          <a:prstGeom prst="rect">
            <a:avLst/>
          </a:prstGeom>
        </p:spPr>
      </p:pic>
      <p:graphicFrame>
        <p:nvGraphicFramePr>
          <p:cNvPr id="35" name="Table 12">
            <a:extLst>
              <a:ext uri="{FF2B5EF4-FFF2-40B4-BE49-F238E27FC236}">
                <a16:creationId xmlns:a16="http://schemas.microsoft.com/office/drawing/2014/main" id="{766F84C1-7D28-1647-AC85-01579A4F9135}"/>
              </a:ext>
            </a:extLst>
          </p:cNvPr>
          <p:cNvGraphicFramePr>
            <a:graphicFrameLocks noGrp="1"/>
          </p:cNvGraphicFramePr>
          <p:nvPr>
            <p:extLst>
              <p:ext uri="{D42A27DB-BD31-4B8C-83A1-F6EECF244321}">
                <p14:modId xmlns:p14="http://schemas.microsoft.com/office/powerpoint/2010/main" val="2077441640"/>
              </p:ext>
            </p:extLst>
          </p:nvPr>
        </p:nvGraphicFramePr>
        <p:xfrm>
          <a:off x="6285587" y="1466368"/>
          <a:ext cx="5430163" cy="2140207"/>
        </p:xfrm>
        <a:graphic>
          <a:graphicData uri="http://schemas.openxmlformats.org/drawingml/2006/table">
            <a:tbl>
              <a:tblPr>
                <a:tableStyleId>{5C22544A-7EE6-4342-B048-85BDC9FD1C3A}</a:tableStyleId>
              </a:tblPr>
              <a:tblGrid>
                <a:gridCol w="1162644">
                  <a:extLst>
                    <a:ext uri="{9D8B030D-6E8A-4147-A177-3AD203B41FA5}">
                      <a16:colId xmlns:a16="http://schemas.microsoft.com/office/drawing/2014/main" val="2337181362"/>
                    </a:ext>
                  </a:extLst>
                </a:gridCol>
                <a:gridCol w="4267519">
                  <a:extLst>
                    <a:ext uri="{9D8B030D-6E8A-4147-A177-3AD203B41FA5}">
                      <a16:colId xmlns:a16="http://schemas.microsoft.com/office/drawing/2014/main" val="964057382"/>
                    </a:ext>
                  </a:extLst>
                </a:gridCol>
              </a:tblGrid>
              <a:tr h="535857">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Nest Egg: Projected Savings Rate at Age 55</a:t>
                      </a: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000" b="1"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32636">
                <a:tc>
                  <a:txBody>
                    <a:bodyPr/>
                    <a:lstStyle/>
                    <a:p>
                      <a:pPr algn="l"/>
                      <a:r>
                        <a:rPr lang="en-US" sz="1600" b="0" dirty="0">
                          <a:solidFill>
                            <a:schemeClr val="tx1"/>
                          </a:solidFill>
                          <a:latin typeface="+mn-lt"/>
                        </a:rPr>
                        <a:t>Required</a:t>
                      </a:r>
                    </a:p>
                  </a:txBody>
                  <a:tcPr marR="182880" anchor="ctr">
                    <a:lnL w="38100" cap="flat" cmpd="sng" algn="ctr">
                      <a:solidFill>
                        <a:schemeClr val="bg2"/>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latin typeface="+mn-lt"/>
                        </a:rPr>
                        <a:t>$706,749.05</a:t>
                      </a:r>
                      <a:endParaRPr lang="en-US" sz="1600" b="0" baseline="30000" dirty="0">
                        <a:solidFill>
                          <a:schemeClr val="tx1"/>
                        </a:solidFill>
                        <a:latin typeface="+mn-lt"/>
                      </a:endParaRPr>
                    </a:p>
                  </a:txBody>
                  <a:tcPr anchor="ctr">
                    <a:lnL w="12700" cap="flat" cmpd="sng" algn="ctr">
                      <a:solidFill>
                        <a:schemeClr val="tx1">
                          <a:lumMod val="20000"/>
                          <a:lumOff val="80000"/>
                        </a:schemeClr>
                      </a:solidFill>
                      <a:prstDash val="solid"/>
                      <a:round/>
                      <a:headEnd type="none" w="med" len="med"/>
                      <a:tailEnd type="none" w="med" len="med"/>
                    </a:lnL>
                    <a:lnR w="762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35857">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Projected</a:t>
                      </a:r>
                    </a:p>
                  </a:txBody>
                  <a:tcPr marR="182880" anchor="ctr">
                    <a:lnL w="38100" cap="flat" cmpd="sng" algn="ctr">
                      <a:solidFill>
                        <a:schemeClr val="bg2"/>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en-US" sz="1600" b="0" dirty="0">
                          <a:solidFill>
                            <a:schemeClr val="tx1"/>
                          </a:solidFill>
                        </a:rPr>
                        <a:t>$407,109.45</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solidFill>
                        <a:schemeClr val="bg2"/>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47227010"/>
                  </a:ext>
                </a:extLst>
              </a:tr>
              <a:tr h="535857">
                <a:tc>
                  <a:txBody>
                    <a:bodyPr/>
                    <a:lstStyle/>
                    <a:p>
                      <a:pPr algn="l"/>
                      <a:r>
                        <a:rPr lang="en-US" sz="1600" b="0" dirty="0">
                          <a:solidFill>
                            <a:schemeClr val="tx1"/>
                          </a:solidFill>
                        </a:rPr>
                        <a:t>Shortfall</a:t>
                      </a:r>
                    </a:p>
                  </a:txBody>
                  <a:tcPr marR="182880" anchor="ctr">
                    <a:lnL w="38100" cap="flat" cmpd="sng" algn="ctr">
                      <a:solidFill>
                        <a:schemeClr val="bg2"/>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rPr>
                        <a:t>$299,639.61</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solidFill>
                        <a:schemeClr val="bg2"/>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71831168"/>
                  </a:ext>
                </a:extLst>
              </a:tr>
            </a:tbl>
          </a:graphicData>
        </a:graphic>
      </p:graphicFrame>
      <p:sp>
        <p:nvSpPr>
          <p:cNvPr id="2" name="Rectangle 1">
            <a:extLst>
              <a:ext uri="{FF2B5EF4-FFF2-40B4-BE49-F238E27FC236}">
                <a16:creationId xmlns:a16="http://schemas.microsoft.com/office/drawing/2014/main" id="{79F89E01-2E3C-A941-9D3B-EF5BD3C4A278}"/>
              </a:ext>
            </a:extLst>
          </p:cNvPr>
          <p:cNvSpPr/>
          <p:nvPr/>
        </p:nvSpPr>
        <p:spPr>
          <a:xfrm>
            <a:off x="11689624" y="1894114"/>
            <a:ext cx="289016"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590A10-86E2-4F46-B4F3-C9D9CAA13BC6}"/>
              </a:ext>
            </a:extLst>
          </p:cNvPr>
          <p:cNvSpPr txBox="1"/>
          <p:nvPr/>
        </p:nvSpPr>
        <p:spPr>
          <a:xfrm>
            <a:off x="363538" y="6287958"/>
            <a:ext cx="11464925" cy="360720"/>
          </a:xfrm>
          <a:prstGeom prst="rect">
            <a:avLst/>
          </a:prstGeom>
          <a:noFill/>
          <a:ln w="38100">
            <a:noFill/>
            <a:bevel/>
          </a:ln>
        </p:spPr>
        <p:txBody>
          <a:bodyPr vert="horz" wrap="square" lIns="0" tIns="182880" rIns="182880" bIns="182880" rtlCol="0" anchor="ctr" anchorCtr="0">
            <a:noAutofit/>
          </a:bodyPr>
          <a:lstStyle/>
          <a:p>
            <a:pPr fontAlgn="auto">
              <a:spcAft>
                <a:spcPts val="0"/>
              </a:spcAft>
            </a:pPr>
            <a:r>
              <a:rPr lang="en-US" sz="1000" dirty="0">
                <a:latin typeface="Arial Narrow" panose="020B0604020202020204" pitchFamily="34" charset="0"/>
                <a:cs typeface="Arial Narrow" panose="020B0604020202020204" pitchFamily="34" charset="0"/>
              </a:rPr>
              <a:t>Hypothetical example for illustrative purposes only. Does not represent the actual results of any particular investment or insurance product. All following examples assume portfolio shifts from more aggressive to more conservative as retirement gets closer. Interest rates assumed are 7.5% at beginning of example, 5.8% at end, and an average interest rate of 6.2%. Does not include the effect of fees or taxes.</a:t>
            </a:r>
          </a:p>
        </p:txBody>
      </p:sp>
      <p:cxnSp>
        <p:nvCxnSpPr>
          <p:cNvPr id="5" name="Straight Connector 4">
            <a:extLst>
              <a:ext uri="{FF2B5EF4-FFF2-40B4-BE49-F238E27FC236}">
                <a16:creationId xmlns:a16="http://schemas.microsoft.com/office/drawing/2014/main" id="{6D71586B-EBF7-324D-9113-503D36645100}"/>
              </a:ext>
            </a:extLst>
          </p:cNvPr>
          <p:cNvCxnSpPr/>
          <p:nvPr/>
        </p:nvCxnSpPr>
        <p:spPr>
          <a:xfrm>
            <a:off x="363538" y="6241322"/>
            <a:ext cx="11464925" cy="0"/>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564B2CC-E70F-7942-AE13-C467D6F40993}"/>
              </a:ext>
            </a:extLst>
          </p:cNvPr>
          <p:cNvSpPr/>
          <p:nvPr/>
        </p:nvSpPr>
        <p:spPr>
          <a:xfrm>
            <a:off x="9590714" y="5814790"/>
            <a:ext cx="2260393" cy="36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rPr>
              <a:t>Traditional Retirement Age</a:t>
            </a:r>
          </a:p>
        </p:txBody>
      </p:sp>
      <p:sp>
        <p:nvSpPr>
          <p:cNvPr id="15" name="Triangle 14">
            <a:extLst>
              <a:ext uri="{FF2B5EF4-FFF2-40B4-BE49-F238E27FC236}">
                <a16:creationId xmlns:a16="http://schemas.microsoft.com/office/drawing/2014/main" id="{F5A7D16F-BB54-E246-8C9B-3094BBB918B7}"/>
              </a:ext>
            </a:extLst>
          </p:cNvPr>
          <p:cNvSpPr/>
          <p:nvPr/>
        </p:nvSpPr>
        <p:spPr>
          <a:xfrm>
            <a:off x="9940735" y="5655944"/>
            <a:ext cx="182979" cy="1588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12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073631" y="2340112"/>
            <a:ext cx="4687093" cy="731520"/>
          </a:xfrm>
          <a:prstGeom prst="rect">
            <a:avLst/>
          </a:prstGeom>
          <a:solidFill>
            <a:schemeClr val="bg1">
              <a:lumMod val="20000"/>
              <a:lumOff val="80000"/>
            </a:schemeClr>
          </a:solidFill>
        </p:spPr>
        <p:txBody>
          <a:bodyPr wrap="square" lIns="54864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Spending / Saving</a:t>
            </a:r>
          </a:p>
        </p:txBody>
      </p:sp>
      <p:grpSp>
        <p:nvGrpSpPr>
          <p:cNvPr id="32" name="Group 31">
            <a:extLst>
              <a:ext uri="{FF2B5EF4-FFF2-40B4-BE49-F238E27FC236}">
                <a16:creationId xmlns:a16="http://schemas.microsoft.com/office/drawing/2014/main" id="{A85720A1-0225-3146-A094-AE8DF2CD83F4}"/>
              </a:ext>
            </a:extLst>
          </p:cNvPr>
          <p:cNvGrpSpPr>
            <a:grpSpLocks noChangeAspect="1"/>
          </p:cNvGrpSpPr>
          <p:nvPr/>
        </p:nvGrpSpPr>
        <p:grpSpPr>
          <a:xfrm>
            <a:off x="728807" y="2340112"/>
            <a:ext cx="731520" cy="731520"/>
            <a:chOff x="10548303" y="3292109"/>
            <a:chExt cx="914400" cy="914400"/>
          </a:xfrm>
        </p:grpSpPr>
        <p:sp>
          <p:nvSpPr>
            <p:cNvPr id="35" name="Oval 34">
              <a:extLst>
                <a:ext uri="{FF2B5EF4-FFF2-40B4-BE49-F238E27FC236}">
                  <a16:creationId xmlns:a16="http://schemas.microsoft.com/office/drawing/2014/main" id="{B427DEE4-386F-9B4E-AE78-A33E15F20AF0}"/>
                </a:ext>
              </a:extLst>
            </p:cNvPr>
            <p:cNvSpPr>
              <a:spLocks noChangeAspect="1"/>
            </p:cNvSpPr>
            <p:nvPr/>
          </p:nvSpPr>
          <p:spPr>
            <a:xfrm>
              <a:off x="10548303" y="3292109"/>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con&#10;&#10;Description automatically generated">
              <a:extLst>
                <a:ext uri="{FF2B5EF4-FFF2-40B4-BE49-F238E27FC236}">
                  <a16:creationId xmlns:a16="http://schemas.microsoft.com/office/drawing/2014/main" id="{30E2E539-C3D8-624E-8927-523C114E7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7872" y="3561303"/>
              <a:ext cx="596622" cy="351692"/>
            </a:xfrm>
            <a:prstGeom prst="rect">
              <a:avLst/>
            </a:prstGeom>
          </p:spPr>
        </p:pic>
      </p:grpSp>
      <p:grpSp>
        <p:nvGrpSpPr>
          <p:cNvPr id="24" name="Group 23">
            <a:extLst>
              <a:ext uri="{FF2B5EF4-FFF2-40B4-BE49-F238E27FC236}">
                <a16:creationId xmlns:a16="http://schemas.microsoft.com/office/drawing/2014/main" id="{65CC0C85-C907-C44E-A544-5117304E3C1D}"/>
              </a:ext>
            </a:extLst>
          </p:cNvPr>
          <p:cNvGrpSpPr/>
          <p:nvPr/>
        </p:nvGrpSpPr>
        <p:grpSpPr>
          <a:xfrm>
            <a:off x="0" y="0"/>
            <a:ext cx="12192000" cy="1390650"/>
            <a:chOff x="0" y="0"/>
            <a:chExt cx="12192000" cy="1390650"/>
          </a:xfrm>
        </p:grpSpPr>
        <p:sp>
          <p:nvSpPr>
            <p:cNvPr id="25" name="Title 4">
              <a:extLst>
                <a:ext uri="{FF2B5EF4-FFF2-40B4-BE49-F238E27FC236}">
                  <a16:creationId xmlns:a16="http://schemas.microsoft.com/office/drawing/2014/main" id="{7EF349FE-0412-5042-8354-A60973F018F5}"/>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br>
                <a:rPr lang="en-US" sz="2800" dirty="0"/>
              </a:br>
              <a:r>
                <a:rPr lang="en-US" sz="2800" dirty="0"/>
                <a:t>Retirement Starts NOW</a:t>
              </a:r>
            </a:p>
          </p:txBody>
        </p:sp>
        <p:sp>
          <p:nvSpPr>
            <p:cNvPr id="27" name="Right Triangle 26">
              <a:extLst>
                <a:ext uri="{FF2B5EF4-FFF2-40B4-BE49-F238E27FC236}">
                  <a16:creationId xmlns:a16="http://schemas.microsoft.com/office/drawing/2014/main" id="{2400D698-4E7B-5E42-A0DB-C678677FFFA3}"/>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3E11FB9-20AF-9747-A18E-98A8CB2FAC3C}"/>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29" name="TextBox 28">
            <a:extLst>
              <a:ext uri="{FF2B5EF4-FFF2-40B4-BE49-F238E27FC236}">
                <a16:creationId xmlns:a16="http://schemas.microsoft.com/office/drawing/2014/main" id="{07596DB3-3880-B946-A296-CD025C0C017A}"/>
              </a:ext>
            </a:extLst>
          </p:cNvPr>
          <p:cNvSpPr txBox="1"/>
          <p:nvPr/>
        </p:nvSpPr>
        <p:spPr>
          <a:xfrm>
            <a:off x="363539" y="1525386"/>
            <a:ext cx="5382576" cy="687936"/>
          </a:xfrm>
          <a:prstGeom prst="rect">
            <a:avLst/>
          </a:prstGeom>
          <a:solidFill>
            <a:schemeClr val="accent4"/>
          </a:solidFill>
          <a:ln w="38100">
            <a:noFill/>
            <a:bevel/>
          </a:ln>
        </p:spPr>
        <p:txBody>
          <a:bodyPr vert="horz" wrap="none" lIns="365760" tIns="182880" rIns="182880" bIns="182880" rtlCol="0" anchor="ctr" anchorCtr="0">
            <a:noAutofit/>
          </a:bodyPr>
          <a:lstStyle/>
          <a:p>
            <a:pPr fontAlgn="auto">
              <a:spcAft>
                <a:spcPts val="0"/>
              </a:spcAft>
            </a:pPr>
            <a:r>
              <a:rPr lang="en-US" sz="2800" dirty="0">
                <a:solidFill>
                  <a:schemeClr val="bg2"/>
                </a:solidFill>
              </a:rPr>
              <a:t>Push and Pull the Levers</a:t>
            </a:r>
            <a:endParaRPr lang="en-US" sz="2800" b="1" dirty="0">
              <a:solidFill>
                <a:schemeClr val="bg2"/>
              </a:solidFill>
            </a:endParaRPr>
          </a:p>
        </p:txBody>
      </p:sp>
      <p:sp>
        <p:nvSpPr>
          <p:cNvPr id="34" name="Text Placeholder 12">
            <a:extLst>
              <a:ext uri="{FF2B5EF4-FFF2-40B4-BE49-F238E27FC236}">
                <a16:creationId xmlns:a16="http://schemas.microsoft.com/office/drawing/2014/main" id="{A24ED769-C7AC-3545-B811-9AEB6902F889}"/>
              </a:ext>
            </a:extLst>
          </p:cNvPr>
          <p:cNvSpPr txBox="1">
            <a:spLocks/>
          </p:cNvSpPr>
          <p:nvPr/>
        </p:nvSpPr>
        <p:spPr>
          <a:xfrm>
            <a:off x="1073630" y="3176203"/>
            <a:ext cx="4687093" cy="731520"/>
          </a:xfrm>
          <a:prstGeom prst="rect">
            <a:avLst/>
          </a:prstGeom>
          <a:solidFill>
            <a:schemeClr val="bg1">
              <a:lumMod val="20000"/>
              <a:lumOff val="80000"/>
            </a:schemeClr>
          </a:solidFill>
        </p:spPr>
        <p:txBody>
          <a:bodyPr wrap="square" lIns="54864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Time Horizon</a:t>
            </a:r>
          </a:p>
        </p:txBody>
      </p:sp>
      <p:sp>
        <p:nvSpPr>
          <p:cNvPr id="37" name="Text Placeholder 12">
            <a:extLst>
              <a:ext uri="{FF2B5EF4-FFF2-40B4-BE49-F238E27FC236}">
                <a16:creationId xmlns:a16="http://schemas.microsoft.com/office/drawing/2014/main" id="{FC2FA179-E8C8-DE46-A3AA-0E103B8B3337}"/>
              </a:ext>
            </a:extLst>
          </p:cNvPr>
          <p:cNvSpPr txBox="1">
            <a:spLocks/>
          </p:cNvSpPr>
          <p:nvPr/>
        </p:nvSpPr>
        <p:spPr>
          <a:xfrm>
            <a:off x="1073627" y="4020168"/>
            <a:ext cx="4687093" cy="731520"/>
          </a:xfrm>
          <a:prstGeom prst="rect">
            <a:avLst/>
          </a:prstGeom>
          <a:solidFill>
            <a:schemeClr val="bg1">
              <a:lumMod val="20000"/>
              <a:lumOff val="80000"/>
            </a:schemeClr>
          </a:solidFill>
        </p:spPr>
        <p:txBody>
          <a:bodyPr wrap="square" lIns="54864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Retirement Spending</a:t>
            </a:r>
          </a:p>
        </p:txBody>
      </p:sp>
      <p:sp>
        <p:nvSpPr>
          <p:cNvPr id="38" name="Text Placeholder 12">
            <a:extLst>
              <a:ext uri="{FF2B5EF4-FFF2-40B4-BE49-F238E27FC236}">
                <a16:creationId xmlns:a16="http://schemas.microsoft.com/office/drawing/2014/main" id="{65BBD97A-7B7F-3A4D-994E-19B6E3F7EFC2}"/>
              </a:ext>
            </a:extLst>
          </p:cNvPr>
          <p:cNvSpPr txBox="1">
            <a:spLocks/>
          </p:cNvSpPr>
          <p:nvPr/>
        </p:nvSpPr>
        <p:spPr>
          <a:xfrm>
            <a:off x="1073626" y="4866218"/>
            <a:ext cx="4687093" cy="731520"/>
          </a:xfrm>
          <a:prstGeom prst="rect">
            <a:avLst/>
          </a:prstGeom>
          <a:solidFill>
            <a:schemeClr val="bg1">
              <a:lumMod val="20000"/>
              <a:lumOff val="80000"/>
            </a:schemeClr>
          </a:solidFill>
        </p:spPr>
        <p:txBody>
          <a:bodyPr wrap="square" lIns="54864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Bridge Work</a:t>
            </a:r>
          </a:p>
        </p:txBody>
      </p:sp>
      <p:sp>
        <p:nvSpPr>
          <p:cNvPr id="40" name="Text Placeholder 12">
            <a:extLst>
              <a:ext uri="{FF2B5EF4-FFF2-40B4-BE49-F238E27FC236}">
                <a16:creationId xmlns:a16="http://schemas.microsoft.com/office/drawing/2014/main" id="{9AB977E8-0842-9E47-AF24-1F7CC1018BEA}"/>
              </a:ext>
            </a:extLst>
          </p:cNvPr>
          <p:cNvSpPr txBox="1">
            <a:spLocks/>
          </p:cNvSpPr>
          <p:nvPr/>
        </p:nvSpPr>
        <p:spPr>
          <a:xfrm>
            <a:off x="1073626" y="5708629"/>
            <a:ext cx="4687093" cy="731520"/>
          </a:xfrm>
          <a:prstGeom prst="rect">
            <a:avLst/>
          </a:prstGeom>
          <a:solidFill>
            <a:schemeClr val="bg1">
              <a:lumMod val="20000"/>
              <a:lumOff val="80000"/>
            </a:schemeClr>
          </a:solidFill>
        </p:spPr>
        <p:txBody>
          <a:bodyPr wrap="square" lIns="54864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Social Security</a:t>
            </a:r>
          </a:p>
        </p:txBody>
      </p:sp>
      <p:grpSp>
        <p:nvGrpSpPr>
          <p:cNvPr id="2" name="Group 1">
            <a:extLst>
              <a:ext uri="{FF2B5EF4-FFF2-40B4-BE49-F238E27FC236}">
                <a16:creationId xmlns:a16="http://schemas.microsoft.com/office/drawing/2014/main" id="{C51797B2-DDA7-494B-95BF-777764C61F4C}"/>
              </a:ext>
            </a:extLst>
          </p:cNvPr>
          <p:cNvGrpSpPr>
            <a:grpSpLocks noChangeAspect="1"/>
          </p:cNvGrpSpPr>
          <p:nvPr/>
        </p:nvGrpSpPr>
        <p:grpSpPr>
          <a:xfrm>
            <a:off x="728807" y="3176203"/>
            <a:ext cx="731520" cy="731520"/>
            <a:chOff x="859437" y="3043684"/>
            <a:chExt cx="594360" cy="594360"/>
          </a:xfrm>
        </p:grpSpPr>
        <p:sp>
          <p:nvSpPr>
            <p:cNvPr id="42" name="Oval 41">
              <a:extLst>
                <a:ext uri="{FF2B5EF4-FFF2-40B4-BE49-F238E27FC236}">
                  <a16:creationId xmlns:a16="http://schemas.microsoft.com/office/drawing/2014/main" id="{96CC4BDC-C84E-2849-B752-B25073522478}"/>
                </a:ext>
              </a:extLst>
            </p:cNvPr>
            <p:cNvSpPr>
              <a:spLocks noChangeAspect="1"/>
            </p:cNvSpPr>
            <p:nvPr/>
          </p:nvSpPr>
          <p:spPr>
            <a:xfrm>
              <a:off x="859437" y="3043684"/>
              <a:ext cx="594360" cy="594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D06F0C7A-1569-1148-8623-835B741E13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161" y="3132425"/>
              <a:ext cx="411480" cy="411480"/>
            </a:xfrm>
            <a:prstGeom prst="rect">
              <a:avLst/>
            </a:prstGeom>
          </p:spPr>
        </p:pic>
      </p:grpSp>
      <p:grpSp>
        <p:nvGrpSpPr>
          <p:cNvPr id="5" name="Group 4">
            <a:extLst>
              <a:ext uri="{FF2B5EF4-FFF2-40B4-BE49-F238E27FC236}">
                <a16:creationId xmlns:a16="http://schemas.microsoft.com/office/drawing/2014/main" id="{F0DB8101-8622-9F4E-9F11-F7250B7259C4}"/>
              </a:ext>
            </a:extLst>
          </p:cNvPr>
          <p:cNvGrpSpPr>
            <a:grpSpLocks noChangeAspect="1"/>
          </p:cNvGrpSpPr>
          <p:nvPr/>
        </p:nvGrpSpPr>
        <p:grpSpPr>
          <a:xfrm>
            <a:off x="728807" y="4023462"/>
            <a:ext cx="731520" cy="731520"/>
            <a:chOff x="859437" y="4447534"/>
            <a:chExt cx="594360" cy="594360"/>
          </a:xfrm>
        </p:grpSpPr>
        <p:sp>
          <p:nvSpPr>
            <p:cNvPr id="48" name="Oval 47">
              <a:extLst>
                <a:ext uri="{FF2B5EF4-FFF2-40B4-BE49-F238E27FC236}">
                  <a16:creationId xmlns:a16="http://schemas.microsoft.com/office/drawing/2014/main" id="{9DB6A84C-329D-D448-929B-3D439F219DE2}"/>
                </a:ext>
              </a:extLst>
            </p:cNvPr>
            <p:cNvSpPr>
              <a:spLocks noChangeAspect="1"/>
            </p:cNvSpPr>
            <p:nvPr/>
          </p:nvSpPr>
          <p:spPr>
            <a:xfrm>
              <a:off x="859437" y="4447534"/>
              <a:ext cx="594360" cy="5943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Icon&#10;&#10;Description automatically generated">
              <a:extLst>
                <a:ext uri="{FF2B5EF4-FFF2-40B4-BE49-F238E27FC236}">
                  <a16:creationId xmlns:a16="http://schemas.microsoft.com/office/drawing/2014/main" id="{F1556D05-CFC2-7446-9E56-291E21A333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7162" y="4601184"/>
              <a:ext cx="479271" cy="292608"/>
            </a:xfrm>
            <a:prstGeom prst="rect">
              <a:avLst/>
            </a:prstGeom>
          </p:spPr>
        </p:pic>
      </p:grpSp>
      <p:grpSp>
        <p:nvGrpSpPr>
          <p:cNvPr id="7" name="Group 6">
            <a:extLst>
              <a:ext uri="{FF2B5EF4-FFF2-40B4-BE49-F238E27FC236}">
                <a16:creationId xmlns:a16="http://schemas.microsoft.com/office/drawing/2014/main" id="{0F21B5E2-2346-7C4D-BBF1-518E59B6660E}"/>
              </a:ext>
            </a:extLst>
          </p:cNvPr>
          <p:cNvGrpSpPr>
            <a:grpSpLocks noChangeAspect="1"/>
          </p:cNvGrpSpPr>
          <p:nvPr/>
        </p:nvGrpSpPr>
        <p:grpSpPr>
          <a:xfrm>
            <a:off x="728807" y="4869512"/>
            <a:ext cx="731520" cy="731520"/>
            <a:chOff x="859437" y="5147812"/>
            <a:chExt cx="594360" cy="594360"/>
          </a:xfrm>
        </p:grpSpPr>
        <p:sp>
          <p:nvSpPr>
            <p:cNvPr id="51" name="Oval 50">
              <a:extLst>
                <a:ext uri="{FF2B5EF4-FFF2-40B4-BE49-F238E27FC236}">
                  <a16:creationId xmlns:a16="http://schemas.microsoft.com/office/drawing/2014/main" id="{FF4E5705-9D7C-6945-A5E2-5BDD07716BA5}"/>
                </a:ext>
              </a:extLst>
            </p:cNvPr>
            <p:cNvSpPr>
              <a:spLocks noChangeAspect="1"/>
            </p:cNvSpPr>
            <p:nvPr/>
          </p:nvSpPr>
          <p:spPr>
            <a:xfrm>
              <a:off x="859437" y="5147812"/>
              <a:ext cx="594360" cy="594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Icon&#10;&#10;Description automatically generated">
              <a:extLst>
                <a:ext uri="{FF2B5EF4-FFF2-40B4-BE49-F238E27FC236}">
                  <a16:creationId xmlns:a16="http://schemas.microsoft.com/office/drawing/2014/main" id="{A303BCA8-AFB3-EC48-AA61-2FB7E64565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0945" y="5222635"/>
              <a:ext cx="234228" cy="411480"/>
            </a:xfrm>
            <a:prstGeom prst="rect">
              <a:avLst/>
            </a:prstGeom>
          </p:spPr>
        </p:pic>
      </p:grpSp>
      <p:grpSp>
        <p:nvGrpSpPr>
          <p:cNvPr id="9" name="Group 8">
            <a:extLst>
              <a:ext uri="{FF2B5EF4-FFF2-40B4-BE49-F238E27FC236}">
                <a16:creationId xmlns:a16="http://schemas.microsoft.com/office/drawing/2014/main" id="{445AB66F-5FDF-8344-877D-A89EE5561BD2}"/>
              </a:ext>
            </a:extLst>
          </p:cNvPr>
          <p:cNvGrpSpPr>
            <a:grpSpLocks noChangeAspect="1"/>
          </p:cNvGrpSpPr>
          <p:nvPr/>
        </p:nvGrpSpPr>
        <p:grpSpPr>
          <a:xfrm>
            <a:off x="728807" y="5708629"/>
            <a:ext cx="731520" cy="731520"/>
            <a:chOff x="859437" y="5854678"/>
            <a:chExt cx="594360" cy="594360"/>
          </a:xfrm>
        </p:grpSpPr>
        <p:sp>
          <p:nvSpPr>
            <p:cNvPr id="54" name="Oval 53">
              <a:extLst>
                <a:ext uri="{FF2B5EF4-FFF2-40B4-BE49-F238E27FC236}">
                  <a16:creationId xmlns:a16="http://schemas.microsoft.com/office/drawing/2014/main" id="{E17B6BF4-7582-D64B-A864-10686A7FE960}"/>
                </a:ext>
              </a:extLst>
            </p:cNvPr>
            <p:cNvSpPr>
              <a:spLocks noChangeAspect="1"/>
            </p:cNvSpPr>
            <p:nvPr/>
          </p:nvSpPr>
          <p:spPr>
            <a:xfrm>
              <a:off x="859437" y="5854678"/>
              <a:ext cx="594360" cy="5943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Icon&#10;&#10;Description automatically generated">
              <a:extLst>
                <a:ext uri="{FF2B5EF4-FFF2-40B4-BE49-F238E27FC236}">
                  <a16:creationId xmlns:a16="http://schemas.microsoft.com/office/drawing/2014/main" id="{EACA2D46-50EC-424E-9E99-03175D2FE1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319" y="5974101"/>
              <a:ext cx="274320" cy="348342"/>
            </a:xfrm>
            <a:prstGeom prst="rect">
              <a:avLst/>
            </a:prstGeom>
          </p:spPr>
        </p:pic>
      </p:grpSp>
      <p:pic>
        <p:nvPicPr>
          <p:cNvPr id="11" name="Picture 10">
            <a:extLst>
              <a:ext uri="{FF2B5EF4-FFF2-40B4-BE49-F238E27FC236}">
                <a16:creationId xmlns:a16="http://schemas.microsoft.com/office/drawing/2014/main" id="{0C75C6FF-D7EB-CC43-9844-B4AAFA15F5F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018027" y="1395681"/>
            <a:ext cx="6173973" cy="5205253"/>
          </a:xfrm>
          <a:prstGeom prst="rect">
            <a:avLst/>
          </a:prstGeom>
        </p:spPr>
      </p:pic>
    </p:spTree>
    <p:extLst>
      <p:ext uri="{BB962C8B-B14F-4D97-AF65-F5344CB8AC3E}">
        <p14:creationId xmlns:p14="http://schemas.microsoft.com/office/powerpoint/2010/main" val="163344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AE5C464E-DAA2-C949-8C5E-ED82384CF933}"/>
              </a:ext>
            </a:extLst>
          </p:cNvPr>
          <p:cNvSpPr txBox="1">
            <a:spLocks/>
          </p:cNvSpPr>
          <p:nvPr/>
        </p:nvSpPr>
        <p:spPr>
          <a:xfrm>
            <a:off x="1436914" y="3591370"/>
            <a:ext cx="4454435" cy="46671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Reduce:</a:t>
            </a:r>
          </a:p>
        </p:txBody>
      </p:sp>
      <p:sp>
        <p:nvSpPr>
          <p:cNvPr id="15" name="Text Placeholder 12">
            <a:extLst>
              <a:ext uri="{FF2B5EF4-FFF2-40B4-BE49-F238E27FC236}">
                <a16:creationId xmlns:a16="http://schemas.microsoft.com/office/drawing/2014/main" id="{A403CA06-A206-9345-87FB-634CBA23108A}"/>
              </a:ext>
            </a:extLst>
          </p:cNvPr>
          <p:cNvSpPr txBox="1">
            <a:spLocks/>
          </p:cNvSpPr>
          <p:nvPr/>
        </p:nvSpPr>
        <p:spPr>
          <a:xfrm>
            <a:off x="1436912" y="4058084"/>
            <a:ext cx="4454435" cy="1193187"/>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180975" indent="-180975" fontAlgn="auto">
              <a:lnSpc>
                <a:spcPct val="100000"/>
              </a:lnSpc>
              <a:spcBef>
                <a:spcPts val="600"/>
              </a:spcBef>
              <a:spcAft>
                <a:spcPts val="0"/>
              </a:spcAft>
              <a:buFont typeface="Arial" panose="020B0604020202020204" pitchFamily="34" charset="0"/>
              <a:buChar char="•"/>
            </a:pPr>
            <a:r>
              <a:rPr lang="en-US" sz="1600" dirty="0"/>
              <a:t>Housing costs</a:t>
            </a:r>
          </a:p>
          <a:p>
            <a:pPr marL="180975" indent="-180975" fontAlgn="auto">
              <a:lnSpc>
                <a:spcPct val="100000"/>
              </a:lnSpc>
              <a:spcBef>
                <a:spcPts val="600"/>
              </a:spcBef>
              <a:spcAft>
                <a:spcPts val="0"/>
              </a:spcAft>
              <a:buFont typeface="Arial" panose="020B0604020202020204" pitchFamily="34" charset="0"/>
              <a:buChar char="•"/>
            </a:pPr>
            <a:r>
              <a:rPr lang="en-US" sz="1600" dirty="0"/>
              <a:t>Travel expenses</a:t>
            </a:r>
          </a:p>
          <a:p>
            <a:pPr marL="180975" indent="-180975" fontAlgn="auto">
              <a:lnSpc>
                <a:spcPct val="100000"/>
              </a:lnSpc>
              <a:spcBef>
                <a:spcPts val="600"/>
              </a:spcBef>
              <a:spcAft>
                <a:spcPts val="0"/>
              </a:spcAft>
              <a:buFont typeface="Arial" panose="020B0604020202020204" pitchFamily="34" charset="0"/>
              <a:buChar char="•"/>
            </a:pPr>
            <a:r>
              <a:rPr lang="en-US" sz="1600" dirty="0"/>
              <a:t>Overall monthly budget.</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2671335"/>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Saved $1,000 extra per month.</a:t>
            </a:r>
          </a:p>
        </p:txBody>
      </p:sp>
      <p:sp>
        <p:nvSpPr>
          <p:cNvPr id="7" name="TextBox 6">
            <a:extLst>
              <a:ext uri="{FF2B5EF4-FFF2-40B4-BE49-F238E27FC236}">
                <a16:creationId xmlns:a16="http://schemas.microsoft.com/office/drawing/2014/main" id="{979427BD-C61C-4141-9874-B34B06AF1809}"/>
              </a:ext>
            </a:extLst>
          </p:cNvPr>
          <p:cNvSpPr txBox="1"/>
          <p:nvPr/>
        </p:nvSpPr>
        <p:spPr>
          <a:xfrm>
            <a:off x="953589" y="1680297"/>
            <a:ext cx="4932765" cy="704088"/>
          </a:xfrm>
          <a:prstGeom prst="rect">
            <a:avLst/>
          </a:prstGeom>
          <a:solidFill>
            <a:schemeClr val="bg1">
              <a:lumMod val="20000"/>
              <a:lumOff val="80000"/>
            </a:schemeClr>
          </a:solidFill>
          <a:ln w="38100">
            <a:noFill/>
            <a:bevel/>
          </a:ln>
        </p:spPr>
        <p:txBody>
          <a:bodyPr vert="horz" wrap="none" lIns="640080" tIns="182880" rIns="457200" bIns="182880" rtlCol="0" anchor="ctr" anchorCtr="0">
            <a:noAutofit/>
          </a:bodyPr>
          <a:lstStyle/>
          <a:p>
            <a:pPr fontAlgn="auto">
              <a:spcAft>
                <a:spcPts val="0"/>
              </a:spcAft>
            </a:pPr>
            <a:r>
              <a:rPr lang="en-US" sz="2400" dirty="0"/>
              <a:t>Spending / Saving</a:t>
            </a:r>
          </a:p>
        </p:txBody>
      </p:sp>
      <p:sp>
        <p:nvSpPr>
          <p:cNvPr id="14" name="Rectangle 13">
            <a:extLst>
              <a:ext uri="{FF2B5EF4-FFF2-40B4-BE49-F238E27FC236}">
                <a16:creationId xmlns:a16="http://schemas.microsoft.com/office/drawing/2014/main" id="{5A68F31F-BD26-CC4E-935B-D3E7B9AFBB23}"/>
              </a:ext>
            </a:extLst>
          </p:cNvPr>
          <p:cNvSpPr/>
          <p:nvPr/>
        </p:nvSpPr>
        <p:spPr>
          <a:xfrm>
            <a:off x="680584" y="3588881"/>
            <a:ext cx="663424" cy="1662390"/>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2669438"/>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24" name="Group 23">
            <a:extLst>
              <a:ext uri="{FF2B5EF4-FFF2-40B4-BE49-F238E27FC236}">
                <a16:creationId xmlns:a16="http://schemas.microsoft.com/office/drawing/2014/main" id="{050E024C-571F-0E4D-B184-EE406356B475}"/>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19FA13E1-D329-EB46-AC81-3B78ED7AE62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br>
                <a:rPr lang="en-US" sz="2800" dirty="0"/>
              </a:br>
              <a:r>
                <a:rPr lang="en-US" sz="2800" dirty="0"/>
                <a:t>Retirement Starts NOW</a:t>
              </a:r>
            </a:p>
          </p:txBody>
        </p:sp>
        <p:sp>
          <p:nvSpPr>
            <p:cNvPr id="30" name="Right Triangle 29">
              <a:extLst>
                <a:ext uri="{FF2B5EF4-FFF2-40B4-BE49-F238E27FC236}">
                  <a16:creationId xmlns:a16="http://schemas.microsoft.com/office/drawing/2014/main" id="{73A117C5-FBFD-904D-A86A-AE73BA958905}"/>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163157-B371-804A-8CEA-EC1BFB0B621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grpSp>
        <p:nvGrpSpPr>
          <p:cNvPr id="39" name="Group 38">
            <a:extLst>
              <a:ext uri="{FF2B5EF4-FFF2-40B4-BE49-F238E27FC236}">
                <a16:creationId xmlns:a16="http://schemas.microsoft.com/office/drawing/2014/main" id="{EC5E176E-125E-5749-924C-211963D0625A}"/>
              </a:ext>
            </a:extLst>
          </p:cNvPr>
          <p:cNvGrpSpPr>
            <a:grpSpLocks noChangeAspect="1"/>
          </p:cNvGrpSpPr>
          <p:nvPr/>
        </p:nvGrpSpPr>
        <p:grpSpPr>
          <a:xfrm>
            <a:off x="563431" y="1564131"/>
            <a:ext cx="914400" cy="914400"/>
            <a:chOff x="10548303" y="3292109"/>
            <a:chExt cx="914400" cy="914400"/>
          </a:xfrm>
        </p:grpSpPr>
        <p:sp>
          <p:nvSpPr>
            <p:cNvPr id="40" name="Oval 39">
              <a:extLst>
                <a:ext uri="{FF2B5EF4-FFF2-40B4-BE49-F238E27FC236}">
                  <a16:creationId xmlns:a16="http://schemas.microsoft.com/office/drawing/2014/main" id="{AD700A07-C4B6-0F4C-86BE-2434C49B1773}"/>
                </a:ext>
              </a:extLst>
            </p:cNvPr>
            <p:cNvSpPr>
              <a:spLocks noChangeAspect="1"/>
            </p:cNvSpPr>
            <p:nvPr/>
          </p:nvSpPr>
          <p:spPr>
            <a:xfrm>
              <a:off x="10548303" y="3292109"/>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descr="Icon&#10;&#10;Description automatically generated">
              <a:extLst>
                <a:ext uri="{FF2B5EF4-FFF2-40B4-BE49-F238E27FC236}">
                  <a16:creationId xmlns:a16="http://schemas.microsoft.com/office/drawing/2014/main" id="{40E73A50-BF0B-6B45-9CFE-894976F3D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4809" y="3561303"/>
              <a:ext cx="596622" cy="351692"/>
            </a:xfrm>
            <a:prstGeom prst="rect">
              <a:avLst/>
            </a:prstGeom>
          </p:spPr>
        </p:pic>
      </p:grpSp>
      <p:pic>
        <p:nvPicPr>
          <p:cNvPr id="43" name="Picture 42">
            <a:extLst>
              <a:ext uri="{FF2B5EF4-FFF2-40B4-BE49-F238E27FC236}">
                <a16:creationId xmlns:a16="http://schemas.microsoft.com/office/drawing/2014/main" id="{33EA821F-B6F4-C942-838A-C5630E46A1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47163" y="2679030"/>
            <a:ext cx="5600207" cy="3986005"/>
          </a:xfrm>
          <a:prstGeom prst="rect">
            <a:avLst/>
          </a:prstGeom>
        </p:spPr>
      </p:pic>
      <p:graphicFrame>
        <p:nvGraphicFramePr>
          <p:cNvPr id="44" name="Table 12">
            <a:extLst>
              <a:ext uri="{FF2B5EF4-FFF2-40B4-BE49-F238E27FC236}">
                <a16:creationId xmlns:a16="http://schemas.microsoft.com/office/drawing/2014/main" id="{DD106C64-B0E0-C643-93CD-0E14B9D9DB81}"/>
              </a:ext>
            </a:extLst>
          </p:cNvPr>
          <p:cNvGraphicFramePr>
            <a:graphicFrameLocks noGrp="1"/>
          </p:cNvGraphicFramePr>
          <p:nvPr>
            <p:extLst>
              <p:ext uri="{D42A27DB-BD31-4B8C-83A1-F6EECF244321}">
                <p14:modId xmlns:p14="http://schemas.microsoft.com/office/powerpoint/2010/main" val="1532241259"/>
              </p:ext>
            </p:extLst>
          </p:nvPr>
        </p:nvGraphicFramePr>
        <p:xfrm>
          <a:off x="6272799" y="1466368"/>
          <a:ext cx="5394960" cy="1604350"/>
        </p:xfrm>
        <a:graphic>
          <a:graphicData uri="http://schemas.openxmlformats.org/drawingml/2006/table">
            <a:tbl>
              <a:tblPr>
                <a:tableStyleId>{5C22544A-7EE6-4342-B048-85BDC9FD1C3A}</a:tableStyleId>
              </a:tblPr>
              <a:tblGrid>
                <a:gridCol w="1155108">
                  <a:extLst>
                    <a:ext uri="{9D8B030D-6E8A-4147-A177-3AD203B41FA5}">
                      <a16:colId xmlns:a16="http://schemas.microsoft.com/office/drawing/2014/main" val="2337181362"/>
                    </a:ext>
                  </a:extLst>
                </a:gridCol>
                <a:gridCol w="4239852">
                  <a:extLst>
                    <a:ext uri="{9D8B030D-6E8A-4147-A177-3AD203B41FA5}">
                      <a16:colId xmlns:a16="http://schemas.microsoft.com/office/drawing/2014/main" val="964057382"/>
                    </a:ext>
                  </a:extLst>
                </a:gridCol>
              </a:tblGrid>
              <a:tr h="535857">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Nest Egg: Projected Savings Rate at Age 55</a:t>
                      </a:r>
                    </a:p>
                  </a:txBody>
                  <a:tcPr anchor="ctr">
                    <a:lnL w="381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000" b="1"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32636">
                <a:tc>
                  <a:txBody>
                    <a:bodyPr/>
                    <a:lstStyle/>
                    <a:p>
                      <a:pPr algn="l"/>
                      <a:r>
                        <a:rPr lang="en-US" sz="1600" b="0" dirty="0">
                          <a:solidFill>
                            <a:schemeClr val="tx1"/>
                          </a:solidFill>
                          <a:latin typeface="+mn-lt"/>
                        </a:rPr>
                        <a:t>Required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latin typeface="+mn-lt"/>
                        </a:rPr>
                        <a:t>$706,749.05</a:t>
                      </a:r>
                      <a:endParaRPr lang="en-US" sz="1600" b="0" baseline="30000" dirty="0">
                        <a:solidFill>
                          <a:schemeClr val="tx1"/>
                        </a:solidFill>
                        <a:latin typeface="+mn-lt"/>
                      </a:endParaRP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35857">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Projected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en-US" sz="1600" b="0" dirty="0">
                          <a:solidFill>
                            <a:schemeClr val="tx1"/>
                          </a:solidFill>
                        </a:rPr>
                        <a:t>$753,350.69</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47227010"/>
                  </a:ext>
                </a:extLst>
              </a:tr>
            </a:tbl>
          </a:graphicData>
        </a:graphic>
      </p:graphicFrame>
      <p:sp>
        <p:nvSpPr>
          <p:cNvPr id="46" name="Rectangle 45">
            <a:extLst>
              <a:ext uri="{FF2B5EF4-FFF2-40B4-BE49-F238E27FC236}">
                <a16:creationId xmlns:a16="http://schemas.microsoft.com/office/drawing/2014/main" id="{134EF099-5F79-1844-BBDC-D4186C42DF63}"/>
              </a:ext>
            </a:extLst>
          </p:cNvPr>
          <p:cNvSpPr/>
          <p:nvPr/>
        </p:nvSpPr>
        <p:spPr>
          <a:xfrm>
            <a:off x="11650435" y="1946365"/>
            <a:ext cx="313560" cy="4636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216CADA-2D5F-EA40-B476-7D51519F740E}"/>
              </a:ext>
            </a:extLst>
          </p:cNvPr>
          <p:cNvSpPr/>
          <p:nvPr/>
        </p:nvSpPr>
        <p:spPr>
          <a:xfrm>
            <a:off x="6016984" y="1946365"/>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3AEEC0-CEBC-B645-B365-5404DF2BB80C}"/>
              </a:ext>
            </a:extLst>
          </p:cNvPr>
          <p:cNvSpPr/>
          <p:nvPr/>
        </p:nvSpPr>
        <p:spPr>
          <a:xfrm>
            <a:off x="9846365" y="6012613"/>
            <a:ext cx="1982098"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Traditional Retirement Age</a:t>
            </a:r>
          </a:p>
        </p:txBody>
      </p:sp>
      <p:sp>
        <p:nvSpPr>
          <p:cNvPr id="22" name="Triangle 21">
            <a:extLst>
              <a:ext uri="{FF2B5EF4-FFF2-40B4-BE49-F238E27FC236}">
                <a16:creationId xmlns:a16="http://schemas.microsoft.com/office/drawing/2014/main" id="{54BADEE4-36CA-A34E-BDFA-D14DC5244508}"/>
              </a:ext>
            </a:extLst>
          </p:cNvPr>
          <p:cNvSpPr/>
          <p:nvPr/>
        </p:nvSpPr>
        <p:spPr>
          <a:xfrm>
            <a:off x="9947040" y="5751582"/>
            <a:ext cx="163611" cy="2743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05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C2F1158-C7B1-EA4B-A6B3-5DAE03BAD6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07485" y="2655718"/>
            <a:ext cx="5486400" cy="3983031"/>
          </a:xfrm>
          <a:prstGeom prst="rect">
            <a:avLst/>
          </a:prstGeom>
        </p:spPr>
      </p:pic>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2671335"/>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Barb retires at 62.</a:t>
            </a:r>
          </a:p>
        </p:txBody>
      </p:sp>
      <p:sp>
        <p:nvSpPr>
          <p:cNvPr id="7" name="TextBox 6">
            <a:extLst>
              <a:ext uri="{FF2B5EF4-FFF2-40B4-BE49-F238E27FC236}">
                <a16:creationId xmlns:a16="http://schemas.microsoft.com/office/drawing/2014/main" id="{979427BD-C61C-4141-9874-B34B06AF1809}"/>
              </a:ext>
            </a:extLst>
          </p:cNvPr>
          <p:cNvSpPr txBox="1"/>
          <p:nvPr/>
        </p:nvSpPr>
        <p:spPr>
          <a:xfrm>
            <a:off x="953589" y="1680297"/>
            <a:ext cx="4932765" cy="704088"/>
          </a:xfrm>
          <a:prstGeom prst="rect">
            <a:avLst/>
          </a:prstGeom>
          <a:solidFill>
            <a:schemeClr val="bg1">
              <a:lumMod val="20000"/>
              <a:lumOff val="80000"/>
            </a:schemeClr>
          </a:solidFill>
          <a:ln w="38100">
            <a:noFill/>
            <a:bevel/>
          </a:ln>
        </p:spPr>
        <p:txBody>
          <a:bodyPr vert="horz" wrap="none" lIns="640080" tIns="182880" rIns="457200" bIns="182880" rtlCol="0" anchor="ctr" anchorCtr="0">
            <a:noAutofit/>
          </a:bodyPr>
          <a:lstStyle/>
          <a:p>
            <a:pPr fontAlgn="auto">
              <a:spcAft>
                <a:spcPts val="0"/>
              </a:spcAft>
            </a:pPr>
            <a:r>
              <a:rPr lang="en-US" sz="2400" dirty="0"/>
              <a:t>Time Horizon</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2669438"/>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24" name="Group 23">
            <a:extLst>
              <a:ext uri="{FF2B5EF4-FFF2-40B4-BE49-F238E27FC236}">
                <a16:creationId xmlns:a16="http://schemas.microsoft.com/office/drawing/2014/main" id="{050E024C-571F-0E4D-B184-EE406356B475}"/>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19FA13E1-D329-EB46-AC81-3B78ED7AE62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br>
                <a:rPr lang="en-US" sz="2800" dirty="0"/>
              </a:br>
              <a:r>
                <a:rPr lang="en-US" sz="2800" dirty="0"/>
                <a:t>Retirement Starts NOW</a:t>
              </a:r>
            </a:p>
          </p:txBody>
        </p:sp>
        <p:sp>
          <p:nvSpPr>
            <p:cNvPr id="30" name="Right Triangle 29">
              <a:extLst>
                <a:ext uri="{FF2B5EF4-FFF2-40B4-BE49-F238E27FC236}">
                  <a16:creationId xmlns:a16="http://schemas.microsoft.com/office/drawing/2014/main" id="{73A117C5-FBFD-904D-A86A-AE73BA958905}"/>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163157-B371-804A-8CEA-EC1BFB0B621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graphicFrame>
        <p:nvGraphicFramePr>
          <p:cNvPr id="44" name="Table 12">
            <a:extLst>
              <a:ext uri="{FF2B5EF4-FFF2-40B4-BE49-F238E27FC236}">
                <a16:creationId xmlns:a16="http://schemas.microsoft.com/office/drawing/2014/main" id="{DD106C64-B0E0-C643-93CD-0E14B9D9DB81}"/>
              </a:ext>
            </a:extLst>
          </p:cNvPr>
          <p:cNvGraphicFramePr>
            <a:graphicFrameLocks noGrp="1"/>
          </p:cNvGraphicFramePr>
          <p:nvPr>
            <p:extLst>
              <p:ext uri="{D42A27DB-BD31-4B8C-83A1-F6EECF244321}">
                <p14:modId xmlns:p14="http://schemas.microsoft.com/office/powerpoint/2010/main" val="1838992171"/>
              </p:ext>
            </p:extLst>
          </p:nvPr>
        </p:nvGraphicFramePr>
        <p:xfrm>
          <a:off x="6272799" y="1466368"/>
          <a:ext cx="5391248" cy="1604350"/>
        </p:xfrm>
        <a:graphic>
          <a:graphicData uri="http://schemas.openxmlformats.org/drawingml/2006/table">
            <a:tbl>
              <a:tblPr>
                <a:tableStyleId>{5C22544A-7EE6-4342-B048-85BDC9FD1C3A}</a:tableStyleId>
              </a:tblPr>
              <a:tblGrid>
                <a:gridCol w="1154313">
                  <a:extLst>
                    <a:ext uri="{9D8B030D-6E8A-4147-A177-3AD203B41FA5}">
                      <a16:colId xmlns:a16="http://schemas.microsoft.com/office/drawing/2014/main" val="2337181362"/>
                    </a:ext>
                  </a:extLst>
                </a:gridCol>
                <a:gridCol w="4236935">
                  <a:extLst>
                    <a:ext uri="{9D8B030D-6E8A-4147-A177-3AD203B41FA5}">
                      <a16:colId xmlns:a16="http://schemas.microsoft.com/office/drawing/2014/main" val="964057382"/>
                    </a:ext>
                  </a:extLst>
                </a:gridCol>
              </a:tblGrid>
              <a:tr h="535857">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Nest Egg: Projected Savings Rate at Age 62</a:t>
                      </a:r>
                    </a:p>
                  </a:txBody>
                  <a:tcPr anchor="ctr">
                    <a:lnL w="381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000" b="1"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32636">
                <a:tc>
                  <a:txBody>
                    <a:bodyPr/>
                    <a:lstStyle/>
                    <a:p>
                      <a:pPr algn="l"/>
                      <a:r>
                        <a:rPr lang="en-US" sz="1600" b="0" dirty="0">
                          <a:solidFill>
                            <a:schemeClr val="tx1"/>
                          </a:solidFill>
                          <a:latin typeface="+mn-lt"/>
                        </a:rPr>
                        <a:t>Required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latin typeface="+mn-lt"/>
                        </a:rPr>
                        <a:t>$575,537.05</a:t>
                      </a:r>
                      <a:endParaRPr lang="en-US" sz="1600" b="0" baseline="30000" dirty="0">
                        <a:solidFill>
                          <a:schemeClr val="tx1"/>
                        </a:solidFill>
                        <a:latin typeface="+mn-lt"/>
                      </a:endParaRP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35857">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Projected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en-US" sz="1600" b="0" dirty="0">
                          <a:solidFill>
                            <a:schemeClr val="tx1"/>
                          </a:solidFill>
                        </a:rPr>
                        <a:t>$644,137.85</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47227010"/>
                  </a:ext>
                </a:extLst>
              </a:tr>
            </a:tbl>
          </a:graphicData>
        </a:graphic>
      </p:graphicFrame>
      <p:grpSp>
        <p:nvGrpSpPr>
          <p:cNvPr id="17" name="Group 16">
            <a:extLst>
              <a:ext uri="{FF2B5EF4-FFF2-40B4-BE49-F238E27FC236}">
                <a16:creationId xmlns:a16="http://schemas.microsoft.com/office/drawing/2014/main" id="{6AD374FD-187E-6247-855A-021B0A348F5B}"/>
              </a:ext>
            </a:extLst>
          </p:cNvPr>
          <p:cNvGrpSpPr>
            <a:grpSpLocks noChangeAspect="1"/>
          </p:cNvGrpSpPr>
          <p:nvPr/>
        </p:nvGrpSpPr>
        <p:grpSpPr>
          <a:xfrm>
            <a:off x="527953" y="1574984"/>
            <a:ext cx="914400" cy="914400"/>
            <a:chOff x="859437" y="3043684"/>
            <a:chExt cx="594360" cy="594360"/>
          </a:xfrm>
        </p:grpSpPr>
        <p:sp>
          <p:nvSpPr>
            <p:cNvPr id="18" name="Oval 17">
              <a:extLst>
                <a:ext uri="{FF2B5EF4-FFF2-40B4-BE49-F238E27FC236}">
                  <a16:creationId xmlns:a16="http://schemas.microsoft.com/office/drawing/2014/main" id="{5DC447E8-76E8-394D-9EEE-779F9D1B9594}"/>
                </a:ext>
              </a:extLst>
            </p:cNvPr>
            <p:cNvSpPr>
              <a:spLocks noChangeAspect="1"/>
            </p:cNvSpPr>
            <p:nvPr/>
          </p:nvSpPr>
          <p:spPr>
            <a:xfrm>
              <a:off x="859437" y="3043684"/>
              <a:ext cx="594360" cy="594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Icon&#10;&#10;Description automatically generated">
              <a:extLst>
                <a:ext uri="{FF2B5EF4-FFF2-40B4-BE49-F238E27FC236}">
                  <a16:creationId xmlns:a16="http://schemas.microsoft.com/office/drawing/2014/main" id="{30835F68-BE24-384C-9EE8-D1C2A45D7A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161" y="3132425"/>
              <a:ext cx="411480" cy="411480"/>
            </a:xfrm>
            <a:prstGeom prst="rect">
              <a:avLst/>
            </a:prstGeom>
          </p:spPr>
        </p:pic>
      </p:grpSp>
      <p:sp>
        <p:nvSpPr>
          <p:cNvPr id="22" name="Rectangle 21">
            <a:extLst>
              <a:ext uri="{FF2B5EF4-FFF2-40B4-BE49-F238E27FC236}">
                <a16:creationId xmlns:a16="http://schemas.microsoft.com/office/drawing/2014/main" id="{112CA956-9A1A-EC43-8FE3-DF924ECF97BB}"/>
              </a:ext>
            </a:extLst>
          </p:cNvPr>
          <p:cNvSpPr/>
          <p:nvPr/>
        </p:nvSpPr>
        <p:spPr>
          <a:xfrm>
            <a:off x="6016984" y="1946365"/>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B0EB37-0474-5A4C-AC78-2B3C91F89339}"/>
              </a:ext>
            </a:extLst>
          </p:cNvPr>
          <p:cNvSpPr/>
          <p:nvPr/>
        </p:nvSpPr>
        <p:spPr>
          <a:xfrm>
            <a:off x="11617088" y="1935530"/>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2">
            <a:extLst>
              <a:ext uri="{FF2B5EF4-FFF2-40B4-BE49-F238E27FC236}">
                <a16:creationId xmlns:a16="http://schemas.microsoft.com/office/drawing/2014/main" id="{D0738E8B-3564-284C-916C-EE007E6185E0}"/>
              </a:ext>
            </a:extLst>
          </p:cNvPr>
          <p:cNvSpPr txBox="1">
            <a:spLocks/>
          </p:cNvSpPr>
          <p:nvPr/>
        </p:nvSpPr>
        <p:spPr>
          <a:xfrm>
            <a:off x="1431919" y="3543371"/>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Increase retirement age.</a:t>
            </a:r>
          </a:p>
        </p:txBody>
      </p:sp>
      <p:sp>
        <p:nvSpPr>
          <p:cNvPr id="27" name="Rectangle 26">
            <a:extLst>
              <a:ext uri="{FF2B5EF4-FFF2-40B4-BE49-F238E27FC236}">
                <a16:creationId xmlns:a16="http://schemas.microsoft.com/office/drawing/2014/main" id="{B4AF3C21-F855-644C-B0DA-A4920F1A85E9}"/>
              </a:ext>
            </a:extLst>
          </p:cNvPr>
          <p:cNvSpPr/>
          <p:nvPr/>
        </p:nvSpPr>
        <p:spPr>
          <a:xfrm>
            <a:off x="675589" y="3541474"/>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28" name="Text Placeholder 12">
            <a:extLst>
              <a:ext uri="{FF2B5EF4-FFF2-40B4-BE49-F238E27FC236}">
                <a16:creationId xmlns:a16="http://schemas.microsoft.com/office/drawing/2014/main" id="{614DC2FD-22FB-9541-A536-43E492E08CDC}"/>
              </a:ext>
            </a:extLst>
          </p:cNvPr>
          <p:cNvSpPr txBox="1">
            <a:spLocks/>
          </p:cNvSpPr>
          <p:nvPr/>
        </p:nvSpPr>
        <p:spPr>
          <a:xfrm>
            <a:off x="1450156" y="4413510"/>
            <a:ext cx="4454435" cy="887936"/>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Extend time frame to make a large purchase, such as a new home.</a:t>
            </a:r>
          </a:p>
        </p:txBody>
      </p:sp>
      <p:sp>
        <p:nvSpPr>
          <p:cNvPr id="29" name="Rectangle 28">
            <a:extLst>
              <a:ext uri="{FF2B5EF4-FFF2-40B4-BE49-F238E27FC236}">
                <a16:creationId xmlns:a16="http://schemas.microsoft.com/office/drawing/2014/main" id="{F9836799-6625-9D44-ADC1-ED8469D3F3C3}"/>
              </a:ext>
            </a:extLst>
          </p:cNvPr>
          <p:cNvSpPr/>
          <p:nvPr/>
        </p:nvSpPr>
        <p:spPr>
          <a:xfrm>
            <a:off x="693826" y="4411612"/>
            <a:ext cx="663424" cy="871403"/>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4" name="Rectangle 3">
            <a:extLst>
              <a:ext uri="{FF2B5EF4-FFF2-40B4-BE49-F238E27FC236}">
                <a16:creationId xmlns:a16="http://schemas.microsoft.com/office/drawing/2014/main" id="{E0F79017-13AD-1F45-B006-41B2F32C2438}"/>
              </a:ext>
            </a:extLst>
          </p:cNvPr>
          <p:cNvSpPr/>
          <p:nvPr/>
        </p:nvSpPr>
        <p:spPr>
          <a:xfrm>
            <a:off x="9660835" y="6211310"/>
            <a:ext cx="2167628" cy="36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Traditional Retirement Age</a:t>
            </a:r>
          </a:p>
        </p:txBody>
      </p:sp>
      <p:sp>
        <p:nvSpPr>
          <p:cNvPr id="5" name="Triangle 4">
            <a:extLst>
              <a:ext uri="{FF2B5EF4-FFF2-40B4-BE49-F238E27FC236}">
                <a16:creationId xmlns:a16="http://schemas.microsoft.com/office/drawing/2014/main" id="{8EF3DA0E-CE21-554D-8B38-F994D1072F09}"/>
              </a:ext>
            </a:extLst>
          </p:cNvPr>
          <p:cNvSpPr/>
          <p:nvPr/>
        </p:nvSpPr>
        <p:spPr>
          <a:xfrm>
            <a:off x="9917524" y="5761286"/>
            <a:ext cx="180632" cy="4500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96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B788CB0-CB77-8F4B-BA10-FD632EF4590D}"/>
              </a:ext>
            </a:extLst>
          </p:cNvPr>
          <p:cNvPicPr>
            <a:picLocks noChangeAspect="1"/>
          </p:cNvPicPr>
          <p:nvPr/>
        </p:nvPicPr>
        <p:blipFill>
          <a:blip r:embed="rId3"/>
          <a:stretch>
            <a:fillRect/>
          </a:stretch>
        </p:blipFill>
        <p:spPr>
          <a:xfrm>
            <a:off x="6096000" y="2608149"/>
            <a:ext cx="5681189" cy="3949406"/>
          </a:xfrm>
          <a:prstGeom prst="rect">
            <a:avLst/>
          </a:prstGeom>
        </p:spPr>
      </p:pic>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2671335"/>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Reduce expenses in retirement by $1,000.</a:t>
            </a:r>
          </a:p>
        </p:txBody>
      </p:sp>
      <p:sp>
        <p:nvSpPr>
          <p:cNvPr id="7" name="TextBox 6">
            <a:extLst>
              <a:ext uri="{FF2B5EF4-FFF2-40B4-BE49-F238E27FC236}">
                <a16:creationId xmlns:a16="http://schemas.microsoft.com/office/drawing/2014/main" id="{979427BD-C61C-4141-9874-B34B06AF1809}"/>
              </a:ext>
            </a:extLst>
          </p:cNvPr>
          <p:cNvSpPr txBox="1"/>
          <p:nvPr/>
        </p:nvSpPr>
        <p:spPr>
          <a:xfrm>
            <a:off x="953589" y="1680297"/>
            <a:ext cx="4932765" cy="704088"/>
          </a:xfrm>
          <a:prstGeom prst="rect">
            <a:avLst/>
          </a:prstGeom>
          <a:solidFill>
            <a:schemeClr val="bg1">
              <a:lumMod val="20000"/>
              <a:lumOff val="80000"/>
            </a:schemeClr>
          </a:solidFill>
          <a:ln w="38100">
            <a:noFill/>
            <a:bevel/>
          </a:ln>
        </p:spPr>
        <p:txBody>
          <a:bodyPr vert="horz" wrap="none" lIns="640080" tIns="182880" rIns="457200" bIns="182880" rtlCol="0" anchor="ctr" anchorCtr="0">
            <a:noAutofit/>
          </a:bodyPr>
          <a:lstStyle/>
          <a:p>
            <a:pPr fontAlgn="auto">
              <a:spcAft>
                <a:spcPts val="0"/>
              </a:spcAft>
            </a:pPr>
            <a:r>
              <a:rPr lang="en-US" sz="2400" dirty="0"/>
              <a:t>Retirement Spending</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2669438"/>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24" name="Group 23">
            <a:extLst>
              <a:ext uri="{FF2B5EF4-FFF2-40B4-BE49-F238E27FC236}">
                <a16:creationId xmlns:a16="http://schemas.microsoft.com/office/drawing/2014/main" id="{050E024C-571F-0E4D-B184-EE406356B475}"/>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19FA13E1-D329-EB46-AC81-3B78ED7AE62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br>
                <a:rPr lang="en-US" sz="2800" dirty="0"/>
              </a:br>
              <a:r>
                <a:rPr lang="en-US" sz="2800" dirty="0"/>
                <a:t>Retirement Starts NOW</a:t>
              </a:r>
            </a:p>
          </p:txBody>
        </p:sp>
        <p:sp>
          <p:nvSpPr>
            <p:cNvPr id="30" name="Right Triangle 29">
              <a:extLst>
                <a:ext uri="{FF2B5EF4-FFF2-40B4-BE49-F238E27FC236}">
                  <a16:creationId xmlns:a16="http://schemas.microsoft.com/office/drawing/2014/main" id="{73A117C5-FBFD-904D-A86A-AE73BA958905}"/>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163157-B371-804A-8CEA-EC1BFB0B621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graphicFrame>
        <p:nvGraphicFramePr>
          <p:cNvPr id="44" name="Table 12">
            <a:extLst>
              <a:ext uri="{FF2B5EF4-FFF2-40B4-BE49-F238E27FC236}">
                <a16:creationId xmlns:a16="http://schemas.microsoft.com/office/drawing/2014/main" id="{DD106C64-B0E0-C643-93CD-0E14B9D9DB81}"/>
              </a:ext>
            </a:extLst>
          </p:cNvPr>
          <p:cNvGraphicFramePr>
            <a:graphicFrameLocks noGrp="1"/>
          </p:cNvGraphicFramePr>
          <p:nvPr>
            <p:extLst>
              <p:ext uri="{D42A27DB-BD31-4B8C-83A1-F6EECF244321}">
                <p14:modId xmlns:p14="http://schemas.microsoft.com/office/powerpoint/2010/main" val="2059193864"/>
              </p:ext>
            </p:extLst>
          </p:nvPr>
        </p:nvGraphicFramePr>
        <p:xfrm>
          <a:off x="6272799" y="1466368"/>
          <a:ext cx="5391248" cy="1604350"/>
        </p:xfrm>
        <a:graphic>
          <a:graphicData uri="http://schemas.openxmlformats.org/drawingml/2006/table">
            <a:tbl>
              <a:tblPr>
                <a:tableStyleId>{5C22544A-7EE6-4342-B048-85BDC9FD1C3A}</a:tableStyleId>
              </a:tblPr>
              <a:tblGrid>
                <a:gridCol w="1154313">
                  <a:extLst>
                    <a:ext uri="{9D8B030D-6E8A-4147-A177-3AD203B41FA5}">
                      <a16:colId xmlns:a16="http://schemas.microsoft.com/office/drawing/2014/main" val="2337181362"/>
                    </a:ext>
                  </a:extLst>
                </a:gridCol>
                <a:gridCol w="4236935">
                  <a:extLst>
                    <a:ext uri="{9D8B030D-6E8A-4147-A177-3AD203B41FA5}">
                      <a16:colId xmlns:a16="http://schemas.microsoft.com/office/drawing/2014/main" val="964057382"/>
                    </a:ext>
                  </a:extLst>
                </a:gridCol>
              </a:tblGrid>
              <a:tr h="535857">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Nest Egg: Projected Savings Rate at Age 55</a:t>
                      </a:r>
                    </a:p>
                  </a:txBody>
                  <a:tcPr anchor="ctr">
                    <a:lnL w="381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000" b="1"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32636">
                <a:tc>
                  <a:txBody>
                    <a:bodyPr/>
                    <a:lstStyle/>
                    <a:p>
                      <a:pPr algn="l"/>
                      <a:r>
                        <a:rPr lang="en-US" sz="1600" b="0" dirty="0">
                          <a:solidFill>
                            <a:schemeClr val="tx1"/>
                          </a:solidFill>
                          <a:latin typeface="+mn-lt"/>
                        </a:rPr>
                        <a:t>Required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latin typeface="+mn-lt"/>
                        </a:rPr>
                        <a:t>$314,712.66</a:t>
                      </a:r>
                      <a:endParaRPr lang="en-US" sz="1600" b="0" baseline="30000" dirty="0">
                        <a:solidFill>
                          <a:schemeClr val="tx1"/>
                        </a:solidFill>
                        <a:latin typeface="+mn-lt"/>
                      </a:endParaRP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35857">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Projected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en-US" sz="1600" b="0" dirty="0">
                          <a:solidFill>
                            <a:schemeClr val="tx1"/>
                          </a:solidFill>
                        </a:rPr>
                        <a:t>$407,109.45</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47227010"/>
                  </a:ext>
                </a:extLst>
              </a:tr>
            </a:tbl>
          </a:graphicData>
        </a:graphic>
      </p:graphicFrame>
      <p:sp>
        <p:nvSpPr>
          <p:cNvPr id="22" name="Rectangle 21">
            <a:extLst>
              <a:ext uri="{FF2B5EF4-FFF2-40B4-BE49-F238E27FC236}">
                <a16:creationId xmlns:a16="http://schemas.microsoft.com/office/drawing/2014/main" id="{112CA956-9A1A-EC43-8FE3-DF924ECF97BB}"/>
              </a:ext>
            </a:extLst>
          </p:cNvPr>
          <p:cNvSpPr/>
          <p:nvPr/>
        </p:nvSpPr>
        <p:spPr>
          <a:xfrm>
            <a:off x="6016984" y="1946365"/>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B0EB37-0474-5A4C-AC78-2B3C91F89339}"/>
              </a:ext>
            </a:extLst>
          </p:cNvPr>
          <p:cNvSpPr/>
          <p:nvPr/>
        </p:nvSpPr>
        <p:spPr>
          <a:xfrm>
            <a:off x="11617088" y="1935530"/>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2">
            <a:extLst>
              <a:ext uri="{FF2B5EF4-FFF2-40B4-BE49-F238E27FC236}">
                <a16:creationId xmlns:a16="http://schemas.microsoft.com/office/drawing/2014/main" id="{D0738E8B-3564-284C-916C-EE007E6185E0}"/>
              </a:ext>
            </a:extLst>
          </p:cNvPr>
          <p:cNvSpPr txBox="1">
            <a:spLocks/>
          </p:cNvSpPr>
          <p:nvPr/>
        </p:nvSpPr>
        <p:spPr>
          <a:xfrm>
            <a:off x="1431919" y="3543371"/>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Downsize on housing with no kids.</a:t>
            </a:r>
          </a:p>
        </p:txBody>
      </p:sp>
      <p:sp>
        <p:nvSpPr>
          <p:cNvPr id="27" name="Rectangle 26">
            <a:extLst>
              <a:ext uri="{FF2B5EF4-FFF2-40B4-BE49-F238E27FC236}">
                <a16:creationId xmlns:a16="http://schemas.microsoft.com/office/drawing/2014/main" id="{B4AF3C21-F855-644C-B0DA-A4920F1A85E9}"/>
              </a:ext>
            </a:extLst>
          </p:cNvPr>
          <p:cNvSpPr/>
          <p:nvPr/>
        </p:nvSpPr>
        <p:spPr>
          <a:xfrm>
            <a:off x="675589" y="3541474"/>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28" name="Text Placeholder 12">
            <a:extLst>
              <a:ext uri="{FF2B5EF4-FFF2-40B4-BE49-F238E27FC236}">
                <a16:creationId xmlns:a16="http://schemas.microsoft.com/office/drawing/2014/main" id="{614DC2FD-22FB-9541-A536-43E492E08CDC}"/>
              </a:ext>
            </a:extLst>
          </p:cNvPr>
          <p:cNvSpPr txBox="1">
            <a:spLocks/>
          </p:cNvSpPr>
          <p:nvPr/>
        </p:nvSpPr>
        <p:spPr>
          <a:xfrm>
            <a:off x="1450156" y="4413510"/>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Move to lower tax state.</a:t>
            </a:r>
          </a:p>
        </p:txBody>
      </p:sp>
      <p:sp>
        <p:nvSpPr>
          <p:cNvPr id="29" name="Rectangle 28">
            <a:extLst>
              <a:ext uri="{FF2B5EF4-FFF2-40B4-BE49-F238E27FC236}">
                <a16:creationId xmlns:a16="http://schemas.microsoft.com/office/drawing/2014/main" id="{F9836799-6625-9D44-ADC1-ED8469D3F3C3}"/>
              </a:ext>
            </a:extLst>
          </p:cNvPr>
          <p:cNvSpPr/>
          <p:nvPr/>
        </p:nvSpPr>
        <p:spPr>
          <a:xfrm>
            <a:off x="693826" y="4411613"/>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35" name="Text Placeholder 12">
            <a:extLst>
              <a:ext uri="{FF2B5EF4-FFF2-40B4-BE49-F238E27FC236}">
                <a16:creationId xmlns:a16="http://schemas.microsoft.com/office/drawing/2014/main" id="{F1232C78-2E76-FC4E-8227-544CBD1A8B9C}"/>
              </a:ext>
            </a:extLst>
          </p:cNvPr>
          <p:cNvSpPr txBox="1">
            <a:spLocks/>
          </p:cNvSpPr>
          <p:nvPr/>
        </p:nvSpPr>
        <p:spPr>
          <a:xfrm>
            <a:off x="1450156" y="5298365"/>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Lower taxes during retirement years.</a:t>
            </a:r>
          </a:p>
        </p:txBody>
      </p:sp>
      <p:sp>
        <p:nvSpPr>
          <p:cNvPr id="36" name="Rectangle 35">
            <a:extLst>
              <a:ext uri="{FF2B5EF4-FFF2-40B4-BE49-F238E27FC236}">
                <a16:creationId xmlns:a16="http://schemas.microsoft.com/office/drawing/2014/main" id="{CD84966A-943A-B24F-85C0-3114870A4C77}"/>
              </a:ext>
            </a:extLst>
          </p:cNvPr>
          <p:cNvSpPr/>
          <p:nvPr/>
        </p:nvSpPr>
        <p:spPr>
          <a:xfrm>
            <a:off x="693826" y="5296468"/>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37" name="Group 36">
            <a:extLst>
              <a:ext uri="{FF2B5EF4-FFF2-40B4-BE49-F238E27FC236}">
                <a16:creationId xmlns:a16="http://schemas.microsoft.com/office/drawing/2014/main" id="{E55A763B-A513-4B49-BD5F-6D8AA8220A7C}"/>
              </a:ext>
            </a:extLst>
          </p:cNvPr>
          <p:cNvGrpSpPr>
            <a:grpSpLocks noChangeAspect="1"/>
          </p:cNvGrpSpPr>
          <p:nvPr/>
        </p:nvGrpSpPr>
        <p:grpSpPr>
          <a:xfrm>
            <a:off x="535756" y="1574271"/>
            <a:ext cx="914400" cy="914400"/>
            <a:chOff x="859437" y="4447534"/>
            <a:chExt cx="594360" cy="594360"/>
          </a:xfrm>
        </p:grpSpPr>
        <p:sp>
          <p:nvSpPr>
            <p:cNvPr id="38" name="Oval 37">
              <a:extLst>
                <a:ext uri="{FF2B5EF4-FFF2-40B4-BE49-F238E27FC236}">
                  <a16:creationId xmlns:a16="http://schemas.microsoft.com/office/drawing/2014/main" id="{0C3591DD-956B-964D-8687-30DCAF1C564F}"/>
                </a:ext>
              </a:extLst>
            </p:cNvPr>
            <p:cNvSpPr>
              <a:spLocks noChangeAspect="1"/>
            </p:cNvSpPr>
            <p:nvPr/>
          </p:nvSpPr>
          <p:spPr>
            <a:xfrm>
              <a:off x="859437" y="4447534"/>
              <a:ext cx="594360" cy="5943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Icon&#10;&#10;Description automatically generated">
              <a:extLst>
                <a:ext uri="{FF2B5EF4-FFF2-40B4-BE49-F238E27FC236}">
                  <a16:creationId xmlns:a16="http://schemas.microsoft.com/office/drawing/2014/main" id="{318D5F4B-499E-AD4A-B74F-CA9960B32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162" y="4601184"/>
              <a:ext cx="479271" cy="292608"/>
            </a:xfrm>
            <a:prstGeom prst="rect">
              <a:avLst/>
            </a:prstGeom>
          </p:spPr>
        </p:pic>
      </p:grpSp>
      <p:sp>
        <p:nvSpPr>
          <p:cNvPr id="32" name="Rectangle 31">
            <a:extLst>
              <a:ext uri="{FF2B5EF4-FFF2-40B4-BE49-F238E27FC236}">
                <a16:creationId xmlns:a16="http://schemas.microsoft.com/office/drawing/2014/main" id="{A3FDA309-7839-2048-A732-097D960626B0}"/>
              </a:ext>
            </a:extLst>
          </p:cNvPr>
          <p:cNvSpPr/>
          <p:nvPr/>
        </p:nvSpPr>
        <p:spPr>
          <a:xfrm>
            <a:off x="9667984" y="6211311"/>
            <a:ext cx="2167628" cy="36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Traditional Retirement Age</a:t>
            </a:r>
          </a:p>
        </p:txBody>
      </p:sp>
      <p:sp>
        <p:nvSpPr>
          <p:cNvPr id="33" name="Triangle 32">
            <a:extLst>
              <a:ext uri="{FF2B5EF4-FFF2-40B4-BE49-F238E27FC236}">
                <a16:creationId xmlns:a16="http://schemas.microsoft.com/office/drawing/2014/main" id="{465AE1C2-BC1F-674A-BF45-8B6752D5E4BE}"/>
              </a:ext>
            </a:extLst>
          </p:cNvPr>
          <p:cNvSpPr/>
          <p:nvPr/>
        </p:nvSpPr>
        <p:spPr>
          <a:xfrm>
            <a:off x="9924673" y="5761287"/>
            <a:ext cx="180632" cy="4500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86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A5FF8FA-62B4-DA4C-B682-586C2EB474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2618519"/>
            <a:ext cx="5587143" cy="3964844"/>
          </a:xfrm>
          <a:prstGeom prst="rect">
            <a:avLst/>
          </a:prstGeom>
        </p:spPr>
      </p:pic>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2671333"/>
            <a:ext cx="4454435" cy="813816"/>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Part time work after retirement from full time work.</a:t>
            </a:r>
          </a:p>
        </p:txBody>
      </p:sp>
      <p:sp>
        <p:nvSpPr>
          <p:cNvPr id="7" name="TextBox 6">
            <a:extLst>
              <a:ext uri="{FF2B5EF4-FFF2-40B4-BE49-F238E27FC236}">
                <a16:creationId xmlns:a16="http://schemas.microsoft.com/office/drawing/2014/main" id="{979427BD-C61C-4141-9874-B34B06AF1809}"/>
              </a:ext>
            </a:extLst>
          </p:cNvPr>
          <p:cNvSpPr txBox="1"/>
          <p:nvPr/>
        </p:nvSpPr>
        <p:spPr>
          <a:xfrm>
            <a:off x="953589" y="1680297"/>
            <a:ext cx="4932765" cy="704088"/>
          </a:xfrm>
          <a:prstGeom prst="rect">
            <a:avLst/>
          </a:prstGeom>
          <a:solidFill>
            <a:schemeClr val="bg1">
              <a:lumMod val="20000"/>
              <a:lumOff val="80000"/>
            </a:schemeClr>
          </a:solidFill>
          <a:ln w="38100">
            <a:noFill/>
            <a:bevel/>
          </a:ln>
        </p:spPr>
        <p:txBody>
          <a:bodyPr vert="horz" wrap="none" lIns="640080" tIns="182880" rIns="457200" bIns="182880" rtlCol="0" anchor="ctr" anchorCtr="0">
            <a:noAutofit/>
          </a:bodyPr>
          <a:lstStyle/>
          <a:p>
            <a:pPr fontAlgn="auto">
              <a:spcAft>
                <a:spcPts val="0"/>
              </a:spcAft>
            </a:pPr>
            <a:r>
              <a:rPr lang="en-US" sz="2400" dirty="0"/>
              <a:t>Bridge Work</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2669438"/>
            <a:ext cx="663424" cy="820246"/>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24" name="Group 23">
            <a:extLst>
              <a:ext uri="{FF2B5EF4-FFF2-40B4-BE49-F238E27FC236}">
                <a16:creationId xmlns:a16="http://schemas.microsoft.com/office/drawing/2014/main" id="{050E024C-571F-0E4D-B184-EE406356B475}"/>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19FA13E1-D329-EB46-AC81-3B78ED7AE62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br>
                <a:rPr lang="en-US" sz="2800" dirty="0"/>
              </a:br>
              <a:r>
                <a:rPr lang="en-US" sz="2800" dirty="0"/>
                <a:t>Retirement Starts NOW</a:t>
              </a:r>
            </a:p>
          </p:txBody>
        </p:sp>
        <p:sp>
          <p:nvSpPr>
            <p:cNvPr id="30" name="Right Triangle 29">
              <a:extLst>
                <a:ext uri="{FF2B5EF4-FFF2-40B4-BE49-F238E27FC236}">
                  <a16:creationId xmlns:a16="http://schemas.microsoft.com/office/drawing/2014/main" id="{73A117C5-FBFD-904D-A86A-AE73BA958905}"/>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163157-B371-804A-8CEA-EC1BFB0B621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graphicFrame>
        <p:nvGraphicFramePr>
          <p:cNvPr id="44" name="Table 12">
            <a:extLst>
              <a:ext uri="{FF2B5EF4-FFF2-40B4-BE49-F238E27FC236}">
                <a16:creationId xmlns:a16="http://schemas.microsoft.com/office/drawing/2014/main" id="{DD106C64-B0E0-C643-93CD-0E14B9D9DB81}"/>
              </a:ext>
            </a:extLst>
          </p:cNvPr>
          <p:cNvGraphicFramePr>
            <a:graphicFrameLocks noGrp="1"/>
          </p:cNvGraphicFramePr>
          <p:nvPr>
            <p:extLst>
              <p:ext uri="{D42A27DB-BD31-4B8C-83A1-F6EECF244321}">
                <p14:modId xmlns:p14="http://schemas.microsoft.com/office/powerpoint/2010/main" val="356780684"/>
              </p:ext>
            </p:extLst>
          </p:nvPr>
        </p:nvGraphicFramePr>
        <p:xfrm>
          <a:off x="6272799" y="1466368"/>
          <a:ext cx="5391248" cy="1604350"/>
        </p:xfrm>
        <a:graphic>
          <a:graphicData uri="http://schemas.openxmlformats.org/drawingml/2006/table">
            <a:tbl>
              <a:tblPr>
                <a:tableStyleId>{5C22544A-7EE6-4342-B048-85BDC9FD1C3A}</a:tableStyleId>
              </a:tblPr>
              <a:tblGrid>
                <a:gridCol w="1154313">
                  <a:extLst>
                    <a:ext uri="{9D8B030D-6E8A-4147-A177-3AD203B41FA5}">
                      <a16:colId xmlns:a16="http://schemas.microsoft.com/office/drawing/2014/main" val="2337181362"/>
                    </a:ext>
                  </a:extLst>
                </a:gridCol>
                <a:gridCol w="4236935">
                  <a:extLst>
                    <a:ext uri="{9D8B030D-6E8A-4147-A177-3AD203B41FA5}">
                      <a16:colId xmlns:a16="http://schemas.microsoft.com/office/drawing/2014/main" val="964057382"/>
                    </a:ext>
                  </a:extLst>
                </a:gridCol>
              </a:tblGrid>
              <a:tr h="535857">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Nest Egg: Projected Savings Rate at Age 55</a:t>
                      </a:r>
                    </a:p>
                  </a:txBody>
                  <a:tcPr anchor="ctr">
                    <a:lnL w="381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000" b="1"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32636">
                <a:tc>
                  <a:txBody>
                    <a:bodyPr/>
                    <a:lstStyle/>
                    <a:p>
                      <a:pPr algn="l"/>
                      <a:r>
                        <a:rPr lang="en-US" sz="1600" b="0" dirty="0">
                          <a:solidFill>
                            <a:schemeClr val="tx1"/>
                          </a:solidFill>
                          <a:latin typeface="+mn-lt"/>
                        </a:rPr>
                        <a:t>Required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latin typeface="+mn-lt"/>
                        </a:rPr>
                        <a:t>$402,964.98</a:t>
                      </a:r>
                      <a:endParaRPr lang="en-US" sz="1600" b="0" baseline="30000" dirty="0">
                        <a:solidFill>
                          <a:schemeClr val="tx1"/>
                        </a:solidFill>
                        <a:latin typeface="+mn-lt"/>
                      </a:endParaRP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35857">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Projected</a:t>
                      </a:r>
                    </a:p>
                  </a:txBody>
                  <a:tcPr marR="182880" anchor="ctr">
                    <a:lnL w="38100" cap="flat" cmpd="sng" algn="ctr">
                      <a:no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en-US" sz="1600" b="0" dirty="0">
                          <a:solidFill>
                            <a:schemeClr val="tx1"/>
                          </a:solidFill>
                        </a:rPr>
                        <a:t>$465,667.29</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47227010"/>
                  </a:ext>
                </a:extLst>
              </a:tr>
            </a:tbl>
          </a:graphicData>
        </a:graphic>
      </p:graphicFrame>
      <p:sp>
        <p:nvSpPr>
          <p:cNvPr id="22" name="Rectangle 21">
            <a:extLst>
              <a:ext uri="{FF2B5EF4-FFF2-40B4-BE49-F238E27FC236}">
                <a16:creationId xmlns:a16="http://schemas.microsoft.com/office/drawing/2014/main" id="{112CA956-9A1A-EC43-8FE3-DF924ECF97BB}"/>
              </a:ext>
            </a:extLst>
          </p:cNvPr>
          <p:cNvSpPr/>
          <p:nvPr/>
        </p:nvSpPr>
        <p:spPr>
          <a:xfrm>
            <a:off x="6016984" y="1946365"/>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B0EB37-0474-5A4C-AC78-2B3C91F89339}"/>
              </a:ext>
            </a:extLst>
          </p:cNvPr>
          <p:cNvSpPr/>
          <p:nvPr/>
        </p:nvSpPr>
        <p:spPr>
          <a:xfrm>
            <a:off x="11617088" y="1935530"/>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2">
            <a:extLst>
              <a:ext uri="{FF2B5EF4-FFF2-40B4-BE49-F238E27FC236}">
                <a16:creationId xmlns:a16="http://schemas.microsoft.com/office/drawing/2014/main" id="{D0738E8B-3564-284C-916C-EE007E6185E0}"/>
              </a:ext>
            </a:extLst>
          </p:cNvPr>
          <p:cNvSpPr txBox="1">
            <a:spLocks/>
          </p:cNvSpPr>
          <p:nvPr/>
        </p:nvSpPr>
        <p:spPr>
          <a:xfrm>
            <a:off x="1431919" y="3665068"/>
            <a:ext cx="4454435" cy="813140"/>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Pull in some extra money that reduces your portfolio withdrawals.</a:t>
            </a:r>
          </a:p>
        </p:txBody>
      </p:sp>
      <p:sp>
        <p:nvSpPr>
          <p:cNvPr id="27" name="Rectangle 26">
            <a:extLst>
              <a:ext uri="{FF2B5EF4-FFF2-40B4-BE49-F238E27FC236}">
                <a16:creationId xmlns:a16="http://schemas.microsoft.com/office/drawing/2014/main" id="{B4AF3C21-F855-644C-B0DA-A4920F1A85E9}"/>
              </a:ext>
            </a:extLst>
          </p:cNvPr>
          <p:cNvSpPr/>
          <p:nvPr/>
        </p:nvSpPr>
        <p:spPr>
          <a:xfrm>
            <a:off x="675589" y="3663171"/>
            <a:ext cx="663424" cy="813140"/>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28" name="Text Placeholder 12">
            <a:extLst>
              <a:ext uri="{FF2B5EF4-FFF2-40B4-BE49-F238E27FC236}">
                <a16:creationId xmlns:a16="http://schemas.microsoft.com/office/drawing/2014/main" id="{614DC2FD-22FB-9541-A536-43E492E08CDC}"/>
              </a:ext>
            </a:extLst>
          </p:cNvPr>
          <p:cNvSpPr txBox="1">
            <a:spLocks/>
          </p:cNvSpPr>
          <p:nvPr/>
        </p:nvSpPr>
        <p:spPr>
          <a:xfrm>
            <a:off x="1450156" y="4665837"/>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Do something you love.</a:t>
            </a:r>
          </a:p>
        </p:txBody>
      </p:sp>
      <p:sp>
        <p:nvSpPr>
          <p:cNvPr id="29" name="Rectangle 28">
            <a:extLst>
              <a:ext uri="{FF2B5EF4-FFF2-40B4-BE49-F238E27FC236}">
                <a16:creationId xmlns:a16="http://schemas.microsoft.com/office/drawing/2014/main" id="{F9836799-6625-9D44-ADC1-ED8469D3F3C3}"/>
              </a:ext>
            </a:extLst>
          </p:cNvPr>
          <p:cNvSpPr/>
          <p:nvPr/>
        </p:nvSpPr>
        <p:spPr>
          <a:xfrm>
            <a:off x="693826" y="4663940"/>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35" name="Text Placeholder 12">
            <a:extLst>
              <a:ext uri="{FF2B5EF4-FFF2-40B4-BE49-F238E27FC236}">
                <a16:creationId xmlns:a16="http://schemas.microsoft.com/office/drawing/2014/main" id="{F1232C78-2E76-FC4E-8227-544CBD1A8B9C}"/>
              </a:ext>
            </a:extLst>
          </p:cNvPr>
          <p:cNvSpPr txBox="1">
            <a:spLocks/>
          </p:cNvSpPr>
          <p:nvPr/>
        </p:nvSpPr>
        <p:spPr>
          <a:xfrm>
            <a:off x="1450156" y="5550692"/>
            <a:ext cx="4454435"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Keep yourself busy and entertained.</a:t>
            </a:r>
          </a:p>
        </p:txBody>
      </p:sp>
      <p:sp>
        <p:nvSpPr>
          <p:cNvPr id="36" name="Rectangle 35">
            <a:extLst>
              <a:ext uri="{FF2B5EF4-FFF2-40B4-BE49-F238E27FC236}">
                <a16:creationId xmlns:a16="http://schemas.microsoft.com/office/drawing/2014/main" id="{CD84966A-943A-B24F-85C0-3114870A4C77}"/>
              </a:ext>
            </a:extLst>
          </p:cNvPr>
          <p:cNvSpPr/>
          <p:nvPr/>
        </p:nvSpPr>
        <p:spPr>
          <a:xfrm>
            <a:off x="693826" y="5548795"/>
            <a:ext cx="663424" cy="70408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32" name="Group 31">
            <a:extLst>
              <a:ext uri="{FF2B5EF4-FFF2-40B4-BE49-F238E27FC236}">
                <a16:creationId xmlns:a16="http://schemas.microsoft.com/office/drawing/2014/main" id="{FCFE20A2-EEB0-B643-BE59-C6EE31F53FF0}"/>
              </a:ext>
            </a:extLst>
          </p:cNvPr>
          <p:cNvGrpSpPr>
            <a:grpSpLocks noChangeAspect="1"/>
          </p:cNvGrpSpPr>
          <p:nvPr/>
        </p:nvGrpSpPr>
        <p:grpSpPr>
          <a:xfrm>
            <a:off x="554081" y="1587090"/>
            <a:ext cx="914400" cy="914400"/>
            <a:chOff x="859437" y="5147812"/>
            <a:chExt cx="594360" cy="594360"/>
          </a:xfrm>
        </p:grpSpPr>
        <p:sp>
          <p:nvSpPr>
            <p:cNvPr id="33" name="Oval 32">
              <a:extLst>
                <a:ext uri="{FF2B5EF4-FFF2-40B4-BE49-F238E27FC236}">
                  <a16:creationId xmlns:a16="http://schemas.microsoft.com/office/drawing/2014/main" id="{9FECC15B-395E-BD4A-B7B9-955820AEC767}"/>
                </a:ext>
              </a:extLst>
            </p:cNvPr>
            <p:cNvSpPr>
              <a:spLocks noChangeAspect="1"/>
            </p:cNvSpPr>
            <p:nvPr/>
          </p:nvSpPr>
          <p:spPr>
            <a:xfrm>
              <a:off x="859437" y="5147812"/>
              <a:ext cx="594360" cy="5943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Icon&#10;&#10;Description automatically generated">
              <a:extLst>
                <a:ext uri="{FF2B5EF4-FFF2-40B4-BE49-F238E27FC236}">
                  <a16:creationId xmlns:a16="http://schemas.microsoft.com/office/drawing/2014/main" id="{1DE60C33-52CC-804C-93B7-1992E72D68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436" y="5222635"/>
              <a:ext cx="234228" cy="411480"/>
            </a:xfrm>
            <a:prstGeom prst="rect">
              <a:avLst/>
            </a:prstGeom>
          </p:spPr>
        </p:pic>
      </p:grpSp>
      <p:sp>
        <p:nvSpPr>
          <p:cNvPr id="37" name="Rectangle 36">
            <a:extLst>
              <a:ext uri="{FF2B5EF4-FFF2-40B4-BE49-F238E27FC236}">
                <a16:creationId xmlns:a16="http://schemas.microsoft.com/office/drawing/2014/main" id="{6C1016E8-DDD4-0E44-8BFE-12C53C2E8CFA}"/>
              </a:ext>
            </a:extLst>
          </p:cNvPr>
          <p:cNvSpPr/>
          <p:nvPr/>
        </p:nvSpPr>
        <p:spPr>
          <a:xfrm>
            <a:off x="9647583" y="6198058"/>
            <a:ext cx="2180880" cy="36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Traditional Retirement Age</a:t>
            </a:r>
          </a:p>
        </p:txBody>
      </p:sp>
      <p:sp>
        <p:nvSpPr>
          <p:cNvPr id="38" name="Triangle 37">
            <a:extLst>
              <a:ext uri="{FF2B5EF4-FFF2-40B4-BE49-F238E27FC236}">
                <a16:creationId xmlns:a16="http://schemas.microsoft.com/office/drawing/2014/main" id="{58B36486-9273-0E44-9A46-D8D1F3515138}"/>
              </a:ext>
            </a:extLst>
          </p:cNvPr>
          <p:cNvSpPr/>
          <p:nvPr/>
        </p:nvSpPr>
        <p:spPr>
          <a:xfrm>
            <a:off x="9891020" y="5748034"/>
            <a:ext cx="180632" cy="4500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32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1174D56-1366-EC4F-9E74-8F796167F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3289" y="3122836"/>
            <a:ext cx="5539725" cy="3458696"/>
          </a:xfrm>
          <a:prstGeom prst="rect">
            <a:avLst/>
          </a:prstGeom>
        </p:spPr>
      </p:pic>
      <p:graphicFrame>
        <p:nvGraphicFramePr>
          <p:cNvPr id="40" name="Table 12">
            <a:extLst>
              <a:ext uri="{FF2B5EF4-FFF2-40B4-BE49-F238E27FC236}">
                <a16:creationId xmlns:a16="http://schemas.microsoft.com/office/drawing/2014/main" id="{4CC0E975-15D3-6A4E-A7A4-AB3AEF43DFE9}"/>
              </a:ext>
            </a:extLst>
          </p:cNvPr>
          <p:cNvGraphicFramePr>
            <a:graphicFrameLocks noGrp="1"/>
          </p:cNvGraphicFramePr>
          <p:nvPr>
            <p:extLst>
              <p:ext uri="{D42A27DB-BD31-4B8C-83A1-F6EECF244321}">
                <p14:modId xmlns:p14="http://schemas.microsoft.com/office/powerpoint/2010/main" val="2523666789"/>
              </p:ext>
            </p:extLst>
          </p:nvPr>
        </p:nvGraphicFramePr>
        <p:xfrm>
          <a:off x="6358425" y="1522964"/>
          <a:ext cx="5430163" cy="2140207"/>
        </p:xfrm>
        <a:graphic>
          <a:graphicData uri="http://schemas.openxmlformats.org/drawingml/2006/table">
            <a:tbl>
              <a:tblPr>
                <a:tableStyleId>{5C22544A-7EE6-4342-B048-85BDC9FD1C3A}</a:tableStyleId>
              </a:tblPr>
              <a:tblGrid>
                <a:gridCol w="1162644">
                  <a:extLst>
                    <a:ext uri="{9D8B030D-6E8A-4147-A177-3AD203B41FA5}">
                      <a16:colId xmlns:a16="http://schemas.microsoft.com/office/drawing/2014/main" val="2337181362"/>
                    </a:ext>
                  </a:extLst>
                </a:gridCol>
                <a:gridCol w="4267519">
                  <a:extLst>
                    <a:ext uri="{9D8B030D-6E8A-4147-A177-3AD203B41FA5}">
                      <a16:colId xmlns:a16="http://schemas.microsoft.com/office/drawing/2014/main" val="964057382"/>
                    </a:ext>
                  </a:extLst>
                </a:gridCol>
              </a:tblGrid>
              <a:tr h="535857">
                <a:tc gridSpan="2">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Nest Egg: Projected Savings Rate </a:t>
                      </a:r>
                      <a:r>
                        <a:rPr lang="en-US" sz="1800" b="1">
                          <a:solidFill>
                            <a:schemeClr val="tx1"/>
                          </a:solidFill>
                          <a:latin typeface="+mn-lt"/>
                        </a:rPr>
                        <a:t>at  Age 55</a:t>
                      </a:r>
                      <a:endParaRPr lang="en-US" sz="1800" b="1" dirty="0">
                        <a:solidFill>
                          <a:schemeClr val="tx1"/>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000" b="1" dirty="0">
                        <a:solidFill>
                          <a:schemeClr val="bg2"/>
                        </a:solidFill>
                        <a:latin typeface="+mn-lt"/>
                      </a:endParaRPr>
                    </a:p>
                  </a:txBody>
                  <a:tcPr anchor="ctr">
                    <a:lnL w="38100" cap="flat" cmpd="sng" algn="ctr">
                      <a:solidFill>
                        <a:schemeClr val="bg2"/>
                      </a:solidFill>
                      <a:prstDash val="solid"/>
                      <a:round/>
                      <a:headEnd type="none" w="med" len="med"/>
                      <a:tailEnd type="none" w="med" len="med"/>
                    </a:lnL>
                    <a:lnR w="762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33773202"/>
                  </a:ext>
                </a:extLst>
              </a:tr>
              <a:tr h="532636">
                <a:tc>
                  <a:txBody>
                    <a:bodyPr/>
                    <a:lstStyle/>
                    <a:p>
                      <a:pPr algn="l"/>
                      <a:r>
                        <a:rPr lang="en-US" sz="1600" b="0" dirty="0">
                          <a:solidFill>
                            <a:schemeClr val="tx1"/>
                          </a:solidFill>
                          <a:latin typeface="+mn-lt"/>
                        </a:rPr>
                        <a:t>Required</a:t>
                      </a:r>
                    </a:p>
                  </a:txBody>
                  <a:tcPr marR="182880" anchor="ctr">
                    <a:lnL w="38100" cap="flat" cmpd="sng" algn="ctr">
                      <a:solidFill>
                        <a:schemeClr val="bg2"/>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latin typeface="+mn-lt"/>
                        </a:rPr>
                        <a:t>$542,983.12</a:t>
                      </a:r>
                      <a:endParaRPr lang="en-US" sz="1600" b="0" baseline="30000" dirty="0">
                        <a:solidFill>
                          <a:schemeClr val="tx1"/>
                        </a:solidFill>
                        <a:latin typeface="+mn-lt"/>
                      </a:endParaRPr>
                    </a:p>
                  </a:txBody>
                  <a:tcPr anchor="ctr">
                    <a:lnL w="12700" cap="flat" cmpd="sng" algn="ctr">
                      <a:solidFill>
                        <a:schemeClr val="tx1">
                          <a:lumMod val="20000"/>
                          <a:lumOff val="80000"/>
                        </a:schemeClr>
                      </a:solidFill>
                      <a:prstDash val="solid"/>
                      <a:round/>
                      <a:headEnd type="none" w="med" len="med"/>
                      <a:tailEnd type="none" w="med" len="med"/>
                    </a:lnL>
                    <a:lnR w="762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4636035"/>
                  </a:ext>
                </a:extLst>
              </a:tr>
              <a:tr h="535857">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Projected</a:t>
                      </a:r>
                    </a:p>
                  </a:txBody>
                  <a:tcPr marR="182880" anchor="ctr">
                    <a:lnL w="38100" cap="flat" cmpd="sng" algn="ctr">
                      <a:solidFill>
                        <a:schemeClr val="bg2"/>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a:r>
                        <a:rPr lang="en-US" sz="1600" b="0" dirty="0">
                          <a:solidFill>
                            <a:schemeClr val="tx1"/>
                          </a:solidFill>
                        </a:rPr>
                        <a:t>$465,667.29</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solidFill>
                        <a:schemeClr val="bg2"/>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47227010"/>
                  </a:ext>
                </a:extLst>
              </a:tr>
              <a:tr h="535857">
                <a:tc>
                  <a:txBody>
                    <a:bodyPr/>
                    <a:lstStyle/>
                    <a:p>
                      <a:pPr algn="l"/>
                      <a:r>
                        <a:rPr lang="en-US" sz="1600" b="0" dirty="0">
                          <a:solidFill>
                            <a:schemeClr val="tx1"/>
                          </a:solidFill>
                        </a:rPr>
                        <a:t>Shortfall</a:t>
                      </a:r>
                    </a:p>
                  </a:txBody>
                  <a:tcPr marR="182880" anchor="ctr">
                    <a:lnL w="38100" cap="flat" cmpd="sng" algn="ctr">
                      <a:solidFill>
                        <a:schemeClr val="bg2"/>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b="0" dirty="0">
                          <a:solidFill>
                            <a:schemeClr val="tx1"/>
                          </a:solidFill>
                        </a:rPr>
                        <a:t>$77,315.82</a:t>
                      </a:r>
                    </a:p>
                  </a:txBody>
                  <a:tcPr anchor="ctr">
                    <a:lnL w="12700" cap="flat" cmpd="sng" algn="ctr">
                      <a:solidFill>
                        <a:schemeClr val="tx1">
                          <a:lumMod val="20000"/>
                          <a:lumOff val="80000"/>
                        </a:schemeClr>
                      </a:solidFill>
                      <a:prstDash val="solid"/>
                      <a:round/>
                      <a:headEnd type="none" w="med" len="med"/>
                      <a:tailEnd type="none" w="med" len="med"/>
                    </a:lnL>
                    <a:lnR w="76200" cap="flat" cmpd="sng" algn="ctr">
                      <a:solidFill>
                        <a:schemeClr val="bg2"/>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71831168"/>
                  </a:ext>
                </a:extLst>
              </a:tr>
            </a:tbl>
          </a:graphicData>
        </a:graphic>
      </p:graphicFrame>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2671333"/>
            <a:ext cx="4454435" cy="813816"/>
          </a:xfrm>
          <a:prstGeom prst="rect">
            <a:avLst/>
          </a:prstGeom>
          <a:solidFill>
            <a:schemeClr val="bg1">
              <a:lumMod val="20000"/>
              <a:lumOff val="80000"/>
            </a:schemeClr>
          </a:solidFill>
        </p:spPr>
        <p:txBody>
          <a:bodyPr wrap="square" lIns="182880" tIns="182880" rIns="9144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Barb collects at 62 and Bill collects at 70.</a:t>
            </a:r>
          </a:p>
        </p:txBody>
      </p:sp>
      <p:sp>
        <p:nvSpPr>
          <p:cNvPr id="7" name="TextBox 6">
            <a:extLst>
              <a:ext uri="{FF2B5EF4-FFF2-40B4-BE49-F238E27FC236}">
                <a16:creationId xmlns:a16="http://schemas.microsoft.com/office/drawing/2014/main" id="{979427BD-C61C-4141-9874-B34B06AF1809}"/>
              </a:ext>
            </a:extLst>
          </p:cNvPr>
          <p:cNvSpPr txBox="1"/>
          <p:nvPr/>
        </p:nvSpPr>
        <p:spPr>
          <a:xfrm>
            <a:off x="953589" y="1680297"/>
            <a:ext cx="4932765" cy="704088"/>
          </a:xfrm>
          <a:prstGeom prst="rect">
            <a:avLst/>
          </a:prstGeom>
          <a:solidFill>
            <a:schemeClr val="bg1">
              <a:lumMod val="20000"/>
              <a:lumOff val="80000"/>
            </a:schemeClr>
          </a:solidFill>
          <a:ln w="38100">
            <a:noFill/>
            <a:bevel/>
          </a:ln>
        </p:spPr>
        <p:txBody>
          <a:bodyPr vert="horz" wrap="none" lIns="640080" tIns="182880" rIns="457200" bIns="182880" rtlCol="0" anchor="ctr" anchorCtr="0">
            <a:noAutofit/>
          </a:bodyPr>
          <a:lstStyle/>
          <a:p>
            <a:pPr fontAlgn="auto">
              <a:spcAft>
                <a:spcPts val="0"/>
              </a:spcAft>
            </a:pPr>
            <a:r>
              <a:rPr lang="en-US" sz="2400" dirty="0"/>
              <a:t>Social Security</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2669438"/>
            <a:ext cx="663424" cy="820246"/>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24" name="Group 23">
            <a:extLst>
              <a:ext uri="{FF2B5EF4-FFF2-40B4-BE49-F238E27FC236}">
                <a16:creationId xmlns:a16="http://schemas.microsoft.com/office/drawing/2014/main" id="{050E024C-571F-0E4D-B184-EE406356B475}"/>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19FA13E1-D329-EB46-AC81-3B78ED7AE62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The Countdown to </a:t>
              </a:r>
              <a:br>
                <a:rPr lang="en-US" sz="2800" dirty="0"/>
              </a:br>
              <a:r>
                <a:rPr lang="en-US" sz="2800" dirty="0"/>
                <a:t>Retirement Starts NOW</a:t>
              </a:r>
            </a:p>
          </p:txBody>
        </p:sp>
        <p:sp>
          <p:nvSpPr>
            <p:cNvPr id="30" name="Right Triangle 29">
              <a:extLst>
                <a:ext uri="{FF2B5EF4-FFF2-40B4-BE49-F238E27FC236}">
                  <a16:creationId xmlns:a16="http://schemas.microsoft.com/office/drawing/2014/main" id="{73A117C5-FBFD-904D-A86A-AE73BA958905}"/>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163157-B371-804A-8CEA-EC1BFB0B621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22" name="Rectangle 21">
            <a:extLst>
              <a:ext uri="{FF2B5EF4-FFF2-40B4-BE49-F238E27FC236}">
                <a16:creationId xmlns:a16="http://schemas.microsoft.com/office/drawing/2014/main" id="{112CA956-9A1A-EC43-8FE3-DF924ECF97BB}"/>
              </a:ext>
            </a:extLst>
          </p:cNvPr>
          <p:cNvSpPr/>
          <p:nvPr/>
        </p:nvSpPr>
        <p:spPr>
          <a:xfrm>
            <a:off x="6016983" y="1946365"/>
            <a:ext cx="354683"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B0EB37-0474-5A4C-AC78-2B3C91F89339}"/>
              </a:ext>
            </a:extLst>
          </p:cNvPr>
          <p:cNvSpPr/>
          <p:nvPr/>
        </p:nvSpPr>
        <p:spPr>
          <a:xfrm>
            <a:off x="11617088" y="1935530"/>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2">
            <a:extLst>
              <a:ext uri="{FF2B5EF4-FFF2-40B4-BE49-F238E27FC236}">
                <a16:creationId xmlns:a16="http://schemas.microsoft.com/office/drawing/2014/main" id="{D0738E8B-3564-284C-916C-EE007E6185E0}"/>
              </a:ext>
            </a:extLst>
          </p:cNvPr>
          <p:cNvSpPr txBox="1">
            <a:spLocks/>
          </p:cNvSpPr>
          <p:nvPr/>
        </p:nvSpPr>
        <p:spPr>
          <a:xfrm>
            <a:off x="1431919" y="3665068"/>
            <a:ext cx="4454435" cy="813140"/>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Wait until age 70 to receive an 8% increase per year from 65.</a:t>
            </a:r>
          </a:p>
        </p:txBody>
      </p:sp>
      <p:sp>
        <p:nvSpPr>
          <p:cNvPr id="27" name="Rectangle 26">
            <a:extLst>
              <a:ext uri="{FF2B5EF4-FFF2-40B4-BE49-F238E27FC236}">
                <a16:creationId xmlns:a16="http://schemas.microsoft.com/office/drawing/2014/main" id="{B4AF3C21-F855-644C-B0DA-A4920F1A85E9}"/>
              </a:ext>
            </a:extLst>
          </p:cNvPr>
          <p:cNvSpPr/>
          <p:nvPr/>
        </p:nvSpPr>
        <p:spPr>
          <a:xfrm>
            <a:off x="675589" y="3663171"/>
            <a:ext cx="663424" cy="813140"/>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28" name="Text Placeholder 12">
            <a:extLst>
              <a:ext uri="{FF2B5EF4-FFF2-40B4-BE49-F238E27FC236}">
                <a16:creationId xmlns:a16="http://schemas.microsoft.com/office/drawing/2014/main" id="{614DC2FD-22FB-9541-A536-43E492E08CDC}"/>
              </a:ext>
            </a:extLst>
          </p:cNvPr>
          <p:cNvSpPr txBox="1">
            <a:spLocks/>
          </p:cNvSpPr>
          <p:nvPr/>
        </p:nvSpPr>
        <p:spPr>
          <a:xfrm>
            <a:off x="1450156" y="4665837"/>
            <a:ext cx="4454435" cy="813140"/>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Collect early at 62 and permanently reduce your benefits.</a:t>
            </a:r>
          </a:p>
        </p:txBody>
      </p:sp>
      <p:sp>
        <p:nvSpPr>
          <p:cNvPr id="29" name="Rectangle 28">
            <a:extLst>
              <a:ext uri="{FF2B5EF4-FFF2-40B4-BE49-F238E27FC236}">
                <a16:creationId xmlns:a16="http://schemas.microsoft.com/office/drawing/2014/main" id="{F9836799-6625-9D44-ADC1-ED8469D3F3C3}"/>
              </a:ext>
            </a:extLst>
          </p:cNvPr>
          <p:cNvSpPr/>
          <p:nvPr/>
        </p:nvSpPr>
        <p:spPr>
          <a:xfrm>
            <a:off x="693826" y="4663940"/>
            <a:ext cx="663424" cy="813140"/>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grpSp>
        <p:nvGrpSpPr>
          <p:cNvPr id="37" name="Group 36">
            <a:extLst>
              <a:ext uri="{FF2B5EF4-FFF2-40B4-BE49-F238E27FC236}">
                <a16:creationId xmlns:a16="http://schemas.microsoft.com/office/drawing/2014/main" id="{5C0FB035-F2DD-744F-AA1B-B478AA9D3D85}"/>
              </a:ext>
            </a:extLst>
          </p:cNvPr>
          <p:cNvGrpSpPr>
            <a:grpSpLocks noChangeAspect="1"/>
          </p:cNvGrpSpPr>
          <p:nvPr/>
        </p:nvGrpSpPr>
        <p:grpSpPr>
          <a:xfrm>
            <a:off x="567144" y="1581551"/>
            <a:ext cx="914400" cy="914400"/>
            <a:chOff x="859437" y="5854678"/>
            <a:chExt cx="594360" cy="594360"/>
          </a:xfrm>
        </p:grpSpPr>
        <p:sp>
          <p:nvSpPr>
            <p:cNvPr id="38" name="Oval 37">
              <a:extLst>
                <a:ext uri="{FF2B5EF4-FFF2-40B4-BE49-F238E27FC236}">
                  <a16:creationId xmlns:a16="http://schemas.microsoft.com/office/drawing/2014/main" id="{28E0BACE-37A4-3942-B9ED-19FC85877FCA}"/>
                </a:ext>
              </a:extLst>
            </p:cNvPr>
            <p:cNvSpPr>
              <a:spLocks noChangeAspect="1"/>
            </p:cNvSpPr>
            <p:nvPr/>
          </p:nvSpPr>
          <p:spPr>
            <a:xfrm>
              <a:off x="859437" y="5854678"/>
              <a:ext cx="594360" cy="5943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Icon&#10;&#10;Description automatically generated">
              <a:extLst>
                <a:ext uri="{FF2B5EF4-FFF2-40B4-BE49-F238E27FC236}">
                  <a16:creationId xmlns:a16="http://schemas.microsoft.com/office/drawing/2014/main" id="{993576D2-C606-D044-9F32-756DDDC4BA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319" y="5974101"/>
              <a:ext cx="274320" cy="348342"/>
            </a:xfrm>
            <a:prstGeom prst="rect">
              <a:avLst/>
            </a:prstGeom>
          </p:spPr>
        </p:pic>
      </p:grpSp>
      <p:sp>
        <p:nvSpPr>
          <p:cNvPr id="43" name="Rectangle 42">
            <a:extLst>
              <a:ext uri="{FF2B5EF4-FFF2-40B4-BE49-F238E27FC236}">
                <a16:creationId xmlns:a16="http://schemas.microsoft.com/office/drawing/2014/main" id="{8ACD4852-0BEA-C64C-A692-7AA6490D45AA}"/>
              </a:ext>
            </a:extLst>
          </p:cNvPr>
          <p:cNvSpPr/>
          <p:nvPr/>
        </p:nvSpPr>
        <p:spPr>
          <a:xfrm rot="5400000">
            <a:off x="8896083" y="3689178"/>
            <a:ext cx="416815" cy="6175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ate Placeholder 3">
            <a:extLst>
              <a:ext uri="{FF2B5EF4-FFF2-40B4-BE49-F238E27FC236}">
                <a16:creationId xmlns:a16="http://schemas.microsoft.com/office/drawing/2014/main" id="{61F4D775-153E-9345-87BC-A091C5AC0C64}"/>
              </a:ext>
            </a:extLst>
          </p:cNvPr>
          <p:cNvSpPr txBox="1">
            <a:spLocks/>
          </p:cNvSpPr>
          <p:nvPr/>
        </p:nvSpPr>
        <p:spPr>
          <a:xfrm>
            <a:off x="10009451" y="6673688"/>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33" name="Triangle 32">
            <a:extLst>
              <a:ext uri="{FF2B5EF4-FFF2-40B4-BE49-F238E27FC236}">
                <a16:creationId xmlns:a16="http://schemas.microsoft.com/office/drawing/2014/main" id="{0ABB404F-69E4-3945-A42D-6ED979513346}"/>
              </a:ext>
            </a:extLst>
          </p:cNvPr>
          <p:cNvSpPr/>
          <p:nvPr/>
        </p:nvSpPr>
        <p:spPr>
          <a:xfrm>
            <a:off x="9891020" y="6108991"/>
            <a:ext cx="210312" cy="3571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5189ACB-BF13-0C45-93B8-B8FC7A2475D9}"/>
              </a:ext>
            </a:extLst>
          </p:cNvPr>
          <p:cNvSpPr/>
          <p:nvPr/>
        </p:nvSpPr>
        <p:spPr>
          <a:xfrm>
            <a:off x="9771063" y="6329774"/>
            <a:ext cx="2057400" cy="251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solidFill>
              </a:rPr>
              <a:t>Traditional Retirement Age</a:t>
            </a:r>
          </a:p>
        </p:txBody>
      </p:sp>
      <p:sp>
        <p:nvSpPr>
          <p:cNvPr id="2" name="Rectangle 1">
            <a:extLst>
              <a:ext uri="{FF2B5EF4-FFF2-40B4-BE49-F238E27FC236}">
                <a16:creationId xmlns:a16="http://schemas.microsoft.com/office/drawing/2014/main" id="{72D94583-CA1B-1E40-A8F8-05180483B3A7}"/>
              </a:ext>
            </a:extLst>
          </p:cNvPr>
          <p:cNvSpPr/>
          <p:nvPr/>
        </p:nvSpPr>
        <p:spPr>
          <a:xfrm>
            <a:off x="262425" y="5846180"/>
            <a:ext cx="5785716" cy="553998"/>
          </a:xfrm>
          <a:prstGeom prst="rect">
            <a:avLst/>
          </a:prstGeom>
        </p:spPr>
        <p:txBody>
          <a:bodyPr wrap="square">
            <a:spAutoFit/>
          </a:bodyPr>
          <a:lstStyle/>
          <a:p>
            <a:r>
              <a:rPr lang="en-US" sz="1000" dirty="0">
                <a:solidFill>
                  <a:schemeClr val="bg1">
                    <a:lumMod val="75000"/>
                  </a:schemeClr>
                </a:solidFill>
                <a:latin typeface="Arial" panose="020B0604020202020204" pitchFamily="34" charset="0"/>
              </a:rPr>
              <a:t>Neither National Life Group nor its representatives are affiliated with any government agency.  Information regarding Social Security is provided for educational purposes only and does not replace information provided to you by the Social Security Administration.  </a:t>
            </a:r>
            <a:endParaRPr lang="en-US" sz="1000" dirty="0">
              <a:solidFill>
                <a:schemeClr val="bg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112994777"/>
      </p:ext>
    </p:extLst>
  </p:cSld>
  <p:clrMapOvr>
    <a:masterClrMapping/>
  </p:clrMapOvr>
</p:sld>
</file>

<file path=ppt/theme/theme1.xml><?xml version="1.0" encoding="utf-8"?>
<a:theme xmlns:a="http://schemas.openxmlformats.org/drawingml/2006/main" name="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1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67373</TotalTime>
  <Words>1631</Words>
  <Application>Microsoft Macintosh PowerPoint</Application>
  <PresentationFormat>Widescreen</PresentationFormat>
  <Paragraphs>215</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.AppleSystemUIFont</vt:lpstr>
      <vt:lpstr>Arial</vt:lpstr>
      <vt:lpstr>Arial Narrow</vt:lpstr>
      <vt:lpstr>Open Sans Light</vt:lpstr>
      <vt:lpstr>Wingdings 3</vt:lpstr>
      <vt:lpstr>NLG</vt:lpstr>
      <vt:lpstr>1_NLG</vt:lpstr>
      <vt:lpstr>ABCs of Financial Fitness for Educators: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 IS A LITTLE THING THAT MAKES A BIG DIFFERENCE</dc:title>
  <dc:creator>Lindsey Simanskas</dc:creator>
  <cp:lastModifiedBy>Johnson, Deanna</cp:lastModifiedBy>
  <cp:revision>1330</cp:revision>
  <cp:lastPrinted>2015-12-29T19:27:41Z</cp:lastPrinted>
  <dcterms:created xsi:type="dcterms:W3CDTF">2016-12-30T21:16:31Z</dcterms:created>
  <dcterms:modified xsi:type="dcterms:W3CDTF">2021-01-29T18:59:11Z</dcterms:modified>
</cp:coreProperties>
</file>