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69" r:id="rId1"/>
    <p:sldMasterId id="2147487889" r:id="rId2"/>
  </p:sldMasterIdLst>
  <p:notesMasterIdLst>
    <p:notesMasterId r:id="rId18"/>
  </p:notesMasterIdLst>
  <p:handoutMasterIdLst>
    <p:handoutMasterId r:id="rId19"/>
  </p:handoutMasterIdLst>
  <p:sldIdLst>
    <p:sldId id="256" r:id="rId3"/>
    <p:sldId id="257" r:id="rId4"/>
    <p:sldId id="267" r:id="rId5"/>
    <p:sldId id="281" r:id="rId6"/>
    <p:sldId id="282" r:id="rId7"/>
    <p:sldId id="270" r:id="rId8"/>
    <p:sldId id="271" r:id="rId9"/>
    <p:sldId id="273" r:id="rId10"/>
    <p:sldId id="274" r:id="rId11"/>
    <p:sldId id="283" r:id="rId12"/>
    <p:sldId id="275" r:id="rId13"/>
    <p:sldId id="284" r:id="rId14"/>
    <p:sldId id="277" r:id="rId15"/>
    <p:sldId id="285" r:id="rId16"/>
    <p:sldId id="280" r:id="rId17"/>
  </p:sldIdLst>
  <p:sldSz cx="12192000" cy="6858000"/>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Earle" initials="HG8626" lastIdx="4" clrIdx="0"/>
  <p:cmAuthor id="1" name="Earle, Carey" initials="EC"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DC2"/>
    <a:srgbClr val="E07424"/>
    <a:srgbClr val="2CA63B"/>
    <a:srgbClr val="3D9B35"/>
    <a:srgbClr val="00A8B4"/>
    <a:srgbClr val="FFFFFF"/>
    <a:srgbClr val="000000"/>
    <a:srgbClr val="2CAA3B"/>
    <a:srgbClr val="2EB03D"/>
    <a:srgbClr val="81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86803" autoAdjust="0"/>
  </p:normalViewPr>
  <p:slideViewPr>
    <p:cSldViewPr snapToGrid="0" showGuides="1">
      <p:cViewPr varScale="1">
        <p:scale>
          <a:sx n="106" d="100"/>
          <a:sy n="106" d="100"/>
        </p:scale>
        <p:origin x="1024" y="176"/>
      </p:cViewPr>
      <p:guideLst>
        <p:guide orient="horz" pos="4319"/>
        <p:guide pos="3864"/>
      </p:guideLst>
    </p:cSldViewPr>
  </p:slideViewPr>
  <p:notesTextViewPr>
    <p:cViewPr>
      <p:scale>
        <a:sx n="3" d="2"/>
        <a:sy n="3" d="2"/>
      </p:scale>
      <p:origin x="0" y="0"/>
    </p:cViewPr>
  </p:notesTextViewPr>
  <p:sorterViewPr>
    <p:cViewPr>
      <p:scale>
        <a:sx n="116" d="100"/>
        <a:sy n="116" d="100"/>
      </p:scale>
      <p:origin x="0" y="0"/>
    </p:cViewPr>
  </p:sorterViewPr>
  <p:notesViewPr>
    <p:cSldViewPr snapToGrid="0" showGuides="1">
      <p:cViewPr>
        <p:scale>
          <a:sx n="86" d="100"/>
          <a:sy n="86" d="100"/>
        </p:scale>
        <p:origin x="3360" y="5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7598203631901"/>
          <c:y val="3.9540447726933728E-2"/>
          <c:w val="0.60164148710166354"/>
          <c:h val="0.92091910454613257"/>
        </c:manualLayout>
      </c:layout>
      <c:doughnutChart>
        <c:varyColors val="1"/>
        <c:ser>
          <c:idx val="0"/>
          <c:order val="0"/>
          <c:tx>
            <c:strRef>
              <c:f>Sheet1!$B$1</c:f>
              <c:strCache>
                <c:ptCount val="1"/>
                <c:pt idx="0">
                  <c:v>Sales</c:v>
                </c:pt>
              </c:strCache>
            </c:strRef>
          </c:tx>
          <c:spPr>
            <a:ln>
              <a:solidFill>
                <a:schemeClr val="bg2"/>
              </a:solidFill>
            </a:ln>
          </c:spPr>
          <c:dPt>
            <c:idx val="0"/>
            <c:bubble3D val="0"/>
            <c:spPr>
              <a:solidFill>
                <a:schemeClr val="accent4"/>
              </a:solidFill>
              <a:ln w="19050">
                <a:solidFill>
                  <a:schemeClr val="bg2"/>
                </a:solidFill>
              </a:ln>
              <a:effectLst/>
            </c:spPr>
            <c:extLst>
              <c:ext xmlns:c16="http://schemas.microsoft.com/office/drawing/2014/chart" uri="{C3380CC4-5D6E-409C-BE32-E72D297353CC}">
                <c16:uniqueId val="{00000001-CD6F-3B40-AE3B-E36F796E3EEE}"/>
              </c:ext>
            </c:extLst>
          </c:dPt>
          <c:dPt>
            <c:idx val="1"/>
            <c:bubble3D val="0"/>
            <c:spPr>
              <a:solidFill>
                <a:schemeClr val="accent2"/>
              </a:solidFill>
              <a:ln w="19050">
                <a:solidFill>
                  <a:schemeClr val="bg2"/>
                </a:solidFill>
              </a:ln>
              <a:effectLst/>
            </c:spPr>
            <c:extLst>
              <c:ext xmlns:c16="http://schemas.microsoft.com/office/drawing/2014/chart" uri="{C3380CC4-5D6E-409C-BE32-E72D297353CC}">
                <c16:uniqueId val="{00000003-CD6F-3B40-AE3B-E36F796E3EEE}"/>
              </c:ext>
            </c:extLst>
          </c:dPt>
          <c:dPt>
            <c:idx val="2"/>
            <c:bubble3D val="0"/>
            <c:spPr>
              <a:solidFill>
                <a:schemeClr val="accent3"/>
              </a:solidFill>
              <a:ln w="19050">
                <a:solidFill>
                  <a:schemeClr val="bg2"/>
                </a:solidFill>
              </a:ln>
              <a:effectLst/>
            </c:spPr>
            <c:extLst>
              <c:ext xmlns:c16="http://schemas.microsoft.com/office/drawing/2014/chart" uri="{C3380CC4-5D6E-409C-BE32-E72D297353CC}">
                <c16:uniqueId val="{00000005-CD6F-3B40-AE3B-E36F796E3EEE}"/>
              </c:ext>
            </c:extLst>
          </c:dPt>
          <c:dPt>
            <c:idx val="3"/>
            <c:bubble3D val="0"/>
            <c:spPr>
              <a:solidFill>
                <a:schemeClr val="accent4"/>
              </a:solidFill>
              <a:ln w="19050">
                <a:solidFill>
                  <a:schemeClr val="bg2"/>
                </a:solidFill>
              </a:ln>
              <a:effectLst/>
            </c:spPr>
            <c:extLst>
              <c:ext xmlns:c16="http://schemas.microsoft.com/office/drawing/2014/chart" uri="{C3380CC4-5D6E-409C-BE32-E72D297353CC}">
                <c16:uniqueId val="{00000007-CD6F-3B40-AE3B-E36F796E3EEE}"/>
              </c:ext>
            </c:extLst>
          </c:dPt>
          <c:dLbls>
            <c:delete val="1"/>
          </c:dLbls>
          <c:cat>
            <c:strRef>
              <c:f>Sheet1!$A$2:$A$5</c:f>
              <c:strCache>
                <c:ptCount val="3"/>
                <c:pt idx="0">
                  <c:v>1st Qtr</c:v>
                </c:pt>
                <c:pt idx="1">
                  <c:v>2nd Qtr</c:v>
                </c:pt>
                <c:pt idx="2">
                  <c:v>3rd Qtr</c:v>
                </c:pt>
              </c:strCache>
            </c:strRef>
          </c:cat>
          <c:val>
            <c:numRef>
              <c:f>Sheet1!$B$2:$B$5</c:f>
              <c:numCache>
                <c:formatCode>General</c:formatCode>
                <c:ptCount val="4"/>
                <c:pt idx="0">
                  <c:v>20</c:v>
                </c:pt>
                <c:pt idx="1">
                  <c:v>30</c:v>
                </c:pt>
                <c:pt idx="2">
                  <c:v>50</c:v>
                </c:pt>
              </c:numCache>
            </c:numRef>
          </c:val>
          <c:extLst>
            <c:ext xmlns:c16="http://schemas.microsoft.com/office/drawing/2014/chart" uri="{C3380CC4-5D6E-409C-BE32-E72D297353CC}">
              <c16:uniqueId val="{00000008-CD6F-3B40-AE3B-E36F796E3EEE}"/>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2"/>
              </a:solidFill>
            </a:ln>
          </c:spPr>
          <c:dPt>
            <c:idx val="0"/>
            <c:bubble3D val="0"/>
            <c:spPr>
              <a:solidFill>
                <a:schemeClr val="accent1"/>
              </a:solidFill>
              <a:ln w="19050">
                <a:solidFill>
                  <a:schemeClr val="bg2"/>
                </a:solidFill>
              </a:ln>
              <a:effectLst/>
            </c:spPr>
            <c:extLst>
              <c:ext xmlns:c16="http://schemas.microsoft.com/office/drawing/2014/chart" uri="{C3380CC4-5D6E-409C-BE32-E72D297353CC}">
                <c16:uniqueId val="{00000001-E22F-4845-A18F-4CA4194E5F8D}"/>
              </c:ext>
            </c:extLst>
          </c:dPt>
          <c:dPt>
            <c:idx val="1"/>
            <c:bubble3D val="0"/>
            <c:spPr>
              <a:solidFill>
                <a:schemeClr val="accent2"/>
              </a:solidFill>
              <a:ln w="19050">
                <a:solidFill>
                  <a:schemeClr val="bg2"/>
                </a:solidFill>
              </a:ln>
              <a:effectLst/>
            </c:spPr>
            <c:extLst>
              <c:ext xmlns:c16="http://schemas.microsoft.com/office/drawing/2014/chart" uri="{C3380CC4-5D6E-409C-BE32-E72D297353CC}">
                <c16:uniqueId val="{00000003-E22F-4845-A18F-4CA4194E5F8D}"/>
              </c:ext>
            </c:extLst>
          </c:dPt>
          <c:dPt>
            <c:idx val="2"/>
            <c:bubble3D val="0"/>
            <c:spPr>
              <a:solidFill>
                <a:schemeClr val="accent3"/>
              </a:solidFill>
              <a:ln w="19050">
                <a:solidFill>
                  <a:schemeClr val="bg2"/>
                </a:solidFill>
              </a:ln>
              <a:effectLst/>
            </c:spPr>
            <c:extLst>
              <c:ext xmlns:c16="http://schemas.microsoft.com/office/drawing/2014/chart" uri="{C3380CC4-5D6E-409C-BE32-E72D297353CC}">
                <c16:uniqueId val="{00000005-E22F-4845-A18F-4CA4194E5F8D}"/>
              </c:ext>
            </c:extLst>
          </c:dPt>
          <c:dPt>
            <c:idx val="3"/>
            <c:bubble3D val="0"/>
            <c:spPr>
              <a:solidFill>
                <a:schemeClr val="accent4"/>
              </a:solidFill>
              <a:ln w="19050">
                <a:solidFill>
                  <a:schemeClr val="bg2"/>
                </a:solidFill>
              </a:ln>
              <a:effectLst/>
            </c:spPr>
            <c:extLst>
              <c:ext xmlns:c16="http://schemas.microsoft.com/office/drawing/2014/chart" uri="{C3380CC4-5D6E-409C-BE32-E72D297353CC}">
                <c16:uniqueId val="{00000007-E22F-4845-A18F-4CA4194E5F8D}"/>
              </c:ext>
            </c:extLst>
          </c:dPt>
          <c:dPt>
            <c:idx val="4"/>
            <c:bubble3D val="0"/>
            <c:spPr>
              <a:solidFill>
                <a:schemeClr val="accent5"/>
              </a:solidFill>
              <a:ln w="19050">
                <a:solidFill>
                  <a:schemeClr val="bg2"/>
                </a:solidFill>
              </a:ln>
              <a:effectLst/>
            </c:spPr>
            <c:extLst>
              <c:ext xmlns:c16="http://schemas.microsoft.com/office/drawing/2014/chart" uri="{C3380CC4-5D6E-409C-BE32-E72D297353CC}">
                <c16:uniqueId val="{00000009-E22F-4845-A18F-4CA4194E5F8D}"/>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35</c:v>
                </c:pt>
                <c:pt idx="1">
                  <c:v>30</c:v>
                </c:pt>
                <c:pt idx="2">
                  <c:v>15</c:v>
                </c:pt>
                <c:pt idx="3">
                  <c:v>10</c:v>
                </c:pt>
                <c:pt idx="4">
                  <c:v>10</c:v>
                </c:pt>
              </c:numCache>
            </c:numRef>
          </c:val>
          <c:extLst>
            <c:ext xmlns:c16="http://schemas.microsoft.com/office/drawing/2014/chart" uri="{C3380CC4-5D6E-409C-BE32-E72D297353CC}">
              <c16:uniqueId val="{00000000-91EC-AC49-9EF1-F7B7865BB94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eaLnBrk="0" hangingPunct="0">
              <a:defRPr>
                <a:latin typeface="Arial" charset="0"/>
                <a:cs typeface="+mn-cs"/>
              </a:defRPr>
            </a:lvl1pPr>
          </a:lstStyle>
          <a:p>
            <a:pPr>
              <a:defRPr/>
            </a:pPr>
            <a:fld id="{F317F3CA-CF3E-4664-8D1C-B301BE68F682}" type="datetimeFigureOut">
              <a:rPr lang="en-US"/>
              <a:pPr>
                <a:defRPr/>
              </a:pPr>
              <a:t>2/4/21</a:t>
            </a:fld>
            <a:endParaRPr lang="en-US"/>
          </a:p>
        </p:txBody>
      </p:sp>
      <p:sp>
        <p:nvSpPr>
          <p:cNvPr id="37892" name="Rectangle 4"/>
          <p:cNvSpPr>
            <a:spLocks noGrp="1" noChangeArrowheads="1"/>
          </p:cNvSpPr>
          <p:nvPr>
            <p:ph type="ftr" sz="quarter" idx="2"/>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eaLnBrk="0" hangingPunct="0">
              <a:defRPr>
                <a:latin typeface="Arial" charset="0"/>
                <a:cs typeface="+mn-cs"/>
              </a:defRPr>
            </a:lvl1pPr>
          </a:lstStyle>
          <a:p>
            <a:pPr>
              <a:defRPr/>
            </a:pPr>
            <a:fld id="{83E78472-DEFD-4469-94E0-3FB23967CA67}" type="slidenum">
              <a:rPr lang="en-US"/>
              <a:pPr>
                <a:defRPr/>
              </a:pPr>
              <a:t>‹#›</a:t>
            </a:fld>
            <a:endParaRPr lang="en-US"/>
          </a:p>
        </p:txBody>
      </p:sp>
    </p:spTree>
    <p:extLst>
      <p:ext uri="{BB962C8B-B14F-4D97-AF65-F5344CB8AC3E}">
        <p14:creationId xmlns:p14="http://schemas.microsoft.com/office/powerpoint/2010/main" val="418519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a:defRPr>
                <a:latin typeface="Arial" charset="0"/>
                <a:cs typeface="+mn-cs"/>
              </a:defRPr>
            </a:lvl1pPr>
          </a:lstStyle>
          <a:p>
            <a:pPr>
              <a:defRPr/>
            </a:pPr>
            <a:endParaRPr lang="en-US"/>
          </a:p>
        </p:txBody>
      </p:sp>
      <p:sp>
        <p:nvSpPr>
          <p:cNvPr id="14339" name="Rectangle 3"/>
          <p:cNvSpPr>
            <a:spLocks noGrp="1" noChangeArrowheads="1"/>
          </p:cNvSpPr>
          <p:nvPr>
            <p:ph type="dt"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a:defRPr>
                <a:latin typeface="Arial" charset="0"/>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381000" y="687388"/>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8774" y="4344335"/>
            <a:ext cx="5480452" cy="41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a:defRPr>
                <a:latin typeface="Arial"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a:defRPr>
                <a:latin typeface="Arial" charset="0"/>
                <a:cs typeface="+mn-cs"/>
              </a:defRPr>
            </a:lvl1pPr>
          </a:lstStyle>
          <a:p>
            <a:pPr>
              <a:defRPr/>
            </a:pPr>
            <a:fld id="{F8D6C22F-4055-4ED1-A7B9-EDA261F8A9F0}" type="slidenum">
              <a:rPr lang="en-US"/>
              <a:pPr>
                <a:defRPr/>
              </a:pPr>
              <a:t>‹#›</a:t>
            </a:fld>
            <a:endParaRPr lang="en-US"/>
          </a:p>
        </p:txBody>
      </p:sp>
    </p:spTree>
    <p:extLst>
      <p:ext uri="{BB962C8B-B14F-4D97-AF65-F5344CB8AC3E}">
        <p14:creationId xmlns:p14="http://schemas.microsoft.com/office/powerpoint/2010/main" val="122288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topic of seminar]</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a:t>
            </a:fld>
            <a:endParaRPr lang="en-US"/>
          </a:p>
        </p:txBody>
      </p:sp>
    </p:spTree>
    <p:extLst>
      <p:ext uri="{BB962C8B-B14F-4D97-AF65-F5344CB8AC3E}">
        <p14:creationId xmlns:p14="http://schemas.microsoft.com/office/powerpoint/2010/main" val="259086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score could allow you to consolidate debt; various methods]</a:t>
            </a:r>
          </a:p>
          <a:p>
            <a:r>
              <a:rPr lang="en-US" dirty="0"/>
              <a:t>Right now I hear a lot of people wanting to refinance. What’s the benefit to that?</a:t>
            </a:r>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10</a:t>
            </a:fld>
            <a:endParaRPr lang="en-US"/>
          </a:p>
        </p:txBody>
      </p:sp>
    </p:spTree>
    <p:extLst>
      <p:ext uri="{BB962C8B-B14F-4D97-AF65-F5344CB8AC3E}">
        <p14:creationId xmlns:p14="http://schemas.microsoft.com/office/powerpoint/2010/main" val="60169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interest rate = lower payment]</a:t>
            </a:r>
          </a:p>
          <a:p>
            <a:r>
              <a:rPr lang="en-US" dirty="0"/>
              <a:t>I’ve seen people who’ve refinanced repeatedly and never pay off their home. How can we avoid that?</a:t>
            </a:r>
          </a:p>
          <a:p>
            <a:endParaRPr lang="en-US" dirty="0"/>
          </a:p>
          <a:p>
            <a:r>
              <a:rPr lang="en-US" dirty="0"/>
              <a:t>[Option to extend term]</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11</a:t>
            </a:fld>
            <a:endParaRPr lang="en-US"/>
          </a:p>
        </p:txBody>
      </p:sp>
    </p:spTree>
    <p:extLst>
      <p:ext uri="{BB962C8B-B14F-4D97-AF65-F5344CB8AC3E}">
        <p14:creationId xmlns:p14="http://schemas.microsoft.com/office/powerpoint/2010/main" val="388895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lang="en-US" dirty="0"/>
              <a:t>Sometimes there are some tough decisions to be made; Utilize the following guidelines: </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-50/30/20…correcting past mistakes</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-Prioritize retirement goals</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kumimoji="0" lang="en-US" sz="1200" b="0" i="0" u="none" strike="noStrike" kern="1200" cap="none" spc="0" normalizeH="0" dirty="0">
              <a:ln>
                <a:noFill/>
              </a:ln>
              <a:solidFill>
                <a:srgbClr val="000000"/>
              </a:solidFill>
              <a:effectLst/>
              <a:uFillTx/>
              <a:latin typeface="Arial" charset="0"/>
              <a:ea typeface="+mn-ea"/>
              <a:cs typeface="+mn-cs"/>
              <a:sym typeface="Helvetica Light"/>
            </a:endParaRP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12</a:t>
            </a:fld>
            <a:endParaRPr lang="en-US"/>
          </a:p>
        </p:txBody>
      </p:sp>
    </p:spTree>
    <p:extLst>
      <p:ext uri="{BB962C8B-B14F-4D97-AF65-F5344CB8AC3E}">
        <p14:creationId xmlns:p14="http://schemas.microsoft.com/office/powerpoint/2010/main" val="285340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student  loans.</a:t>
            </a:r>
          </a:p>
          <a:p>
            <a:endParaRPr lang="en-US" dirty="0"/>
          </a:p>
          <a:p>
            <a:pPr lvl="0"/>
            <a:r>
              <a:rPr lang="en-US" sz="1200" kern="1200" dirty="0">
                <a:solidFill>
                  <a:schemeClr val="tx1"/>
                </a:solidFill>
                <a:effectLst/>
                <a:latin typeface="Arial" charset="0"/>
                <a:ea typeface="+mn-ea"/>
                <a:cs typeface="+mn-cs"/>
              </a:rPr>
              <a:t>How much student loan debt do you carry? </a:t>
            </a:r>
          </a:p>
          <a:p>
            <a:pPr lvl="0"/>
            <a:r>
              <a:rPr lang="en-US" sz="1200" kern="1200" dirty="0">
                <a:solidFill>
                  <a:schemeClr val="tx1"/>
                </a:solidFill>
                <a:effectLst/>
                <a:latin typeface="Arial" charset="0"/>
                <a:ea typeface="+mn-ea"/>
                <a:cs typeface="+mn-cs"/>
              </a:rPr>
              <a:t>None</a:t>
            </a:r>
          </a:p>
          <a:p>
            <a:pPr lvl="0"/>
            <a:r>
              <a:rPr lang="en-US" sz="1200" kern="1200" dirty="0">
                <a:solidFill>
                  <a:schemeClr val="tx1"/>
                </a:solidFill>
                <a:effectLst/>
                <a:latin typeface="Arial" charset="0"/>
                <a:ea typeface="+mn-ea"/>
                <a:cs typeface="+mn-cs"/>
              </a:rPr>
              <a:t>0 - $10,000</a:t>
            </a:r>
          </a:p>
          <a:p>
            <a:pPr lvl="0"/>
            <a:r>
              <a:rPr lang="en-US" sz="1200" kern="1200" dirty="0">
                <a:solidFill>
                  <a:schemeClr val="tx1"/>
                </a:solidFill>
                <a:effectLst/>
                <a:latin typeface="Arial" charset="0"/>
                <a:ea typeface="+mn-ea"/>
                <a:cs typeface="+mn-cs"/>
              </a:rPr>
              <a:t>10,001 - 50,000</a:t>
            </a:r>
          </a:p>
          <a:p>
            <a:pPr lvl="0"/>
            <a:r>
              <a:rPr lang="en-US" sz="1200" kern="1200" dirty="0">
                <a:solidFill>
                  <a:schemeClr val="tx1"/>
                </a:solidFill>
                <a:effectLst/>
                <a:latin typeface="Arial" charset="0"/>
                <a:ea typeface="+mn-ea"/>
                <a:cs typeface="+mn-cs"/>
              </a:rPr>
              <a:t>50,001 - 100,000</a:t>
            </a:r>
          </a:p>
          <a:p>
            <a:pPr lvl="0"/>
            <a:r>
              <a:rPr lang="en-US" sz="1200" kern="1200" dirty="0">
                <a:solidFill>
                  <a:schemeClr val="tx1"/>
                </a:solidFill>
                <a:effectLst/>
                <a:latin typeface="Arial" charset="0"/>
                <a:ea typeface="+mn-ea"/>
                <a:cs typeface="+mn-cs"/>
              </a:rPr>
              <a:t>100,001 or above</a:t>
            </a:r>
          </a:p>
          <a:p>
            <a:pPr lvl="0"/>
            <a:endParaRPr lang="en-US" sz="1200" kern="1200" dirty="0">
              <a:solidFill>
                <a:schemeClr val="tx1"/>
              </a:solidFill>
              <a:effectLst/>
              <a:latin typeface="Arial" charset="0"/>
              <a:ea typeface="+mn-ea"/>
              <a:cs typeface="+mn-cs"/>
            </a:endParaRPr>
          </a:p>
          <a:p>
            <a:r>
              <a:rPr lang="en-US" dirty="0"/>
              <a:t>[Discuss magnitude of student loan debt]</a:t>
            </a:r>
          </a:p>
          <a:p>
            <a:endParaRPr lang="en-US" dirty="0"/>
          </a:p>
          <a:p>
            <a:r>
              <a:rPr lang="en-US" dirty="0"/>
              <a:t>[next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13</a:t>
            </a:fld>
            <a:endParaRPr lang="en-US"/>
          </a:p>
        </p:txBody>
      </p:sp>
    </p:spTree>
    <p:extLst>
      <p:ext uri="{BB962C8B-B14F-4D97-AF65-F5344CB8AC3E}">
        <p14:creationId xmlns:p14="http://schemas.microsoft.com/office/powerpoint/2010/main" val="143190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[Reviews info in slides]</a:t>
            </a:r>
          </a:p>
          <a:p>
            <a:endParaRPr lang="en-US" dirty="0"/>
          </a:p>
          <a:p>
            <a:r>
              <a:rPr lang="en-US" dirty="0"/>
              <a:t>[Time for Q&amp;A]</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14</a:t>
            </a:fld>
            <a:endParaRPr lang="en-US"/>
          </a:p>
        </p:txBody>
      </p:sp>
    </p:spTree>
    <p:extLst>
      <p:ext uri="{BB962C8B-B14F-4D97-AF65-F5344CB8AC3E}">
        <p14:creationId xmlns:p14="http://schemas.microsoft.com/office/powerpoint/2010/main" val="302405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15</a:t>
            </a:fld>
            <a:endParaRPr lang="en-US"/>
          </a:p>
        </p:txBody>
      </p:sp>
    </p:spTree>
    <p:extLst>
      <p:ext uri="{BB962C8B-B14F-4D97-AF65-F5344CB8AC3E}">
        <p14:creationId xmlns:p14="http://schemas.microsoft.com/office/powerpoint/2010/main" val="338437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put together a presentation for today discussing 10 Tips for Debt Management. </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2</a:t>
            </a:fld>
            <a:endParaRPr lang="en-US"/>
          </a:p>
        </p:txBody>
      </p:sp>
    </p:spTree>
    <p:extLst>
      <p:ext uri="{BB962C8B-B14F-4D97-AF65-F5344CB8AC3E}">
        <p14:creationId xmlns:p14="http://schemas.microsoft.com/office/powerpoint/2010/main" val="141679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baseline="0" dirty="0">
                <a:ln>
                  <a:noFill/>
                </a:ln>
                <a:solidFill>
                  <a:srgbClr val="000000"/>
                </a:solidFill>
                <a:effectLst/>
                <a:uFillTx/>
                <a:latin typeface="Arial" charset="0"/>
                <a:ea typeface="+mn-ea"/>
                <a:cs typeface="+mn-cs"/>
                <a:sym typeface="Helvetica Light"/>
              </a:rPr>
              <a:t>The only way to get out of debt is to stop accruing</a:t>
            </a:r>
            <a:r>
              <a:rPr kumimoji="0" lang="en-US" sz="2800" b="0" i="0" u="none" strike="noStrike" kern="1200" cap="none" spc="0" normalizeH="0" dirty="0">
                <a:ln>
                  <a:noFill/>
                </a:ln>
                <a:solidFill>
                  <a:srgbClr val="000000"/>
                </a:solidFill>
                <a:effectLst/>
                <a:uFillTx/>
                <a:latin typeface="Arial" charset="0"/>
                <a:ea typeface="+mn-ea"/>
                <a:cs typeface="+mn-cs"/>
                <a:sym typeface="Helvetica Light"/>
              </a:rPr>
              <a:t> new debt and s</a:t>
            </a:r>
            <a:r>
              <a:rPr kumimoji="0" lang="en-US" sz="2800" b="0" i="0" u="none" strike="noStrike" kern="1200" cap="none" spc="0" normalizeH="0" baseline="0" dirty="0">
                <a:ln>
                  <a:noFill/>
                </a:ln>
                <a:solidFill>
                  <a:srgbClr val="000000"/>
                </a:solidFill>
                <a:effectLst/>
                <a:uFillTx/>
                <a:latin typeface="Arial" charset="0"/>
                <a:ea typeface="+mn-ea"/>
                <a:cs typeface="+mn-cs"/>
                <a:sym typeface="Helvetica Light"/>
              </a:rPr>
              <a:t>pend less than you make. That may seem really obvious but it’s so hard for a lot of people.</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kumimoji="0" lang="en-US" sz="1200" b="0" i="0" u="none" strike="noStrike" kern="1200" cap="none" spc="0" normalizeH="0" baseline="0" dirty="0">
              <a:ln>
                <a:noFill/>
              </a:ln>
              <a:solidFill>
                <a:srgbClr val="000000"/>
              </a:solidFill>
              <a:effectLst/>
              <a:uFillTx/>
              <a:latin typeface="Arial" charset="0"/>
              <a:ea typeface="+mn-ea"/>
              <a:cs typeface="+mn-cs"/>
              <a:sym typeface="Helvetica Light"/>
            </a:endParaRP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1200" b="0" i="0" u="none" strike="noStrike" kern="1200" cap="none" spc="0" normalizeH="0" baseline="0" dirty="0">
                <a:ln>
                  <a:noFill/>
                </a:ln>
                <a:solidFill>
                  <a:srgbClr val="000000"/>
                </a:solidFill>
                <a:effectLst/>
                <a:uFillTx/>
                <a:latin typeface="Arial" charset="0"/>
                <a:ea typeface="+mn-ea"/>
                <a:cs typeface="+mn-cs"/>
                <a:sym typeface="Helvetica Light"/>
              </a:rPr>
              <a:t>Stick to your budget to</a:t>
            </a: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 stop accruing debt.</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lang="en-US" dirty="0"/>
              <a:t>Realize the difference between wants and needs.</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lang="en-US" dirty="0"/>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lang="en-US" dirty="0"/>
              <a:t>Now, how do you determine what qualifies as a want vs a need? You can utilize the 50/30/20 rule to build your budget.</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kumimoji="0" lang="en-US" sz="2800" b="0" i="0" u="none" strike="noStrike" kern="1200" cap="none" spc="0" normalizeH="0" dirty="0">
              <a:ln>
                <a:noFill/>
              </a:ln>
              <a:solidFill>
                <a:srgbClr val="000000"/>
              </a:solidFill>
              <a:effectLst/>
              <a:uFillTx/>
              <a:latin typeface="Arial" charset="0"/>
              <a:ea typeface="+mn-ea"/>
              <a:cs typeface="+mn-cs"/>
              <a:sym typeface="Helvetica Light"/>
            </a:endParaRPr>
          </a:p>
          <a:p>
            <a:endParaRPr lang="en-US" dirty="0"/>
          </a:p>
          <a:p>
            <a:r>
              <a:rPr lang="en-US" dirty="0"/>
              <a:t>Let’s say I’m in the position that I have 6 different credit cards, a car payment, a mortgage. Where do I start? </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3</a:t>
            </a:fld>
            <a:endParaRPr lang="en-US"/>
          </a:p>
        </p:txBody>
      </p:sp>
    </p:spTree>
    <p:extLst>
      <p:ext uri="{BB962C8B-B14F-4D97-AF65-F5344CB8AC3E}">
        <p14:creationId xmlns:p14="http://schemas.microsoft.com/office/powerpoint/2010/main" val="217299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kumimoji="0" lang="en-US" sz="2800" b="0" i="0" u="none" strike="noStrike" kern="1200" cap="none" spc="0" normalizeH="0" baseline="0" dirty="0">
              <a:ln>
                <a:noFill/>
              </a:ln>
              <a:solidFill>
                <a:srgbClr val="000000"/>
              </a:solidFill>
              <a:effectLst/>
              <a:uFillTx/>
              <a:latin typeface="Arial" charset="0"/>
              <a:ea typeface="+mn-ea"/>
              <a:cs typeface="+mn-cs"/>
              <a:sym typeface="Helvetica Light"/>
            </a:endParaRP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baseline="0" dirty="0">
                <a:ln>
                  <a:noFill/>
                </a:ln>
                <a:solidFill>
                  <a:srgbClr val="000000"/>
                </a:solidFill>
                <a:effectLst/>
                <a:uFillTx/>
                <a:latin typeface="Arial" charset="0"/>
                <a:ea typeface="+mn-ea"/>
                <a:cs typeface="+mn-cs"/>
                <a:sym typeface="Helvetica Light"/>
              </a:rPr>
              <a:t>The next step is to make a list of your debts. </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baseline="0" dirty="0">
                <a:ln>
                  <a:noFill/>
                </a:ln>
                <a:solidFill>
                  <a:srgbClr val="000000"/>
                </a:solidFill>
                <a:effectLst/>
                <a:uFillTx/>
                <a:latin typeface="Arial" charset="0"/>
                <a:ea typeface="+mn-ea"/>
                <a:cs typeface="+mn-cs"/>
                <a:sym typeface="Helvetica Light"/>
              </a:rPr>
              <a:t>-Gain a better perspective and stay organized.</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lang="en-US" dirty="0">
                <a:solidFill>
                  <a:srgbClr val="000000"/>
                </a:solidFill>
                <a:sym typeface="Helvetica Light"/>
              </a:rPr>
              <a:t>-Keep track of the following: </a:t>
            </a:r>
          </a:p>
          <a:p>
            <a:pPr marL="457200" lvl="1" indent="0" defTabSz="584200" hangingPunct="0">
              <a:lnSpc>
                <a:spcPct val="150000"/>
              </a:lnSpc>
              <a:spcBef>
                <a:spcPts val="0"/>
              </a:spcBef>
              <a:buFont typeface="Wingdings" panose="05000000000000000000" pitchFamily="2" charset="2"/>
              <a:buNone/>
            </a:pPr>
            <a:r>
              <a:rPr kumimoji="0" lang="en-US" sz="1200" b="0" i="0" u="none" strike="noStrike" kern="1200" cap="none" spc="0" normalizeH="0" baseline="0" dirty="0">
                <a:ln>
                  <a:noFill/>
                </a:ln>
                <a:solidFill>
                  <a:srgbClr val="000000"/>
                </a:solidFill>
                <a:effectLst/>
                <a:uFillTx/>
                <a:latin typeface="Arial" charset="0"/>
                <a:ea typeface="+mn-ea"/>
                <a:cs typeface="+mn-cs"/>
                <a:sym typeface="Helvetica Light"/>
              </a:rPr>
              <a:t>Who</a:t>
            </a: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 you owe</a:t>
            </a:r>
            <a:endParaRPr lang="en-US" dirty="0">
              <a:solidFill>
                <a:srgbClr val="000000"/>
              </a:solidFill>
              <a:sym typeface="Helvetica Light"/>
            </a:endParaRPr>
          </a:p>
          <a:p>
            <a:pPr marL="457200" lvl="1" indent="0" defTabSz="584200" hangingPunct="0">
              <a:lnSpc>
                <a:spcPct val="150000"/>
              </a:lnSpc>
              <a:spcBef>
                <a:spcPts val="0"/>
              </a:spcBef>
              <a:buFont typeface="Wingdings" panose="05000000000000000000" pitchFamily="2" charset="2"/>
              <a:buNone/>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How much</a:t>
            </a:r>
            <a:endParaRPr lang="en-US" dirty="0">
              <a:solidFill>
                <a:srgbClr val="000000"/>
              </a:solidFill>
              <a:sym typeface="Helvetica Light"/>
            </a:endParaRPr>
          </a:p>
          <a:p>
            <a:pPr marL="457200" lvl="1" indent="0" defTabSz="584200" hangingPunct="0">
              <a:lnSpc>
                <a:spcPct val="150000"/>
              </a:lnSpc>
              <a:spcBef>
                <a:spcPts val="0"/>
              </a:spcBef>
              <a:buFont typeface="Wingdings" panose="05000000000000000000" pitchFamily="2" charset="2"/>
              <a:buNone/>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At what rate </a:t>
            </a:r>
          </a:p>
          <a:p>
            <a:pPr marL="0" lvl="0" indent="0" defTabSz="584200" hangingPunct="0">
              <a:lnSpc>
                <a:spcPct val="150000"/>
              </a:lnSpc>
              <a:spcBef>
                <a:spcPts val="0"/>
              </a:spcBef>
              <a:buFont typeface="Wingdings" panose="05000000000000000000" pitchFamily="2" charset="2"/>
              <a:buNone/>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-Information can be found on statements.</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dirty="0">
                <a:ln>
                  <a:noFill/>
                </a:ln>
                <a:solidFill>
                  <a:srgbClr val="000000"/>
                </a:solidFill>
                <a:effectLst/>
                <a:uFillTx/>
                <a:latin typeface="Arial" charset="0"/>
                <a:ea typeface="+mn-ea"/>
                <a:cs typeface="+mn-cs"/>
                <a:sym typeface="Helvetica Light"/>
              </a:rPr>
              <a:t>-Sort by highest interest rate or highest amount of debt owed</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kumimoji="0" lang="en-US" sz="2800" b="0" i="0" u="none" strike="noStrike" kern="1200" cap="none" spc="0" normalizeH="0" dirty="0">
              <a:ln>
                <a:noFill/>
              </a:ln>
              <a:solidFill>
                <a:srgbClr val="000000"/>
              </a:solidFill>
              <a:effectLst/>
              <a:uFillTx/>
              <a:latin typeface="Arial" charset="0"/>
              <a:ea typeface="+mn-ea"/>
              <a:cs typeface="+mn-cs"/>
              <a:sym typeface="Helvetica Light"/>
            </a:endParaRP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dirty="0">
                <a:ln>
                  <a:noFill/>
                </a:ln>
                <a:solidFill>
                  <a:srgbClr val="000000"/>
                </a:solidFill>
                <a:effectLst/>
                <a:uFillTx/>
                <a:latin typeface="Arial" charset="0"/>
                <a:ea typeface="+mn-ea"/>
                <a:cs typeface="+mn-cs"/>
                <a:sym typeface="Helvetica Light"/>
              </a:rPr>
              <a:t>I’ve made my list. What do I do now?</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dirty="0">
                <a:ln>
                  <a:noFill/>
                </a:ln>
                <a:solidFill>
                  <a:srgbClr val="000000"/>
                </a:solidFill>
                <a:effectLst/>
                <a:uFillTx/>
                <a:latin typeface="Arial" charset="0"/>
                <a:ea typeface="+mn-ea"/>
                <a:cs typeface="+mn-cs"/>
                <a:sym typeface="Helvetica Light"/>
              </a:rPr>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4</a:t>
            </a:fld>
            <a:endParaRPr lang="en-US"/>
          </a:p>
        </p:txBody>
      </p:sp>
    </p:spTree>
    <p:extLst>
      <p:ext uri="{BB962C8B-B14F-4D97-AF65-F5344CB8AC3E}">
        <p14:creationId xmlns:p14="http://schemas.microsoft.com/office/powerpoint/2010/main" val="203420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baseline="0" dirty="0">
                <a:ln>
                  <a:noFill/>
                </a:ln>
                <a:solidFill>
                  <a:srgbClr val="000000"/>
                </a:solidFill>
                <a:effectLst/>
                <a:uFillTx/>
                <a:latin typeface="Arial" charset="0"/>
                <a:ea typeface="+mn-ea"/>
                <a:cs typeface="+mn-cs"/>
                <a:sym typeface="Helvetica Light"/>
              </a:rPr>
              <a:t>-Benefits of making payments on time: </a:t>
            </a:r>
          </a:p>
          <a:p>
            <a:pPr marL="457200" lvl="1" indent="0" defTabSz="584200" hangingPunct="0">
              <a:lnSpc>
                <a:spcPct val="150000"/>
              </a:lnSpc>
              <a:spcBef>
                <a:spcPts val="0"/>
              </a:spcBef>
              <a:buFont typeface="Wingdings" panose="05000000000000000000" pitchFamily="2" charset="2"/>
              <a:buNone/>
            </a:pPr>
            <a:r>
              <a:rPr kumimoji="0" lang="en-US" sz="1200" b="0" i="0" u="none" strike="noStrike" kern="1200" cap="none" spc="0" normalizeH="0" baseline="0" dirty="0">
                <a:ln>
                  <a:noFill/>
                </a:ln>
                <a:solidFill>
                  <a:srgbClr val="000000"/>
                </a:solidFill>
                <a:effectLst/>
                <a:uFillTx/>
                <a:latin typeface="Arial" charset="0"/>
                <a:ea typeface="+mn-ea"/>
                <a:cs typeface="+mn-cs"/>
                <a:sym typeface="Helvetica Light"/>
              </a:rPr>
              <a:t>Avoid late fees</a:t>
            </a:r>
          </a:p>
          <a:p>
            <a:pPr marL="457200" lvl="1" indent="0" defTabSz="584200" hangingPunct="0">
              <a:lnSpc>
                <a:spcPct val="150000"/>
              </a:lnSpc>
              <a:spcBef>
                <a:spcPts val="0"/>
              </a:spcBef>
              <a:buFont typeface="Wingdings" panose="05000000000000000000" pitchFamily="2" charset="2"/>
              <a:buNone/>
            </a:pPr>
            <a:r>
              <a:rPr lang="en-US" dirty="0"/>
              <a:t>Avoid an increase in your interest rate </a:t>
            </a:r>
          </a:p>
          <a:p>
            <a:pPr marL="457200" lvl="1" indent="0" defTabSz="584200" hangingPunct="0">
              <a:lnSpc>
                <a:spcPct val="150000"/>
              </a:lnSpc>
              <a:spcBef>
                <a:spcPts val="0"/>
              </a:spcBef>
              <a:buFont typeface="Wingdings" panose="05000000000000000000" pitchFamily="2" charset="2"/>
              <a:buNone/>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Avoid a negative impact on your credit score </a:t>
            </a:r>
          </a:p>
          <a:p>
            <a:pPr marL="0" indent="0" defTabSz="584200" hangingPunct="0">
              <a:lnSpc>
                <a:spcPct val="150000"/>
              </a:lnSpc>
              <a:spcBef>
                <a:spcPts val="0"/>
              </a:spcBef>
              <a:buFont typeface="Wingdings" panose="05000000000000000000" pitchFamily="2" charset="2"/>
              <a:buNone/>
            </a:pPr>
            <a:r>
              <a:rPr lang="en-US" dirty="0">
                <a:solidFill>
                  <a:srgbClr val="000000"/>
                </a:solidFill>
                <a:sym typeface="Helvetica Light"/>
              </a:rPr>
              <a:t>-I wish all my bills were due at once, but they’re not. How do I keep track?</a:t>
            </a:r>
          </a:p>
          <a:p>
            <a:pPr marL="0" indent="0" defTabSz="584200" hangingPunct="0">
              <a:lnSpc>
                <a:spcPct val="150000"/>
              </a:lnSpc>
              <a:spcBef>
                <a:spcPts val="0"/>
              </a:spcBef>
              <a:buFont typeface="Wingdings" panose="05000000000000000000" pitchFamily="2" charset="2"/>
              <a:buNone/>
            </a:pPr>
            <a:r>
              <a:rPr lang="en-US" dirty="0">
                <a:solidFill>
                  <a:srgbClr val="000000"/>
                </a:solidFill>
                <a:sym typeface="Helvetica Light"/>
              </a:rPr>
              <a:t>-Keep a calendar of your bills due </a:t>
            </a:r>
          </a:p>
          <a:p>
            <a:pPr marL="0" indent="0" defTabSz="584200" hangingPunct="0">
              <a:lnSpc>
                <a:spcPct val="150000"/>
              </a:lnSpc>
              <a:spcBef>
                <a:spcPts val="0"/>
              </a:spcBef>
              <a:buFont typeface="Wingdings" panose="05000000000000000000" pitchFamily="2" charset="2"/>
              <a:buNone/>
            </a:pPr>
            <a:r>
              <a:rPr lang="en-US" dirty="0">
                <a:solidFill>
                  <a:srgbClr val="000000"/>
                </a:solidFill>
                <a:sym typeface="Helvetica Light"/>
              </a:rPr>
              <a:t>-Set up automatic payments</a:t>
            </a:r>
          </a:p>
          <a:p>
            <a:pPr marL="0" indent="0" defTabSz="584200" hangingPunct="0">
              <a:lnSpc>
                <a:spcPct val="150000"/>
              </a:lnSpc>
              <a:spcBef>
                <a:spcPts val="0"/>
              </a:spcBef>
              <a:buFont typeface="Wingdings" panose="05000000000000000000" pitchFamily="2" charset="2"/>
              <a:buNone/>
            </a:pPr>
            <a:r>
              <a:rPr lang="en-US" dirty="0">
                <a:solidFill>
                  <a:srgbClr val="000000"/>
                </a:solidFill>
                <a:sym typeface="Helvetica Light"/>
              </a:rPr>
              <a:t>-</a:t>
            </a: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Ensure enough funds are in the account prior to the due date</a:t>
            </a:r>
          </a:p>
          <a:p>
            <a:pPr marL="0" indent="0" defTabSz="584200" hangingPunct="0">
              <a:lnSpc>
                <a:spcPct val="150000"/>
              </a:lnSpc>
              <a:spcBef>
                <a:spcPts val="0"/>
              </a:spcBef>
              <a:buFont typeface="Wingdings" panose="05000000000000000000" pitchFamily="2" charset="2"/>
              <a:buNone/>
            </a:pPr>
            <a:endParaRPr kumimoji="0" lang="en-US" sz="1200" b="0" i="0" u="none" strike="noStrike" kern="1200" cap="none" spc="0" normalizeH="0" dirty="0">
              <a:ln>
                <a:noFill/>
              </a:ln>
              <a:solidFill>
                <a:srgbClr val="000000"/>
              </a:solidFill>
              <a:effectLst/>
              <a:uFillTx/>
              <a:latin typeface="Arial" charset="0"/>
              <a:ea typeface="+mn-ea"/>
              <a:cs typeface="+mn-cs"/>
              <a:sym typeface="Helvetica Light"/>
            </a:endParaRPr>
          </a:p>
          <a:p>
            <a:pPr marL="0" indent="0" defTabSz="584200" hangingPunct="0">
              <a:lnSpc>
                <a:spcPct val="150000"/>
              </a:lnSpc>
              <a:spcBef>
                <a:spcPts val="0"/>
              </a:spcBef>
              <a:buFont typeface="Wingdings" panose="05000000000000000000" pitchFamily="2" charset="2"/>
              <a:buNone/>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5</a:t>
            </a:fld>
            <a:endParaRPr lang="en-US"/>
          </a:p>
        </p:txBody>
      </p:sp>
    </p:spTree>
    <p:extLst>
      <p:ext uri="{BB962C8B-B14F-4D97-AF65-F5344CB8AC3E}">
        <p14:creationId xmlns:p14="http://schemas.microsoft.com/office/powerpoint/2010/main" val="257856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lang="en-US" dirty="0"/>
              <a:t>Examples of Good debt – Mortgage, student loan, some auto loans</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lang="en-US" dirty="0"/>
              <a:t>Don’t pay extra towards good debt</a:t>
            </a:r>
          </a:p>
          <a:p>
            <a:pPr marL="457200" lvl="1" indent="0" defTabSz="584200" hangingPunct="0">
              <a:lnSpc>
                <a:spcPct val="150000"/>
              </a:lnSpc>
              <a:spcBef>
                <a:spcPts val="0"/>
              </a:spcBef>
              <a:buFont typeface="Wingdings" panose="05000000000000000000" pitchFamily="2" charset="2"/>
              <a:buNone/>
            </a:pPr>
            <a:r>
              <a:rPr lang="en-US" dirty="0"/>
              <a:t>Extra funds are better used to save for retirement </a:t>
            </a:r>
          </a:p>
          <a:p>
            <a:pPr marL="0" marR="0" lvl="0" indent="0" algn="l" defTabSz="584200" rtl="0" eaLnBrk="1" fontAlgn="auto" latinLnBrk="0" hangingPunct="0">
              <a:lnSpc>
                <a:spcPct val="150000"/>
              </a:lnSpc>
              <a:spcBef>
                <a:spcPts val="0"/>
              </a:spcBef>
              <a:spcAft>
                <a:spcPts val="0"/>
              </a:spcAft>
              <a:buClrTx/>
              <a:buSzTx/>
              <a:buFont typeface="Wingdings" panose="05000000000000000000" pitchFamily="2" charset="2"/>
              <a:buNone/>
              <a:tabLst/>
              <a:defRPr/>
            </a:pPr>
            <a:endParaRPr lang="en-US" dirty="0"/>
          </a:p>
          <a:p>
            <a:pPr marL="0" marR="0" lvl="0" indent="0" algn="l" defTabSz="584200" rtl="0" eaLnBrk="1" fontAlgn="auto" latinLnBrk="0" hangingPunct="0">
              <a:lnSpc>
                <a:spcPct val="150000"/>
              </a:lnSpc>
              <a:spcBef>
                <a:spcPts val="0"/>
              </a:spcBef>
              <a:spcAft>
                <a:spcPts val="0"/>
              </a:spcAft>
              <a:buClrTx/>
              <a:buSzTx/>
              <a:buFont typeface="Wingdings" panose="05000000000000000000" pitchFamily="2" charset="2"/>
              <a:buNone/>
              <a:tabLst/>
              <a:defRPr/>
            </a:pPr>
            <a:r>
              <a:rPr lang="en-US" dirty="0"/>
              <a:t>What is considered bad debt?</a:t>
            </a:r>
          </a:p>
          <a:p>
            <a:pPr marL="0" marR="0" lvl="0" indent="0" algn="l" defTabSz="584200" rtl="0" eaLnBrk="1" fontAlgn="auto" latinLnBrk="0" hangingPunct="0">
              <a:lnSpc>
                <a:spcPct val="15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Bad debt – </a:t>
            </a:r>
            <a:r>
              <a:rPr lang="en-US" dirty="0">
                <a:solidFill>
                  <a:srgbClr val="000000"/>
                </a:solidFill>
                <a:sym typeface="Helvetica Light"/>
              </a:rPr>
              <a:t>Outstanding c</a:t>
            </a:r>
            <a:r>
              <a:rPr kumimoji="0" lang="en-US" sz="1200" b="0" i="0" u="none" strike="noStrike" kern="1200" cap="none" spc="0" normalizeH="0" dirty="0">
                <a:ln>
                  <a:noFill/>
                </a:ln>
                <a:solidFill>
                  <a:srgbClr val="000000"/>
                </a:solidFill>
                <a:effectLst/>
                <a:uFillTx/>
                <a:latin typeface="Arial" charset="0"/>
                <a:ea typeface="+mn-ea"/>
                <a:cs typeface="+mn-cs"/>
                <a:sym typeface="Helvetica Light"/>
              </a:rPr>
              <a:t>redit card balance, personal loans </a:t>
            </a:r>
            <a:endParaRPr lang="en-US" dirty="0"/>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lang="en-US" dirty="0"/>
              <a:t>Do pay extra towards bad debt to reduce interest paid</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kumimoji="0" lang="en-US" sz="2800" b="0" i="0" u="none" strike="noStrike" kern="1200" cap="none" spc="0" normalizeH="0" dirty="0">
              <a:ln>
                <a:noFill/>
              </a:ln>
              <a:solidFill>
                <a:srgbClr val="000000"/>
              </a:solidFill>
              <a:effectLst/>
              <a:uFillTx/>
              <a:latin typeface="Arial" charset="0"/>
              <a:ea typeface="+mn-ea"/>
              <a:cs typeface="+mn-cs"/>
              <a:sym typeface="Helvetica Light"/>
            </a:endParaRP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dirty="0">
                <a:ln>
                  <a:noFill/>
                </a:ln>
                <a:solidFill>
                  <a:srgbClr val="000000"/>
                </a:solidFill>
                <a:effectLst/>
                <a:uFillTx/>
                <a:latin typeface="Arial" charset="0"/>
                <a:ea typeface="+mn-ea"/>
                <a:cs typeface="+mn-cs"/>
                <a:sym typeface="Helvetica Light"/>
              </a:rPr>
              <a:t>Some financial gurus have a very specific debt repayment strategy but that doesn’t seem best for everyone. </a:t>
            </a: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endParaRPr kumimoji="0" lang="en-US" sz="2800" b="0" i="0" u="none" strike="noStrike" kern="1200" cap="none" spc="0" normalizeH="0" dirty="0">
              <a:ln>
                <a:noFill/>
              </a:ln>
              <a:solidFill>
                <a:srgbClr val="000000"/>
              </a:solidFill>
              <a:effectLst/>
              <a:uFillTx/>
              <a:latin typeface="Arial" charset="0"/>
              <a:ea typeface="+mn-ea"/>
              <a:cs typeface="+mn-cs"/>
              <a:sym typeface="Helvetica Light"/>
            </a:endParaRPr>
          </a:p>
          <a:p>
            <a:pPr marL="0" marR="0" indent="0" algn="l" defTabSz="584200" rtl="0" fontAlgn="auto" latinLnBrk="0" hangingPunct="0">
              <a:lnSpc>
                <a:spcPct val="150000"/>
              </a:lnSpc>
              <a:spcBef>
                <a:spcPts val="0"/>
              </a:spcBef>
              <a:spcAft>
                <a:spcPts val="0"/>
              </a:spcAft>
              <a:buClrTx/>
              <a:buSzTx/>
              <a:buFont typeface="Wingdings" panose="05000000000000000000" pitchFamily="2" charset="2"/>
              <a:buNone/>
              <a:tabLst/>
            </a:pPr>
            <a:r>
              <a:rPr kumimoji="0" lang="en-US" sz="2800" b="0" i="0" u="none" strike="noStrike" kern="1200" cap="none" spc="0" normalizeH="0" dirty="0">
                <a:ln>
                  <a:noFill/>
                </a:ln>
                <a:solidFill>
                  <a:srgbClr val="000000"/>
                </a:solidFill>
                <a:effectLst/>
                <a:uFillTx/>
                <a:latin typeface="Arial" charset="0"/>
                <a:ea typeface="+mn-ea"/>
                <a:cs typeface="+mn-cs"/>
                <a:sym typeface="Helvetica Light"/>
              </a:rPr>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6</a:t>
            </a:fld>
            <a:endParaRPr lang="en-US"/>
          </a:p>
        </p:txBody>
      </p:sp>
    </p:spTree>
    <p:extLst>
      <p:ext uri="{BB962C8B-B14F-4D97-AF65-F5344CB8AC3E}">
        <p14:creationId xmlns:p14="http://schemas.microsoft.com/office/powerpoint/2010/main" val="60601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two strategies on the slide]</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7</a:t>
            </a:fld>
            <a:endParaRPr lang="en-US"/>
          </a:p>
        </p:txBody>
      </p:sp>
    </p:spTree>
    <p:extLst>
      <p:ext uri="{BB962C8B-B14F-4D97-AF65-F5344CB8AC3E}">
        <p14:creationId xmlns:p14="http://schemas.microsoft.com/office/powerpoint/2010/main" val="238304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examples]</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8</a:t>
            </a:fld>
            <a:endParaRPr lang="en-US"/>
          </a:p>
        </p:txBody>
      </p:sp>
    </p:spTree>
    <p:extLst>
      <p:ext uri="{BB962C8B-B14F-4D97-AF65-F5344CB8AC3E}">
        <p14:creationId xmlns:p14="http://schemas.microsoft.com/office/powerpoint/2010/main" val="261570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score is determined; strategies for score improvement]</a:t>
            </a:r>
          </a:p>
          <a:p>
            <a:r>
              <a:rPr lang="en-US" dirty="0"/>
              <a:t>Aside from buying more stuff, what’s the benefit of a higher credit score?</a:t>
            </a:r>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9</a:t>
            </a:fld>
            <a:endParaRPr lang="en-US"/>
          </a:p>
        </p:txBody>
      </p:sp>
    </p:spTree>
    <p:extLst>
      <p:ext uri="{BB962C8B-B14F-4D97-AF65-F5344CB8AC3E}">
        <p14:creationId xmlns:p14="http://schemas.microsoft.com/office/powerpoint/2010/main" val="2749674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F4CE5-2F5C-BC41-B51D-A625138FE7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sp>
        <p:nvSpPr>
          <p:cNvPr id="16" name="Rectangle 15">
            <a:extLst>
              <a:ext uri="{FF2B5EF4-FFF2-40B4-BE49-F238E27FC236}">
                <a16:creationId xmlns:a16="http://schemas.microsoft.com/office/drawing/2014/main" id="{62489CAA-8668-0245-9DB2-B2191E892DD1}"/>
              </a:ext>
            </a:extLst>
          </p:cNvPr>
          <p:cNvSpPr/>
          <p:nvPr userDrawn="1"/>
        </p:nvSpPr>
        <p:spPr>
          <a:xfrm rot="10800000">
            <a:off x="-3" y="3743325"/>
            <a:ext cx="12191999" cy="3114674"/>
          </a:xfrm>
          <a:prstGeom prst="rect">
            <a:avLst/>
          </a:prstGeom>
          <a:gradFill>
            <a:gsLst>
              <a:gs pos="19000">
                <a:schemeClr val="tx1">
                  <a:lumMod val="50000"/>
                </a:schemeClr>
              </a:gs>
              <a:gs pos="92000">
                <a:schemeClr val="bg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8" y="6673688"/>
            <a:ext cx="11941703" cy="104644"/>
            <a:chOff x="166861" y="6673686"/>
            <a:chExt cx="15922271" cy="104644"/>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1" y="6673686"/>
              <a:ext cx="4019055" cy="10464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80" kern="1200" dirty="0">
                  <a:solidFill>
                    <a:schemeClr val="bg2"/>
                  </a:solidFill>
                  <a:effectLst/>
                  <a:latin typeface="Arial" charset="0"/>
                  <a:ea typeface="+mn-ea"/>
                  <a:cs typeface="Arial" charset="0"/>
                </a:rPr>
                <a:t>TC118828(1220)3</a:t>
              </a:r>
              <a:r>
                <a:rPr lang="en-US" sz="680" baseline="0" dirty="0">
                  <a:solidFill>
                    <a:schemeClr val="bg2"/>
                  </a:solidFill>
                  <a:latin typeface="Arial" panose="020B0604020202020204" pitchFamily="34" charset="0"/>
                  <a:cs typeface="Arial" panose="020B0604020202020204" pitchFamily="34" charset="0"/>
                </a:rPr>
                <a:t>  |  Cat No 105713(1220)</a:t>
              </a:r>
            </a:p>
          </p:txBody>
        </p:sp>
      </p:grpSp>
      <p:grpSp>
        <p:nvGrpSpPr>
          <p:cNvPr id="10" name="Group 9">
            <a:extLst>
              <a:ext uri="{FF2B5EF4-FFF2-40B4-BE49-F238E27FC236}">
                <a16:creationId xmlns:a16="http://schemas.microsoft.com/office/drawing/2014/main" id="{1B34B343-70BB-9A47-861D-E0C483DB7929}"/>
              </a:ext>
            </a:extLst>
          </p:cNvPr>
          <p:cNvGrpSpPr/>
          <p:nvPr userDrawn="1"/>
        </p:nvGrpSpPr>
        <p:grpSpPr>
          <a:xfrm>
            <a:off x="609601" y="0"/>
            <a:ext cx="3042062" cy="1570384"/>
            <a:chOff x="435429" y="0"/>
            <a:chExt cx="3568535" cy="1842161"/>
          </a:xfrm>
        </p:grpSpPr>
        <p:sp>
          <p:nvSpPr>
            <p:cNvPr id="11" name="Rectangle 10">
              <a:extLst>
                <a:ext uri="{FF2B5EF4-FFF2-40B4-BE49-F238E27FC236}">
                  <a16:creationId xmlns:a16="http://schemas.microsoft.com/office/drawing/2014/main" id="{9CA70973-2A22-614C-9F17-4B1FD53F78A6}"/>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0FFB600B-95F0-C742-AE3C-C51E70B0D29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Tree>
    <p:extLst>
      <p:ext uri="{BB962C8B-B14F-4D97-AF65-F5344CB8AC3E}">
        <p14:creationId xmlns:p14="http://schemas.microsoft.com/office/powerpoint/2010/main" val="8116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41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F4CE5-2F5C-BC41-B51D-A625138FE7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grpSp>
        <p:nvGrpSpPr>
          <p:cNvPr id="8" name="Group 7">
            <a:extLst>
              <a:ext uri="{FF2B5EF4-FFF2-40B4-BE49-F238E27FC236}">
                <a16:creationId xmlns:a16="http://schemas.microsoft.com/office/drawing/2014/main" id="{2DF04031-43A9-714B-AA6F-BB49F3060AB3}"/>
              </a:ext>
            </a:extLst>
          </p:cNvPr>
          <p:cNvGrpSpPr/>
          <p:nvPr userDrawn="1"/>
        </p:nvGrpSpPr>
        <p:grpSpPr>
          <a:xfrm>
            <a:off x="609601" y="0"/>
            <a:ext cx="3042062" cy="1570384"/>
            <a:chOff x="435429" y="0"/>
            <a:chExt cx="3568535" cy="1842161"/>
          </a:xfrm>
        </p:grpSpPr>
        <p:sp>
          <p:nvSpPr>
            <p:cNvPr id="9" name="Rectangle 8">
              <a:extLst>
                <a:ext uri="{FF2B5EF4-FFF2-40B4-BE49-F238E27FC236}">
                  <a16:creationId xmlns:a16="http://schemas.microsoft.com/office/drawing/2014/main" id="{0E31FC7B-D70D-F047-BA5B-354EF1F67CD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0" name="Picture 6" descr="NLGWhite.png">
              <a:extLst>
                <a:ext uri="{FF2B5EF4-FFF2-40B4-BE49-F238E27FC236}">
                  <a16:creationId xmlns:a16="http://schemas.microsoft.com/office/drawing/2014/main" id="{631207B6-A53D-5C44-B390-6E67849F0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9" y="6673688"/>
            <a:ext cx="11941702" cy="104644"/>
            <a:chOff x="166862" y="6673686"/>
            <a:chExt cx="15922270" cy="104644"/>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6036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28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332693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15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69734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28235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3207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046339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8020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353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42338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909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38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33696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22181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45076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1354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04644"/>
            <a:chOff x="166862" y="6673686"/>
            <a:chExt cx="15922270" cy="104644"/>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TC117305(1020)1  |  Cat No 105713(1220)</a:t>
              </a:r>
            </a:p>
          </p:txBody>
        </p:sp>
      </p:grpSp>
    </p:spTree>
    <p:extLst>
      <p:ext uri="{BB962C8B-B14F-4D97-AF65-F5344CB8AC3E}">
        <p14:creationId xmlns:p14="http://schemas.microsoft.com/office/powerpoint/2010/main" val="3535726984"/>
      </p:ext>
    </p:extLst>
  </p:cSld>
  <p:clrMap bg1="lt1" tx1="dk1" bg2="lt2" tx2="dk2" accent1="accent1" accent2="accent2" accent3="accent3" accent4="accent4" accent5="accent5" accent6="accent6" hlink="hlink" folHlink="folHlink"/>
  <p:sldLayoutIdLst>
    <p:sldLayoutId id="2147487883" r:id="rId1"/>
    <p:sldLayoutId id="2147487871" r:id="rId2"/>
    <p:sldLayoutId id="2147487881" r:id="rId3"/>
    <p:sldLayoutId id="2147487872" r:id="rId4"/>
    <p:sldLayoutId id="2147487880" r:id="rId5"/>
    <p:sldLayoutId id="2147487874" r:id="rId6"/>
    <p:sldLayoutId id="2147487873" r:id="rId7"/>
    <p:sldLayoutId id="2147487888" r:id="rId8"/>
    <p:sldLayoutId id="2147487879" r:id="rId9"/>
    <p:sldLayoutId id="2147487877"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04644"/>
            <a:chOff x="166862" y="6673686"/>
            <a:chExt cx="15922270" cy="104644"/>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125667149"/>
      </p:ext>
    </p:extLst>
  </p:cSld>
  <p:clrMap bg1="lt1" tx1="dk1" bg2="lt2" tx2="dk2" accent1="accent1" accent2="accent2" accent3="accent3" accent4="accent4" accent5="accent5" accent6="accent6" hlink="hlink" folHlink="folHlink"/>
  <p:sldLayoutIdLst>
    <p:sldLayoutId id="2147487890" r:id="rId1"/>
    <p:sldLayoutId id="2147487891" r:id="rId2"/>
    <p:sldLayoutId id="2147487892" r:id="rId3"/>
    <p:sldLayoutId id="2147487893" r:id="rId4"/>
    <p:sldLayoutId id="2147487894" r:id="rId5"/>
    <p:sldLayoutId id="2147487895" r:id="rId6"/>
    <p:sldLayoutId id="2147487896" r:id="rId7"/>
    <p:sldLayoutId id="2147487897" r:id="rId8"/>
    <p:sldLayoutId id="2147487898" r:id="rId9"/>
    <p:sldLayoutId id="2147487899"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retirementhomeroo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E6ACB9-B779-8641-B991-B05065F212A4}"/>
              </a:ext>
            </a:extLst>
          </p:cNvPr>
          <p:cNvSpPr/>
          <p:nvPr/>
        </p:nvSpPr>
        <p:spPr>
          <a:xfrm>
            <a:off x="487363" y="5531124"/>
            <a:ext cx="11217275" cy="1015663"/>
          </a:xfrm>
          <a:prstGeom prst="rect">
            <a:avLst/>
          </a:prstGeom>
        </p:spPr>
        <p:txBody>
          <a:bodyPr wrap="square" lIns="137160" rIns="137160">
            <a:spAutoFit/>
          </a:bodyPr>
          <a:lstStyle/>
          <a:p>
            <a:r>
              <a:rPr lang="en-US" sz="1000" dirty="0">
                <a:solidFill>
                  <a:schemeClr val="bg2"/>
                </a:solidFill>
              </a:rPr>
              <a:t>National Life Group® is a trade name of National Life Insurance Company, Montpelier, VT, Life Insurance Company of the Southwest, Addison, TX and their affiliates.  Each company of National Life Group is solely responsible for its own financial condition and contractual obligations.  Life Insurance Company of the Southwest is not an authorized insurer in New York and does not conduct insurance business in New York.  This information is not intended as tax or legal advice.  For advice concerning your own situation, please consult with your appropriate professional advisor.  </a:t>
            </a:r>
          </a:p>
          <a:p>
            <a:r>
              <a:rPr lang="en-US" sz="1000" dirty="0">
                <a:solidFill>
                  <a:schemeClr val="bg2"/>
                </a:solidFill>
              </a:rPr>
              <a:t>(if you are registered with ESI please also fill in and add the following, other wise delete this before submitting for advertising review:)</a:t>
            </a:r>
          </a:p>
          <a:p>
            <a:r>
              <a:rPr lang="en-US" sz="1000" dirty="0">
                <a:solidFill>
                  <a:schemeClr val="bg2"/>
                </a:solidFill>
              </a:rPr>
              <a:t>[Agent Name] is a Registered Representative and Investment Adviser Representative of, and securities and investment advisory services are offered solely by Equity Services, Inc. (ESI), Member FINRA/SIPC. [branch office address and telephone number]. [DBA name] is independent of ESI.  ESI is a Broker/Dealer affiliate of National Life Insurance Company.</a:t>
            </a:r>
          </a:p>
        </p:txBody>
      </p:sp>
      <p:sp>
        <p:nvSpPr>
          <p:cNvPr id="9" name="Title 3">
            <a:extLst>
              <a:ext uri="{FF2B5EF4-FFF2-40B4-BE49-F238E27FC236}">
                <a16:creationId xmlns:a16="http://schemas.microsoft.com/office/drawing/2014/main" id="{39540D10-D7D4-054B-AC07-030BF54AE207}"/>
              </a:ext>
            </a:extLst>
          </p:cNvPr>
          <p:cNvSpPr>
            <a:spLocks noGrp="1"/>
          </p:cNvSpPr>
          <p:nvPr>
            <p:ph type="ctrTitle"/>
          </p:nvPr>
        </p:nvSpPr>
        <p:spPr>
          <a:xfrm>
            <a:off x="609601" y="4004559"/>
            <a:ext cx="11582403" cy="923330"/>
          </a:xfrm>
        </p:spPr>
        <p:txBody>
          <a:bodyPr/>
          <a:lstStyle/>
          <a:p>
            <a:r>
              <a:rPr lang="en-US" dirty="0"/>
              <a:t>ABCs of Financial Fitness for Educators: </a:t>
            </a:r>
            <a:endParaRPr lang="en-US" strike="sngStrike" dirty="0"/>
          </a:p>
        </p:txBody>
      </p:sp>
      <p:sp>
        <p:nvSpPr>
          <p:cNvPr id="10" name="Subtitle 4">
            <a:extLst>
              <a:ext uri="{FF2B5EF4-FFF2-40B4-BE49-F238E27FC236}">
                <a16:creationId xmlns:a16="http://schemas.microsoft.com/office/drawing/2014/main" id="{818BF3EF-9E97-1E43-8753-25F9017754CD}"/>
              </a:ext>
            </a:extLst>
          </p:cNvPr>
          <p:cNvSpPr>
            <a:spLocks noGrp="1"/>
          </p:cNvSpPr>
          <p:nvPr>
            <p:ph type="subTitle" idx="1"/>
          </p:nvPr>
        </p:nvSpPr>
        <p:spPr>
          <a:xfrm>
            <a:off x="1701984" y="4927890"/>
            <a:ext cx="10490015" cy="488034"/>
          </a:xfrm>
        </p:spPr>
        <p:txBody>
          <a:bodyPr/>
          <a:lstStyle/>
          <a:p>
            <a:r>
              <a:rPr lang="en-US" dirty="0"/>
              <a:t>Debt Management and Student Loan Forgiveness</a:t>
            </a:r>
          </a:p>
        </p:txBody>
      </p:sp>
    </p:spTree>
    <p:extLst>
      <p:ext uri="{BB962C8B-B14F-4D97-AF65-F5344CB8AC3E}">
        <p14:creationId xmlns:p14="http://schemas.microsoft.com/office/powerpoint/2010/main" val="275335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BEDE39-BAB6-924E-B337-B2740D8107EC}"/>
              </a:ext>
            </a:extLst>
          </p:cNvPr>
          <p:cNvSpPr txBox="1"/>
          <p:nvPr/>
        </p:nvSpPr>
        <p:spPr>
          <a:xfrm>
            <a:off x="363538" y="2415893"/>
            <a:ext cx="4773433" cy="3177177"/>
          </a:xfrm>
          <a:prstGeom prst="rect">
            <a:avLst/>
          </a:prstGeom>
          <a:solidFill>
            <a:schemeClr val="bg2">
              <a:lumMod val="95000"/>
            </a:schemeClr>
          </a:solidFill>
          <a:ln w="38100">
            <a:noFill/>
            <a:bevel/>
          </a:ln>
        </p:spPr>
        <p:txBody>
          <a:bodyPr vert="horz" wrap="square" lIns="274320" tIns="182880" rIns="91440" bIns="182880" rtlCol="0" anchor="t" anchorCtr="0">
            <a:noAutofit/>
          </a:bodyPr>
          <a:lstStyle/>
          <a:p>
            <a:pPr fontAlgn="auto">
              <a:lnSpc>
                <a:spcPts val="2440"/>
              </a:lnSpc>
              <a:spcAft>
                <a:spcPts val="0"/>
              </a:spcAft>
            </a:pPr>
            <a:r>
              <a:rPr lang="en-US" sz="2200" b="1" dirty="0"/>
              <a:t>Benefits:</a:t>
            </a:r>
            <a:endParaRPr lang="en-US" sz="1600" dirty="0"/>
          </a:p>
          <a:p>
            <a:pPr marL="180975" indent="-180975" fontAlgn="auto">
              <a:lnSpc>
                <a:spcPts val="2440"/>
              </a:lnSpc>
              <a:spcAft>
                <a:spcPts val="0"/>
              </a:spcAft>
              <a:buFont typeface="Arial" panose="020B0604020202020204" pitchFamily="34" charset="0"/>
              <a:buChar char="•"/>
            </a:pPr>
            <a:r>
              <a:rPr lang="en-US" sz="2000" dirty="0"/>
              <a:t>Lower interest rate</a:t>
            </a:r>
          </a:p>
          <a:p>
            <a:pPr marL="180975" indent="-180975" fontAlgn="auto">
              <a:lnSpc>
                <a:spcPts val="2440"/>
              </a:lnSpc>
              <a:spcAft>
                <a:spcPts val="0"/>
              </a:spcAft>
              <a:buFont typeface="Arial" panose="020B0604020202020204" pitchFamily="34" charset="0"/>
              <a:buChar char="•"/>
            </a:pPr>
            <a:r>
              <a:rPr lang="en-US" sz="2000" dirty="0"/>
              <a:t>One payment</a:t>
            </a:r>
          </a:p>
          <a:p>
            <a:pPr marL="180975" indent="-180975" fontAlgn="auto">
              <a:lnSpc>
                <a:spcPts val="2440"/>
              </a:lnSpc>
              <a:spcAft>
                <a:spcPts val="0"/>
              </a:spcAft>
              <a:buFont typeface="Arial" panose="020B0604020202020204" pitchFamily="34" charset="0"/>
              <a:buChar char="•"/>
            </a:pPr>
            <a:r>
              <a:rPr lang="en-US" sz="2000" dirty="0"/>
              <a:t>Higher credit score</a:t>
            </a:r>
          </a:p>
          <a:p>
            <a:pPr marL="180975" indent="-180975" fontAlgn="auto">
              <a:lnSpc>
                <a:spcPts val="2440"/>
              </a:lnSpc>
              <a:spcAft>
                <a:spcPts val="0"/>
              </a:spcAft>
              <a:buFont typeface="Arial" panose="020B0604020202020204" pitchFamily="34" charset="0"/>
              <a:buChar char="•"/>
            </a:pPr>
            <a:endParaRPr lang="en-US" sz="2000" dirty="0"/>
          </a:p>
          <a:p>
            <a:r>
              <a:rPr lang="en-US" sz="2000" b="1" dirty="0"/>
              <a:t>Risk:</a:t>
            </a:r>
          </a:p>
          <a:p>
            <a:pPr marL="180975" indent="-180975">
              <a:buFont typeface="Arial" panose="020B0604020202020204" pitchFamily="34" charset="0"/>
              <a:buChar char="•"/>
            </a:pPr>
            <a:r>
              <a:rPr lang="en-US" sz="2000" dirty="0"/>
              <a:t>If you take on more debt beyond your consolidated loan(s), you compound your debt problem</a:t>
            </a:r>
          </a:p>
        </p:txBody>
      </p:sp>
      <p:sp>
        <p:nvSpPr>
          <p:cNvPr id="6" name="TextBox 5">
            <a:extLst>
              <a:ext uri="{FF2B5EF4-FFF2-40B4-BE49-F238E27FC236}">
                <a16:creationId xmlns:a16="http://schemas.microsoft.com/office/drawing/2014/main" id="{6955470D-B6E2-AF4E-A739-494377844C88}"/>
              </a:ext>
            </a:extLst>
          </p:cNvPr>
          <p:cNvSpPr txBox="1"/>
          <p:nvPr/>
        </p:nvSpPr>
        <p:spPr>
          <a:xfrm>
            <a:off x="8581208" y="2415893"/>
            <a:ext cx="3249384" cy="3177177"/>
          </a:xfrm>
          <a:prstGeom prst="rect">
            <a:avLst/>
          </a:prstGeom>
          <a:solidFill>
            <a:schemeClr val="bg2">
              <a:lumMod val="95000"/>
            </a:schemeClr>
          </a:solidFill>
          <a:ln w="38100">
            <a:noFill/>
            <a:bevel/>
          </a:ln>
        </p:spPr>
        <p:txBody>
          <a:bodyPr vert="horz" wrap="square" lIns="274320" tIns="182880" rIns="457200" bIns="182880" rtlCol="0" anchor="t" anchorCtr="0">
            <a:noAutofit/>
          </a:bodyPr>
          <a:lstStyle/>
          <a:p>
            <a:pPr fontAlgn="auto">
              <a:spcAft>
                <a:spcPts val="0"/>
              </a:spcAft>
            </a:pPr>
            <a:r>
              <a:rPr lang="en-US" sz="2200" b="1" dirty="0"/>
              <a:t>Methods:</a:t>
            </a:r>
            <a:endParaRPr lang="en-US" sz="1600" dirty="0"/>
          </a:p>
          <a:p>
            <a:pPr marL="180975" indent="-180975" fontAlgn="auto">
              <a:lnSpc>
                <a:spcPts val="2400"/>
              </a:lnSpc>
              <a:spcAft>
                <a:spcPts val="0"/>
              </a:spcAft>
              <a:buFont typeface="Arial" panose="020B0604020202020204" pitchFamily="34" charset="0"/>
              <a:buChar char="•"/>
            </a:pPr>
            <a:r>
              <a:rPr lang="en-US" sz="2000" dirty="0"/>
              <a:t>Balance transfer</a:t>
            </a:r>
          </a:p>
          <a:p>
            <a:pPr marL="180975" indent="-180975" fontAlgn="auto">
              <a:lnSpc>
                <a:spcPts val="2400"/>
              </a:lnSpc>
              <a:spcAft>
                <a:spcPts val="0"/>
              </a:spcAft>
              <a:buFont typeface="Arial" panose="020B0604020202020204" pitchFamily="34" charset="0"/>
              <a:buChar char="•"/>
            </a:pPr>
            <a:r>
              <a:rPr lang="en-US" sz="2000" dirty="0"/>
              <a:t>Home equity loan</a:t>
            </a:r>
          </a:p>
          <a:p>
            <a:pPr marL="180975" indent="-180975" fontAlgn="auto">
              <a:lnSpc>
                <a:spcPts val="2400"/>
              </a:lnSpc>
              <a:spcAft>
                <a:spcPts val="0"/>
              </a:spcAft>
              <a:buFont typeface="Arial" panose="020B0604020202020204" pitchFamily="34" charset="0"/>
              <a:buChar char="•"/>
            </a:pPr>
            <a:r>
              <a:rPr lang="en-US" sz="2000" dirty="0"/>
              <a:t>Be aware of the risk that an unpaid home equity loan may lead to foreclosure</a:t>
            </a:r>
          </a:p>
          <a:p>
            <a:pPr marL="180975" indent="-180975" fontAlgn="auto">
              <a:lnSpc>
                <a:spcPts val="2400"/>
              </a:lnSpc>
              <a:spcAft>
                <a:spcPts val="0"/>
              </a:spcAft>
              <a:buFont typeface="Arial" panose="020B0604020202020204" pitchFamily="34" charset="0"/>
              <a:buChar char="•"/>
            </a:pPr>
            <a:r>
              <a:rPr lang="en-US" sz="2000" dirty="0"/>
              <a:t>Personal loan</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7. Debt Consolidation</a:t>
            </a:r>
            <a:endParaRPr lang="en-US" sz="2400" b="1" dirty="0"/>
          </a:p>
        </p:txBody>
      </p:sp>
      <p:pic>
        <p:nvPicPr>
          <p:cNvPr id="5" name="Picture 4" descr="A picture containing clock&#10;&#10;Description automatically generated">
            <a:extLst>
              <a:ext uri="{FF2B5EF4-FFF2-40B4-BE49-F238E27FC236}">
                <a16:creationId xmlns:a16="http://schemas.microsoft.com/office/drawing/2014/main" id="{1E2BEE4A-C8D9-6048-8D4E-83F0ABCDD5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7866" y="2415893"/>
            <a:ext cx="3249384" cy="3177177"/>
          </a:xfrm>
          <a:prstGeom prst="rect">
            <a:avLst/>
          </a:prstGeom>
        </p:spPr>
      </p:pic>
      <p:grpSp>
        <p:nvGrpSpPr>
          <p:cNvPr id="8" name="Group 7">
            <a:extLst>
              <a:ext uri="{FF2B5EF4-FFF2-40B4-BE49-F238E27FC236}">
                <a16:creationId xmlns:a16="http://schemas.microsoft.com/office/drawing/2014/main" id="{6B245037-61A4-1443-90FD-FF6D9C9294DB}"/>
              </a:ext>
            </a:extLst>
          </p:cNvPr>
          <p:cNvGrpSpPr/>
          <p:nvPr/>
        </p:nvGrpSpPr>
        <p:grpSpPr>
          <a:xfrm>
            <a:off x="0" y="0"/>
            <a:ext cx="12192000" cy="1390650"/>
            <a:chOff x="0" y="0"/>
            <a:chExt cx="12192000" cy="1390650"/>
          </a:xfrm>
        </p:grpSpPr>
        <p:sp>
          <p:nvSpPr>
            <p:cNvPr id="10" name="Title 4">
              <a:extLst>
                <a:ext uri="{FF2B5EF4-FFF2-40B4-BE49-F238E27FC236}">
                  <a16:creationId xmlns:a16="http://schemas.microsoft.com/office/drawing/2014/main" id="{1B17099A-4AD1-C64E-925E-843E7AE42A7A}"/>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11" name="Right Triangle 10">
              <a:extLst>
                <a:ext uri="{FF2B5EF4-FFF2-40B4-BE49-F238E27FC236}">
                  <a16:creationId xmlns:a16="http://schemas.microsoft.com/office/drawing/2014/main" id="{897A22BA-FCEE-854A-AA88-DFDCA2AEF889}"/>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1ADD0C-6923-4640-86DF-48B51CAA1CEA}"/>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77480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136469" y="2261937"/>
            <a:ext cx="4741889" cy="601099"/>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Interest rates are at historic lows.</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136469" y="2977957"/>
            <a:ext cx="4743408" cy="60350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Lower your interest rate.</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8. Consider refinancing</a:t>
            </a:r>
          </a:p>
        </p:txBody>
      </p:sp>
      <p:sp>
        <p:nvSpPr>
          <p:cNvPr id="19" name="Rectangle 18">
            <a:extLst>
              <a:ext uri="{FF2B5EF4-FFF2-40B4-BE49-F238E27FC236}">
                <a16:creationId xmlns:a16="http://schemas.microsoft.com/office/drawing/2014/main" id="{4BDCC0BA-E57B-0E49-BB23-2CD28CC15C18}"/>
              </a:ext>
            </a:extLst>
          </p:cNvPr>
          <p:cNvSpPr/>
          <p:nvPr/>
        </p:nvSpPr>
        <p:spPr>
          <a:xfrm>
            <a:off x="361947" y="2261937"/>
            <a:ext cx="663424" cy="603504"/>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2" name="Text Placeholder 12">
            <a:extLst>
              <a:ext uri="{FF2B5EF4-FFF2-40B4-BE49-F238E27FC236}">
                <a16:creationId xmlns:a16="http://schemas.microsoft.com/office/drawing/2014/main" id="{CE3F8889-F650-834A-B177-E1F00384E6EF}"/>
              </a:ext>
            </a:extLst>
          </p:cNvPr>
          <p:cNvSpPr txBox="1">
            <a:spLocks/>
          </p:cNvSpPr>
          <p:nvPr/>
        </p:nvSpPr>
        <p:spPr>
          <a:xfrm>
            <a:off x="1134878" y="3690183"/>
            <a:ext cx="4743408" cy="60350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Lower your payment.</a:t>
            </a:r>
          </a:p>
        </p:txBody>
      </p:sp>
      <p:sp>
        <p:nvSpPr>
          <p:cNvPr id="13" name="Rectangle 12">
            <a:extLst>
              <a:ext uri="{FF2B5EF4-FFF2-40B4-BE49-F238E27FC236}">
                <a16:creationId xmlns:a16="http://schemas.microsoft.com/office/drawing/2014/main" id="{BA795188-E099-584B-A8C7-FB533C9D25DF}"/>
              </a:ext>
            </a:extLst>
          </p:cNvPr>
          <p:cNvSpPr/>
          <p:nvPr/>
        </p:nvSpPr>
        <p:spPr>
          <a:xfrm>
            <a:off x="361945" y="3686388"/>
            <a:ext cx="663424" cy="603504"/>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29" name="Rectangle 28">
            <a:extLst>
              <a:ext uri="{FF2B5EF4-FFF2-40B4-BE49-F238E27FC236}">
                <a16:creationId xmlns:a16="http://schemas.microsoft.com/office/drawing/2014/main" id="{AB734FD3-864E-C24C-9A60-C9BE916DE856}"/>
              </a:ext>
            </a:extLst>
          </p:cNvPr>
          <p:cNvSpPr/>
          <p:nvPr/>
        </p:nvSpPr>
        <p:spPr>
          <a:xfrm>
            <a:off x="363538" y="2976060"/>
            <a:ext cx="663424" cy="603504"/>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30" name="Text Placeholder 12">
            <a:extLst>
              <a:ext uri="{FF2B5EF4-FFF2-40B4-BE49-F238E27FC236}">
                <a16:creationId xmlns:a16="http://schemas.microsoft.com/office/drawing/2014/main" id="{6FA27C8E-12AA-3A49-BF9E-1B68DF816693}"/>
              </a:ext>
            </a:extLst>
          </p:cNvPr>
          <p:cNvSpPr txBox="1">
            <a:spLocks/>
          </p:cNvSpPr>
          <p:nvPr/>
        </p:nvSpPr>
        <p:spPr>
          <a:xfrm>
            <a:off x="1134878" y="4406711"/>
            <a:ext cx="4743408" cy="60350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Ability to extend the term if budget is tight(risky if debt is an issue).</a:t>
            </a:r>
          </a:p>
        </p:txBody>
      </p:sp>
      <p:sp>
        <p:nvSpPr>
          <p:cNvPr id="31" name="Rectangle 30">
            <a:extLst>
              <a:ext uri="{FF2B5EF4-FFF2-40B4-BE49-F238E27FC236}">
                <a16:creationId xmlns:a16="http://schemas.microsoft.com/office/drawing/2014/main" id="{EEE8735D-B158-104A-BBB3-AA429645F9EB}"/>
              </a:ext>
            </a:extLst>
          </p:cNvPr>
          <p:cNvSpPr/>
          <p:nvPr/>
        </p:nvSpPr>
        <p:spPr>
          <a:xfrm>
            <a:off x="361945" y="4402916"/>
            <a:ext cx="663424" cy="603504"/>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5" name="Text Placeholder 12">
            <a:extLst>
              <a:ext uri="{FF2B5EF4-FFF2-40B4-BE49-F238E27FC236}">
                <a16:creationId xmlns:a16="http://schemas.microsoft.com/office/drawing/2014/main" id="{0E2E2843-EA4F-A849-9AEC-0D9C6C8A3572}"/>
              </a:ext>
            </a:extLst>
          </p:cNvPr>
          <p:cNvSpPr txBox="1">
            <a:spLocks/>
          </p:cNvSpPr>
          <p:nvPr/>
        </p:nvSpPr>
        <p:spPr>
          <a:xfrm>
            <a:off x="1136471" y="5119444"/>
            <a:ext cx="4743408" cy="60350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Option for a cash out refinance (risky if debt is an issue).</a:t>
            </a:r>
          </a:p>
        </p:txBody>
      </p:sp>
      <p:sp>
        <p:nvSpPr>
          <p:cNvPr id="16" name="Rectangle 15">
            <a:extLst>
              <a:ext uri="{FF2B5EF4-FFF2-40B4-BE49-F238E27FC236}">
                <a16:creationId xmlns:a16="http://schemas.microsoft.com/office/drawing/2014/main" id="{91AC0672-40CB-9F4F-9E1E-43F8007FF54B}"/>
              </a:ext>
            </a:extLst>
          </p:cNvPr>
          <p:cNvSpPr/>
          <p:nvPr/>
        </p:nvSpPr>
        <p:spPr>
          <a:xfrm>
            <a:off x="363538" y="5115648"/>
            <a:ext cx="663424" cy="1209847"/>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7" name="Text Placeholder 12">
            <a:extLst>
              <a:ext uri="{FF2B5EF4-FFF2-40B4-BE49-F238E27FC236}">
                <a16:creationId xmlns:a16="http://schemas.microsoft.com/office/drawing/2014/main" id="{A0070173-C01B-3C43-A212-D9B810A2FA12}"/>
              </a:ext>
            </a:extLst>
          </p:cNvPr>
          <p:cNvSpPr txBox="1">
            <a:spLocks/>
          </p:cNvSpPr>
          <p:nvPr/>
        </p:nvSpPr>
        <p:spPr>
          <a:xfrm>
            <a:off x="1133288" y="5721992"/>
            <a:ext cx="4743408" cy="603504"/>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New mortgage terms while taking cash out.</a:t>
            </a:r>
          </a:p>
        </p:txBody>
      </p:sp>
      <p:pic>
        <p:nvPicPr>
          <p:cNvPr id="4" name="Picture 3">
            <a:extLst>
              <a:ext uri="{FF2B5EF4-FFF2-40B4-BE49-F238E27FC236}">
                <a16:creationId xmlns:a16="http://schemas.microsoft.com/office/drawing/2014/main" id="{5E24FD27-D053-C447-9B85-E2CF9DB07F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85837" y="1401171"/>
            <a:ext cx="5806163" cy="5173937"/>
          </a:xfrm>
          <a:prstGeom prst="rect">
            <a:avLst/>
          </a:prstGeom>
        </p:spPr>
      </p:pic>
      <p:grpSp>
        <p:nvGrpSpPr>
          <p:cNvPr id="20" name="Group 19">
            <a:extLst>
              <a:ext uri="{FF2B5EF4-FFF2-40B4-BE49-F238E27FC236}">
                <a16:creationId xmlns:a16="http://schemas.microsoft.com/office/drawing/2014/main" id="{D1736409-10CD-5849-8404-3E88A864934B}"/>
              </a:ext>
            </a:extLst>
          </p:cNvPr>
          <p:cNvGrpSpPr/>
          <p:nvPr/>
        </p:nvGrpSpPr>
        <p:grpSpPr>
          <a:xfrm>
            <a:off x="0" y="0"/>
            <a:ext cx="12192000" cy="1390650"/>
            <a:chOff x="0" y="0"/>
            <a:chExt cx="12192000" cy="1390650"/>
          </a:xfrm>
        </p:grpSpPr>
        <p:sp>
          <p:nvSpPr>
            <p:cNvPr id="22" name="Title 4">
              <a:extLst>
                <a:ext uri="{FF2B5EF4-FFF2-40B4-BE49-F238E27FC236}">
                  <a16:creationId xmlns:a16="http://schemas.microsoft.com/office/drawing/2014/main" id="{C600DDAF-159A-4747-BDAD-2F6FFC8CD125}"/>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23" name="Right Triangle 22">
              <a:extLst>
                <a:ext uri="{FF2B5EF4-FFF2-40B4-BE49-F238E27FC236}">
                  <a16:creationId xmlns:a16="http://schemas.microsoft.com/office/drawing/2014/main" id="{5A2F8CFA-DB62-4247-A4E4-B0118080E6E2}"/>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2804F1C-C88F-434C-A82E-A18688F56354}"/>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172535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8FA34F67-19DA-3D4F-BED0-BA671ADE8489}"/>
              </a:ext>
            </a:extLst>
          </p:cNvPr>
          <p:cNvSpPr txBox="1">
            <a:spLocks/>
          </p:cNvSpPr>
          <p:nvPr/>
        </p:nvSpPr>
        <p:spPr>
          <a:xfrm>
            <a:off x="6870521" y="3764164"/>
            <a:ext cx="4959531" cy="1229920"/>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Hard decision, but if you’re in a deficit, you may need to downsize or buy a cheaper car to meet your goals.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9. Downsize </a:t>
            </a:r>
            <a:r>
              <a:rPr lang="en-US" sz="2400" b="1" dirty="0"/>
              <a:t>house</a:t>
            </a:r>
            <a:r>
              <a:rPr lang="en-US" sz="2400" dirty="0"/>
              <a:t> or </a:t>
            </a:r>
            <a:r>
              <a:rPr lang="en-US" sz="2400" b="1" dirty="0"/>
              <a:t>car</a:t>
            </a:r>
          </a:p>
        </p:txBody>
      </p:sp>
      <p:sp>
        <p:nvSpPr>
          <p:cNvPr id="3" name="TextBox 2">
            <a:extLst>
              <a:ext uri="{FF2B5EF4-FFF2-40B4-BE49-F238E27FC236}">
                <a16:creationId xmlns:a16="http://schemas.microsoft.com/office/drawing/2014/main" id="{30A5F881-3356-D84D-9CEA-6FAB347F5541}"/>
              </a:ext>
            </a:extLst>
          </p:cNvPr>
          <p:cNvSpPr txBox="1"/>
          <p:nvPr/>
        </p:nvSpPr>
        <p:spPr>
          <a:xfrm>
            <a:off x="6134100" y="5107737"/>
            <a:ext cx="4224746" cy="874894"/>
          </a:xfrm>
          <a:prstGeom prst="rect">
            <a:avLst/>
          </a:prstGeom>
          <a:solidFill>
            <a:schemeClr val="bg2">
              <a:lumMod val="95000"/>
            </a:schemeClr>
          </a:solidFill>
          <a:ln w="38100">
            <a:noFill/>
            <a:bevel/>
          </a:ln>
        </p:spPr>
        <p:txBody>
          <a:bodyPr vert="horz" wrap="square" lIns="274320" tIns="182880" rIns="731520" bIns="182880" rtlCol="0" anchor="ctr" anchorCtr="0">
            <a:noAutofit/>
          </a:bodyPr>
          <a:lstStyle/>
          <a:p>
            <a:pPr algn="r" fontAlgn="auto">
              <a:spcAft>
                <a:spcPts val="0"/>
              </a:spcAft>
            </a:pPr>
            <a:r>
              <a:rPr lang="en-US" sz="1800" b="1" dirty="0"/>
              <a:t>Prioritize retirement goals.</a:t>
            </a:r>
          </a:p>
        </p:txBody>
      </p:sp>
      <p:sp>
        <p:nvSpPr>
          <p:cNvPr id="4" name="Oval 3">
            <a:extLst>
              <a:ext uri="{FF2B5EF4-FFF2-40B4-BE49-F238E27FC236}">
                <a16:creationId xmlns:a16="http://schemas.microsoft.com/office/drawing/2014/main" id="{6C9A5CE4-2DF5-D844-90DE-D6B0F717FB8C}"/>
              </a:ext>
            </a:extLst>
          </p:cNvPr>
          <p:cNvSpPr>
            <a:spLocks noChangeAspect="1"/>
          </p:cNvSpPr>
          <p:nvPr/>
        </p:nvSpPr>
        <p:spPr>
          <a:xfrm>
            <a:off x="9901647" y="4585064"/>
            <a:ext cx="1920240" cy="1920240"/>
          </a:xfrm>
          <a:prstGeom prst="ellipse">
            <a:avLst/>
          </a:prstGeom>
          <a:solidFill>
            <a:schemeClr val="accent5"/>
          </a:solidFill>
          <a:ln w="539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034D37C6-19B7-0644-AC6F-05D0E62762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5967" y="4859384"/>
            <a:ext cx="1371600" cy="1371600"/>
          </a:xfrm>
          <a:prstGeom prst="rect">
            <a:avLst/>
          </a:prstGeom>
        </p:spPr>
      </p:pic>
      <p:pic>
        <p:nvPicPr>
          <p:cNvPr id="9" name="Picture 8" descr="A picture containing object, clock, drawing&#10;&#10;Description automatically generated">
            <a:extLst>
              <a:ext uri="{FF2B5EF4-FFF2-40B4-BE49-F238E27FC236}">
                <a16:creationId xmlns:a16="http://schemas.microsoft.com/office/drawing/2014/main" id="{4D97F0E2-0A44-6345-B510-FC5B42DEC8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6108" y="2696312"/>
            <a:ext cx="2510291" cy="780979"/>
          </a:xfrm>
          <a:prstGeom prst="rect">
            <a:avLst/>
          </a:prstGeom>
        </p:spPr>
      </p:pic>
      <p:pic>
        <p:nvPicPr>
          <p:cNvPr id="11" name="Picture 10" descr="A drawing of a person&#10;&#10;Description automatically generated">
            <a:extLst>
              <a:ext uri="{FF2B5EF4-FFF2-40B4-BE49-F238E27FC236}">
                <a16:creationId xmlns:a16="http://schemas.microsoft.com/office/drawing/2014/main" id="{D2EC0174-92E8-0944-803E-26E316441A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1410" y="5522945"/>
            <a:ext cx="1679688" cy="708302"/>
          </a:xfrm>
          <a:prstGeom prst="rect">
            <a:avLst/>
          </a:prstGeom>
          <a:solidFill>
            <a:schemeClr val="bg2"/>
          </a:solidFill>
        </p:spPr>
      </p:pic>
      <p:pic>
        <p:nvPicPr>
          <p:cNvPr id="13" name="Picture 12" descr="A close up of a sign&#10;&#10;Description automatically generated">
            <a:extLst>
              <a:ext uri="{FF2B5EF4-FFF2-40B4-BE49-F238E27FC236}">
                <a16:creationId xmlns:a16="http://schemas.microsoft.com/office/drawing/2014/main" id="{0A025029-BB24-7841-A570-A75156C0DD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270" y="2428078"/>
            <a:ext cx="1568855" cy="1521789"/>
          </a:xfrm>
          <a:prstGeom prst="rect">
            <a:avLst/>
          </a:prstGeom>
        </p:spPr>
      </p:pic>
      <p:sp>
        <p:nvSpPr>
          <p:cNvPr id="16" name="Down Arrow 15">
            <a:extLst>
              <a:ext uri="{FF2B5EF4-FFF2-40B4-BE49-F238E27FC236}">
                <a16:creationId xmlns:a16="http://schemas.microsoft.com/office/drawing/2014/main" id="{5905F06F-D1CA-D346-81F2-43079D5C4C0C}"/>
              </a:ext>
            </a:extLst>
          </p:cNvPr>
          <p:cNvSpPr/>
          <p:nvPr/>
        </p:nvSpPr>
        <p:spPr>
          <a:xfrm>
            <a:off x="1338286" y="4169628"/>
            <a:ext cx="378822" cy="956971"/>
          </a:xfrm>
          <a:prstGeom prst="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5D3F2C52-28C9-DE41-B790-4066E3F51B88}"/>
              </a:ext>
            </a:extLst>
          </p:cNvPr>
          <p:cNvSpPr/>
          <p:nvPr/>
        </p:nvSpPr>
        <p:spPr>
          <a:xfrm>
            <a:off x="3897494" y="3650290"/>
            <a:ext cx="378822" cy="1737727"/>
          </a:xfrm>
          <a:prstGeom prst="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C0BEB7-5C78-5C48-9890-3E0EB5F80F2D}"/>
              </a:ext>
            </a:extLst>
          </p:cNvPr>
          <p:cNvSpPr/>
          <p:nvPr/>
        </p:nvSpPr>
        <p:spPr>
          <a:xfrm>
            <a:off x="6096000" y="3764164"/>
            <a:ext cx="663424" cy="1229920"/>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27" name="Text Placeholder 12">
            <a:extLst>
              <a:ext uri="{FF2B5EF4-FFF2-40B4-BE49-F238E27FC236}">
                <a16:creationId xmlns:a16="http://schemas.microsoft.com/office/drawing/2014/main" id="{F8EC9C04-AA91-FE4E-8EF7-7E120E6F1731}"/>
              </a:ext>
            </a:extLst>
          </p:cNvPr>
          <p:cNvSpPr txBox="1">
            <a:spLocks/>
          </p:cNvSpPr>
          <p:nvPr/>
        </p:nvSpPr>
        <p:spPr>
          <a:xfrm>
            <a:off x="6870522" y="1817823"/>
            <a:ext cx="4959532" cy="60350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1800" dirty="0"/>
              <a:t>We suggest the following rules of thumb:</a:t>
            </a:r>
          </a:p>
        </p:txBody>
      </p:sp>
      <p:sp>
        <p:nvSpPr>
          <p:cNvPr id="28" name="Rectangle 27">
            <a:extLst>
              <a:ext uri="{FF2B5EF4-FFF2-40B4-BE49-F238E27FC236}">
                <a16:creationId xmlns:a16="http://schemas.microsoft.com/office/drawing/2014/main" id="{126AC654-AE10-304D-A4F0-453149F7BB91}"/>
              </a:ext>
            </a:extLst>
          </p:cNvPr>
          <p:cNvSpPr/>
          <p:nvPr/>
        </p:nvSpPr>
        <p:spPr>
          <a:xfrm>
            <a:off x="6097589" y="1814027"/>
            <a:ext cx="663424" cy="1836263"/>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29" name="Text Placeholder 12">
            <a:extLst>
              <a:ext uri="{FF2B5EF4-FFF2-40B4-BE49-F238E27FC236}">
                <a16:creationId xmlns:a16="http://schemas.microsoft.com/office/drawing/2014/main" id="{23FE108D-1A4B-F745-AAB6-2591190B4B7C}"/>
              </a:ext>
            </a:extLst>
          </p:cNvPr>
          <p:cNvSpPr txBox="1">
            <a:spLocks/>
          </p:cNvSpPr>
          <p:nvPr/>
        </p:nvSpPr>
        <p:spPr>
          <a:xfrm>
            <a:off x="6867339" y="2420370"/>
            <a:ext cx="4959532" cy="1229920"/>
          </a:xfrm>
          <a:prstGeom prst="rect">
            <a:avLst/>
          </a:prstGeom>
          <a:solidFill>
            <a:schemeClr val="bg2">
              <a:lumMod val="95000"/>
            </a:schemeClr>
          </a:solidFill>
        </p:spPr>
        <p:txBody>
          <a:bodyPr wrap="square" lIns="182880" tIns="182880" rIns="9144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180975" indent="-180975" fontAlgn="auto">
              <a:spcAft>
                <a:spcPts val="0"/>
              </a:spcAft>
              <a:buFont typeface="Arial" panose="020B0604020202020204" pitchFamily="34" charset="0"/>
              <a:buChar char="•"/>
            </a:pPr>
            <a:r>
              <a:rPr lang="en-US" sz="1600" dirty="0"/>
              <a:t>Spend no more than </a:t>
            </a:r>
            <a:r>
              <a:rPr lang="en-US" sz="1600" b="1" dirty="0"/>
              <a:t>28% of your gross income </a:t>
            </a:r>
            <a:r>
              <a:rPr lang="en-US" sz="1600" dirty="0"/>
              <a:t>on total housing costs.</a:t>
            </a:r>
          </a:p>
          <a:p>
            <a:pPr marL="180975" indent="-180975" fontAlgn="auto">
              <a:spcAft>
                <a:spcPts val="0"/>
              </a:spcAft>
              <a:buFont typeface="Arial" panose="020B0604020202020204" pitchFamily="34" charset="0"/>
              <a:buChar char="•"/>
            </a:pPr>
            <a:r>
              <a:rPr lang="en-US" sz="1600" dirty="0"/>
              <a:t>Spend no more than </a:t>
            </a:r>
            <a:r>
              <a:rPr lang="en-US" sz="1600" b="1" dirty="0"/>
              <a:t>36%</a:t>
            </a:r>
            <a:r>
              <a:rPr lang="en-US" sz="1600" dirty="0"/>
              <a:t> </a:t>
            </a:r>
            <a:r>
              <a:rPr lang="en-US" sz="1600" b="1" dirty="0"/>
              <a:t>of your gross income </a:t>
            </a:r>
            <a:r>
              <a:rPr lang="en-US" sz="1600" dirty="0"/>
              <a:t>on total debt payments.</a:t>
            </a:r>
          </a:p>
        </p:txBody>
      </p:sp>
      <p:pic>
        <p:nvPicPr>
          <p:cNvPr id="31" name="Picture 30" descr="A close up of a sign&#10;&#10;Description automatically generated">
            <a:extLst>
              <a:ext uri="{FF2B5EF4-FFF2-40B4-BE49-F238E27FC236}">
                <a16:creationId xmlns:a16="http://schemas.microsoft.com/office/drawing/2014/main" id="{E2B01937-7BE0-AA43-B345-79D35F87CC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169" y="5256557"/>
            <a:ext cx="1037055" cy="1005943"/>
          </a:xfrm>
          <a:prstGeom prst="rect">
            <a:avLst/>
          </a:prstGeom>
        </p:spPr>
      </p:pic>
      <p:grpSp>
        <p:nvGrpSpPr>
          <p:cNvPr id="20" name="Group 19">
            <a:extLst>
              <a:ext uri="{FF2B5EF4-FFF2-40B4-BE49-F238E27FC236}">
                <a16:creationId xmlns:a16="http://schemas.microsoft.com/office/drawing/2014/main" id="{15EF0540-2572-FC4F-8241-5050F45C35AF}"/>
              </a:ext>
            </a:extLst>
          </p:cNvPr>
          <p:cNvGrpSpPr/>
          <p:nvPr/>
        </p:nvGrpSpPr>
        <p:grpSpPr>
          <a:xfrm>
            <a:off x="0" y="0"/>
            <a:ext cx="12192000" cy="1390650"/>
            <a:chOff x="0" y="0"/>
            <a:chExt cx="12192000" cy="1390650"/>
          </a:xfrm>
        </p:grpSpPr>
        <p:sp>
          <p:nvSpPr>
            <p:cNvPr id="21" name="Title 4">
              <a:extLst>
                <a:ext uri="{FF2B5EF4-FFF2-40B4-BE49-F238E27FC236}">
                  <a16:creationId xmlns:a16="http://schemas.microsoft.com/office/drawing/2014/main" id="{10809635-3DAF-E845-A103-A399BAF8F37A}"/>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22" name="Right Triangle 21">
              <a:extLst>
                <a:ext uri="{FF2B5EF4-FFF2-40B4-BE49-F238E27FC236}">
                  <a16:creationId xmlns:a16="http://schemas.microsoft.com/office/drawing/2014/main" id="{A5BB0E3B-18D5-2541-81EB-C3316D794CBD}"/>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6326E85-04B5-0047-B9CF-4766CEDC70E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297474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a:extLst>
              <a:ext uri="{FF2B5EF4-FFF2-40B4-BE49-F238E27FC236}">
                <a16:creationId xmlns:a16="http://schemas.microsoft.com/office/drawing/2014/main" id="{EC09F689-DD16-1445-B571-0CA5224A7872}"/>
              </a:ext>
            </a:extLst>
          </p:cNvPr>
          <p:cNvSpPr/>
          <p:nvPr/>
        </p:nvSpPr>
        <p:spPr>
          <a:xfrm>
            <a:off x="7712765" y="4610101"/>
            <a:ext cx="4115698" cy="1384219"/>
          </a:xfrm>
          <a:custGeom>
            <a:avLst/>
            <a:gdLst>
              <a:gd name="connsiteX0" fmla="*/ 0 w 3066888"/>
              <a:gd name="connsiteY0" fmla="*/ 0 h 1384219"/>
              <a:gd name="connsiteX1" fmla="*/ 2710673 w 3066888"/>
              <a:gd name="connsiteY1" fmla="*/ 0 h 1384219"/>
              <a:gd name="connsiteX2" fmla="*/ 3066888 w 3066888"/>
              <a:gd name="connsiteY2" fmla="*/ 692110 h 1384219"/>
              <a:gd name="connsiteX3" fmla="*/ 2710673 w 3066888"/>
              <a:gd name="connsiteY3" fmla="*/ 1384219 h 1384219"/>
              <a:gd name="connsiteX4" fmla="*/ 0 w 3066888"/>
              <a:gd name="connsiteY4" fmla="*/ 1384219 h 1384219"/>
              <a:gd name="connsiteX5" fmla="*/ 0 w 3066888"/>
              <a:gd name="connsiteY5" fmla="*/ 0 h 1384219"/>
              <a:gd name="connsiteX0" fmla="*/ 0 w 2710673"/>
              <a:gd name="connsiteY0" fmla="*/ 0 h 1384219"/>
              <a:gd name="connsiteX1" fmla="*/ 2710673 w 2710673"/>
              <a:gd name="connsiteY1" fmla="*/ 0 h 1384219"/>
              <a:gd name="connsiteX2" fmla="*/ 2710673 w 2710673"/>
              <a:gd name="connsiteY2" fmla="*/ 1384219 h 1384219"/>
              <a:gd name="connsiteX3" fmla="*/ 0 w 2710673"/>
              <a:gd name="connsiteY3" fmla="*/ 1384219 h 1384219"/>
              <a:gd name="connsiteX4" fmla="*/ 0 w 2710673"/>
              <a:gd name="connsiteY4" fmla="*/ 0 h 1384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673" h="1384219">
                <a:moveTo>
                  <a:pt x="0" y="0"/>
                </a:moveTo>
                <a:lnTo>
                  <a:pt x="2710673" y="0"/>
                </a:lnTo>
                <a:lnTo>
                  <a:pt x="2710673" y="1384219"/>
                </a:lnTo>
                <a:lnTo>
                  <a:pt x="0" y="1384219"/>
                </a:lnTo>
                <a:lnTo>
                  <a:pt x="0" y="0"/>
                </a:lnTo>
                <a:close/>
              </a:path>
            </a:pathLst>
          </a:custGeom>
          <a:solidFill>
            <a:schemeClr val="tx1">
              <a:lumMod val="20000"/>
              <a:lumOff val="80000"/>
            </a:schemeClr>
          </a:solid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31520" tIns="182880" rIns="640080" bIns="182880" rtlCol="0" anchor="ctr"/>
          <a:lstStyle/>
          <a:p>
            <a:pPr algn="r" fontAlgn="auto">
              <a:spcAft>
                <a:spcPts val="0"/>
              </a:spcAft>
            </a:pPr>
            <a:r>
              <a:rPr lang="en-US" sz="1800" dirty="0">
                <a:solidFill>
                  <a:schemeClr val="tx1"/>
                </a:solidFill>
              </a:rPr>
              <a:t>Save for retirement.</a:t>
            </a:r>
            <a:endParaRPr lang="en-US" sz="1800" b="1" dirty="0">
              <a:solidFill>
                <a:schemeClr val="tx1"/>
              </a:solidFill>
            </a:endParaRP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10. </a:t>
            </a:r>
            <a:r>
              <a:rPr lang="en-US" sz="2400" b="1" dirty="0"/>
              <a:t>Balance</a:t>
            </a:r>
            <a:r>
              <a:rPr lang="en-US" sz="2400" dirty="0"/>
              <a:t> debt repayment and savings.</a:t>
            </a:r>
          </a:p>
        </p:txBody>
      </p:sp>
      <p:sp>
        <p:nvSpPr>
          <p:cNvPr id="12" name="Pentagon 11">
            <a:extLst>
              <a:ext uri="{FF2B5EF4-FFF2-40B4-BE49-F238E27FC236}">
                <a16:creationId xmlns:a16="http://schemas.microsoft.com/office/drawing/2014/main" id="{EA57E040-2415-3A42-BA51-2DBA45D611D3}"/>
              </a:ext>
            </a:extLst>
          </p:cNvPr>
          <p:cNvSpPr/>
          <p:nvPr/>
        </p:nvSpPr>
        <p:spPr>
          <a:xfrm>
            <a:off x="3816627" y="4610101"/>
            <a:ext cx="4969564" cy="1389888"/>
          </a:xfrm>
          <a:prstGeom prst="homePlate">
            <a:avLst>
              <a:gd name="adj" fmla="val 25734"/>
            </a:avLst>
          </a:prstGeom>
          <a:solidFill>
            <a:schemeClr val="bg1">
              <a:lumMod val="20000"/>
              <a:lumOff val="80000"/>
            </a:schemeClr>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822960" tIns="182880" rIns="182880" bIns="182880" rtlCol="0" anchor="ctr"/>
          <a:lstStyle/>
          <a:p>
            <a:pPr fontAlgn="auto">
              <a:spcAft>
                <a:spcPts val="0"/>
              </a:spcAft>
            </a:pPr>
            <a:r>
              <a:rPr lang="en-US" sz="1800" dirty="0">
                <a:solidFill>
                  <a:schemeClr val="tx1"/>
                </a:solidFill>
              </a:rPr>
              <a:t>Consolidate high interest debt and make payments.</a:t>
            </a:r>
          </a:p>
        </p:txBody>
      </p:sp>
      <p:sp>
        <p:nvSpPr>
          <p:cNvPr id="13" name="Pentagon 12">
            <a:extLst>
              <a:ext uri="{FF2B5EF4-FFF2-40B4-BE49-F238E27FC236}">
                <a16:creationId xmlns:a16="http://schemas.microsoft.com/office/drawing/2014/main" id="{1C2D155A-13DD-D14B-BC61-4BEE2A3AFDBA}"/>
              </a:ext>
            </a:extLst>
          </p:cNvPr>
          <p:cNvSpPr/>
          <p:nvPr/>
        </p:nvSpPr>
        <p:spPr>
          <a:xfrm>
            <a:off x="363537" y="4615770"/>
            <a:ext cx="3996428" cy="1384219"/>
          </a:xfrm>
          <a:prstGeom prst="homePlate">
            <a:avLst>
              <a:gd name="adj" fmla="val 25734"/>
            </a:avLst>
          </a:prstGeom>
          <a:solidFill>
            <a:schemeClr val="tx1">
              <a:lumMod val="20000"/>
              <a:lumOff val="80000"/>
            </a:schemeClr>
          </a:solid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fontAlgn="auto">
              <a:spcAft>
                <a:spcPts val="0"/>
              </a:spcAft>
            </a:pPr>
            <a:r>
              <a:rPr lang="en-US" sz="1800" dirty="0">
                <a:solidFill>
                  <a:schemeClr val="tx1"/>
                </a:solidFill>
              </a:rPr>
              <a:t>Save for emergency fund.</a:t>
            </a:r>
            <a:endParaRPr lang="en-US" sz="1800" b="1"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66196346-3F08-494A-B5AA-010BA1EAF7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1530" y="2690949"/>
            <a:ext cx="1412706" cy="1893026"/>
          </a:xfrm>
          <a:prstGeom prst="rect">
            <a:avLst/>
          </a:prstGeom>
        </p:spPr>
      </p:pic>
      <p:pic>
        <p:nvPicPr>
          <p:cNvPr id="9" name="Picture 8" descr="Icon&#10;&#10;Description automatically generated">
            <a:extLst>
              <a:ext uri="{FF2B5EF4-FFF2-40B4-BE49-F238E27FC236}">
                <a16:creationId xmlns:a16="http://schemas.microsoft.com/office/drawing/2014/main" id="{6A3BAD2E-B30C-494B-A882-F0C878CEC8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8014" y="2096222"/>
            <a:ext cx="1130797" cy="2487753"/>
          </a:xfrm>
          <a:prstGeom prst="rect">
            <a:avLst/>
          </a:prstGeom>
        </p:spPr>
      </p:pic>
      <p:pic>
        <p:nvPicPr>
          <p:cNvPr id="11" name="Picture 10" descr="Icon&#10;&#10;Description automatically generated">
            <a:extLst>
              <a:ext uri="{FF2B5EF4-FFF2-40B4-BE49-F238E27FC236}">
                <a16:creationId xmlns:a16="http://schemas.microsoft.com/office/drawing/2014/main" id="{50924C9F-8723-2441-A8C9-45617A0BA3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5076" y="2795126"/>
            <a:ext cx="1868353" cy="1788849"/>
          </a:xfrm>
          <a:prstGeom prst="rect">
            <a:avLst/>
          </a:prstGeom>
        </p:spPr>
      </p:pic>
      <p:grpSp>
        <p:nvGrpSpPr>
          <p:cNvPr id="15" name="Group 14">
            <a:extLst>
              <a:ext uri="{FF2B5EF4-FFF2-40B4-BE49-F238E27FC236}">
                <a16:creationId xmlns:a16="http://schemas.microsoft.com/office/drawing/2014/main" id="{F3F23EE8-F36A-E545-87CE-8F82B2096448}"/>
              </a:ext>
            </a:extLst>
          </p:cNvPr>
          <p:cNvGrpSpPr/>
          <p:nvPr/>
        </p:nvGrpSpPr>
        <p:grpSpPr>
          <a:xfrm>
            <a:off x="0" y="0"/>
            <a:ext cx="12192000" cy="1390650"/>
            <a:chOff x="0" y="0"/>
            <a:chExt cx="12192000" cy="1390650"/>
          </a:xfrm>
        </p:grpSpPr>
        <p:sp>
          <p:nvSpPr>
            <p:cNvPr id="16" name="Title 4">
              <a:extLst>
                <a:ext uri="{FF2B5EF4-FFF2-40B4-BE49-F238E27FC236}">
                  <a16:creationId xmlns:a16="http://schemas.microsoft.com/office/drawing/2014/main" id="{5141C83B-58BA-A54C-9BA9-C4300130578A}"/>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17" name="Right Triangle 16">
              <a:extLst>
                <a:ext uri="{FF2B5EF4-FFF2-40B4-BE49-F238E27FC236}">
                  <a16:creationId xmlns:a16="http://schemas.microsoft.com/office/drawing/2014/main" id="{60133E84-DE48-BC48-9C31-F34DD1D14C9C}"/>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6F1DA1F-B27E-CA4B-9509-8DD13AA2F233}"/>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125852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2">
            <a:extLst>
              <a:ext uri="{FF2B5EF4-FFF2-40B4-BE49-F238E27FC236}">
                <a16:creationId xmlns:a16="http://schemas.microsoft.com/office/drawing/2014/main" id="{6FA27C8E-12AA-3A49-BF9E-1B68DF816693}"/>
              </a:ext>
            </a:extLst>
          </p:cNvPr>
          <p:cNvSpPr txBox="1">
            <a:spLocks/>
          </p:cNvSpPr>
          <p:nvPr/>
        </p:nvSpPr>
        <p:spPr>
          <a:xfrm>
            <a:off x="363538" y="1656523"/>
            <a:ext cx="5730872" cy="4691268"/>
          </a:xfrm>
          <a:prstGeom prst="rect">
            <a:avLst/>
          </a:prstGeom>
          <a:solidFill>
            <a:schemeClr val="bg2">
              <a:lumMod val="95000"/>
            </a:schemeClr>
          </a:solidFill>
        </p:spPr>
        <p:txBody>
          <a:bodyPr wrap="square" lIns="274320" tIns="548640" rIns="27432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600"/>
              </a:spcAft>
            </a:pPr>
            <a:r>
              <a:rPr lang="en-US" sz="2400" dirty="0"/>
              <a:t>Public Service Loan Forgiveness</a:t>
            </a:r>
          </a:p>
          <a:p>
            <a:pPr marL="285750" indent="-285750" fontAlgn="auto">
              <a:spcAft>
                <a:spcPts val="0"/>
              </a:spcAft>
              <a:buFont typeface="Arial" panose="020B0604020202020204" pitchFamily="34" charset="0"/>
              <a:buChar char="•"/>
            </a:pPr>
            <a:r>
              <a:rPr lang="en-US" sz="1800" dirty="0"/>
              <a:t>Borrower must work full time in public service which is non-profit 501(c)(3), military, public schools, non-profit hospitals, or government.</a:t>
            </a:r>
          </a:p>
          <a:p>
            <a:pPr marL="285750" indent="-285750" fontAlgn="auto">
              <a:spcAft>
                <a:spcPts val="0"/>
              </a:spcAft>
              <a:buFont typeface="Arial" panose="020B0604020202020204" pitchFamily="34" charset="0"/>
              <a:buChar char="•"/>
            </a:pPr>
            <a:r>
              <a:rPr lang="en-US" sz="1800" dirty="0"/>
              <a:t>Loan repayment plan type must be one of the four IDR plans or the 10-year standard repayment.</a:t>
            </a:r>
          </a:p>
          <a:p>
            <a:pPr marL="285750" indent="-285750" fontAlgn="auto">
              <a:spcAft>
                <a:spcPts val="0"/>
              </a:spcAft>
              <a:buFont typeface="Arial" panose="020B0604020202020204" pitchFamily="34" charset="0"/>
              <a:buChar char="•"/>
            </a:pPr>
            <a:r>
              <a:rPr lang="en-US" sz="1800" dirty="0"/>
              <a:t>120 on-time payments under qualifying plans (10-year or IDR plans).</a:t>
            </a:r>
          </a:p>
          <a:p>
            <a:pPr marL="285750" indent="-285750" fontAlgn="auto">
              <a:spcAft>
                <a:spcPts val="0"/>
              </a:spcAft>
              <a:buFont typeface="Arial" panose="020B0604020202020204" pitchFamily="34" charset="0"/>
              <a:buChar char="•"/>
            </a:pPr>
            <a:r>
              <a:rPr lang="en-US" sz="1800" dirty="0"/>
              <a:t>No limit on forgiveness and loan is forgiven tax free!</a:t>
            </a:r>
          </a:p>
          <a:p>
            <a:pPr marL="285750" indent="-285750" fontAlgn="auto">
              <a:spcAft>
                <a:spcPts val="0"/>
              </a:spcAft>
              <a:buFont typeface="Arial" panose="020B0604020202020204" pitchFamily="34" charset="0"/>
              <a:buChar char="•"/>
            </a:pPr>
            <a:r>
              <a:rPr lang="en-US" sz="1800" dirty="0"/>
              <a:t>Complex. Many borrowers don’t know this plan exists or enroll incorrectly. Read and understand all the restrictions before committing 10 years of employment to this plan.  </a:t>
            </a:r>
          </a:p>
          <a:p>
            <a:pPr marL="182563" indent="-182563" fontAlgn="auto">
              <a:spcAft>
                <a:spcPts val="0"/>
              </a:spcAft>
              <a:buFont typeface="Wingdings" pitchFamily="2" charset="2"/>
              <a:buChar char="§"/>
            </a:pPr>
            <a:endParaRPr lang="en-US" sz="1800" dirty="0"/>
          </a:p>
        </p:txBody>
      </p:sp>
      <p:pic>
        <p:nvPicPr>
          <p:cNvPr id="4" name="Picture 3" descr="A group of people looking at the camera&#10;&#10;Description automatically generated">
            <a:extLst>
              <a:ext uri="{FF2B5EF4-FFF2-40B4-BE49-F238E27FC236}">
                <a16:creationId xmlns:a16="http://schemas.microsoft.com/office/drawing/2014/main" id="{E73DC004-F8C3-654C-9D2A-5ABCAF0D6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410" y="1390650"/>
            <a:ext cx="6097590" cy="5092700"/>
          </a:xfrm>
          <a:prstGeom prst="rect">
            <a:avLst/>
          </a:prstGeom>
        </p:spPr>
      </p:pic>
      <p:grpSp>
        <p:nvGrpSpPr>
          <p:cNvPr id="6" name="Group 5">
            <a:extLst>
              <a:ext uri="{FF2B5EF4-FFF2-40B4-BE49-F238E27FC236}">
                <a16:creationId xmlns:a16="http://schemas.microsoft.com/office/drawing/2014/main" id="{A478520A-9D41-BB4A-9E30-A2E4D9D2CBB0}"/>
              </a:ext>
            </a:extLst>
          </p:cNvPr>
          <p:cNvGrpSpPr/>
          <p:nvPr/>
        </p:nvGrpSpPr>
        <p:grpSpPr>
          <a:xfrm>
            <a:off x="0" y="0"/>
            <a:ext cx="12192000" cy="1390650"/>
            <a:chOff x="0" y="0"/>
            <a:chExt cx="12192000" cy="1390650"/>
          </a:xfrm>
        </p:grpSpPr>
        <p:sp>
          <p:nvSpPr>
            <p:cNvPr id="7" name="Title 4">
              <a:extLst>
                <a:ext uri="{FF2B5EF4-FFF2-40B4-BE49-F238E27FC236}">
                  <a16:creationId xmlns:a16="http://schemas.microsoft.com/office/drawing/2014/main" id="{FC879B47-C26D-2446-BAFE-0FBCAC07B8B7}"/>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8" name="Right Triangle 7">
              <a:extLst>
                <a:ext uri="{FF2B5EF4-FFF2-40B4-BE49-F238E27FC236}">
                  <a16:creationId xmlns:a16="http://schemas.microsoft.com/office/drawing/2014/main" id="{741E6DA2-B942-BA47-9E41-1C7DEE581A29}"/>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A8EA95-B1EC-1647-9561-892A2F7F31EC}"/>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232839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CF5DA-55A2-FC46-95EE-B38981570909}"/>
              </a:ext>
            </a:extLst>
          </p:cNvPr>
          <p:cNvSpPr txBox="1"/>
          <p:nvPr/>
        </p:nvSpPr>
        <p:spPr>
          <a:xfrm>
            <a:off x="-209014" y="2795451"/>
            <a:ext cx="45719"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12" name="TextBox 11">
            <a:extLst>
              <a:ext uri="{FF2B5EF4-FFF2-40B4-BE49-F238E27FC236}">
                <a16:creationId xmlns:a16="http://schemas.microsoft.com/office/drawing/2014/main" id="{18BC1A5B-1B46-2347-8C24-51D435E51B60}"/>
              </a:ext>
            </a:extLst>
          </p:cNvPr>
          <p:cNvSpPr txBox="1"/>
          <p:nvPr/>
        </p:nvSpPr>
        <p:spPr>
          <a:xfrm>
            <a:off x="363537" y="1469982"/>
            <a:ext cx="11464925"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400" b="1" dirty="0"/>
              <a:t>Retirement Homeroom </a:t>
            </a:r>
            <a:r>
              <a:rPr lang="en-US" sz="2400" dirty="0"/>
              <a:t>is full of features and functionality to help you further </a:t>
            </a:r>
            <a:r>
              <a:rPr lang="en-US" sz="2400" dirty="0" err="1"/>
              <a:t>eductate</a:t>
            </a:r>
            <a:r>
              <a:rPr lang="en-US" sz="2400" dirty="0"/>
              <a:t> – and empower – yourself as you plan for retirement.</a:t>
            </a:r>
          </a:p>
        </p:txBody>
      </p:sp>
      <p:pic>
        <p:nvPicPr>
          <p:cNvPr id="13" name="Picture 12">
            <a:extLst>
              <a:ext uri="{FF2B5EF4-FFF2-40B4-BE49-F238E27FC236}">
                <a16:creationId xmlns:a16="http://schemas.microsoft.com/office/drawing/2014/main" id="{B442D7F2-6B77-EC49-AE0B-236041A5425A}"/>
              </a:ext>
            </a:extLst>
          </p:cNvPr>
          <p:cNvPicPr>
            <a:picLocks noChangeAspect="1"/>
          </p:cNvPicPr>
          <p:nvPr/>
        </p:nvPicPr>
        <p:blipFill>
          <a:blip r:embed="rId3"/>
          <a:stretch>
            <a:fillRect/>
          </a:stretch>
        </p:blipFill>
        <p:spPr>
          <a:xfrm>
            <a:off x="1770721" y="2695531"/>
            <a:ext cx="8489046" cy="3017520"/>
          </a:xfrm>
          <a:prstGeom prst="rect">
            <a:avLst/>
          </a:prstGeom>
          <a:effectLst/>
        </p:spPr>
      </p:pic>
      <p:sp>
        <p:nvSpPr>
          <p:cNvPr id="15" name="TextBox 14">
            <a:extLst>
              <a:ext uri="{FF2B5EF4-FFF2-40B4-BE49-F238E27FC236}">
                <a16:creationId xmlns:a16="http://schemas.microsoft.com/office/drawing/2014/main" id="{72FD06B7-B9E2-A64C-82C1-3AC03B6D5B83}"/>
              </a:ext>
            </a:extLst>
          </p:cNvPr>
          <p:cNvSpPr txBox="1"/>
          <p:nvPr/>
        </p:nvSpPr>
        <p:spPr>
          <a:xfrm>
            <a:off x="363538" y="5551446"/>
            <a:ext cx="11464926"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000" dirty="0"/>
              <a:t>Explore</a:t>
            </a:r>
          </a:p>
          <a:p>
            <a:pPr algn="ctr" fontAlgn="auto">
              <a:spcAft>
                <a:spcPts val="0"/>
              </a:spcAft>
            </a:pPr>
            <a:r>
              <a:rPr lang="en-US" sz="2400" b="1" u="sng" dirty="0" err="1">
                <a:hlinkClick r:id="rId4"/>
              </a:rPr>
              <a:t>www.RetirementHomeroom.com</a:t>
            </a:r>
            <a:endParaRPr lang="en-US" sz="2400" u="sng" dirty="0"/>
          </a:p>
        </p:txBody>
      </p:sp>
      <p:grpSp>
        <p:nvGrpSpPr>
          <p:cNvPr id="8" name="Group 7">
            <a:extLst>
              <a:ext uri="{FF2B5EF4-FFF2-40B4-BE49-F238E27FC236}">
                <a16:creationId xmlns:a16="http://schemas.microsoft.com/office/drawing/2014/main" id="{B7820A6F-6238-6D47-92B4-0AE92CC90DDA}"/>
              </a:ext>
            </a:extLst>
          </p:cNvPr>
          <p:cNvGrpSpPr/>
          <p:nvPr/>
        </p:nvGrpSpPr>
        <p:grpSpPr>
          <a:xfrm>
            <a:off x="-1" y="0"/>
            <a:ext cx="12192000" cy="1390650"/>
            <a:chOff x="0" y="0"/>
            <a:chExt cx="12192000" cy="1390650"/>
          </a:xfrm>
        </p:grpSpPr>
        <p:sp>
          <p:nvSpPr>
            <p:cNvPr id="9" name="Title 4">
              <a:extLst>
                <a:ext uri="{FF2B5EF4-FFF2-40B4-BE49-F238E27FC236}">
                  <a16:creationId xmlns:a16="http://schemas.microsoft.com/office/drawing/2014/main" id="{90489F13-CE51-764E-9873-3DE7C9CD3AD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Your Retirement Study Guide</a:t>
              </a:r>
            </a:p>
          </p:txBody>
        </p:sp>
        <p:sp>
          <p:nvSpPr>
            <p:cNvPr id="14" name="Right Triangle 13">
              <a:extLst>
                <a:ext uri="{FF2B5EF4-FFF2-40B4-BE49-F238E27FC236}">
                  <a16:creationId xmlns:a16="http://schemas.microsoft.com/office/drawing/2014/main" id="{CB66CDB5-B451-CD45-ABEC-78CD289A134C}"/>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6729744-9F1F-B049-8F92-4657A8816207}"/>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800" dirty="0">
                  <a:solidFill>
                    <a:schemeClr val="bg2"/>
                  </a:solidFill>
                </a:rPr>
                <a:t>Continue Your Education</a:t>
              </a:r>
            </a:p>
          </p:txBody>
        </p:sp>
      </p:grpSp>
    </p:spTree>
    <p:extLst>
      <p:ext uri="{BB962C8B-B14F-4D97-AF65-F5344CB8AC3E}">
        <p14:creationId xmlns:p14="http://schemas.microsoft.com/office/powerpoint/2010/main" val="124045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A255AE-3133-3443-847D-CB375BF03B85}"/>
              </a:ext>
            </a:extLst>
          </p:cNvPr>
          <p:cNvSpPr txBox="1"/>
          <p:nvPr/>
        </p:nvSpPr>
        <p:spPr>
          <a:xfrm>
            <a:off x="138212" y="6660657"/>
            <a:ext cx="1986872"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TC117305(1020)1  |  Cat No 105563(1020)</a:t>
            </a:r>
          </a:p>
        </p:txBody>
      </p:sp>
      <p:sp>
        <p:nvSpPr>
          <p:cNvPr id="6" name="TextBox 5">
            <a:extLst>
              <a:ext uri="{FF2B5EF4-FFF2-40B4-BE49-F238E27FC236}">
                <a16:creationId xmlns:a16="http://schemas.microsoft.com/office/drawing/2014/main" id="{B3350A5E-078E-C345-815A-3FE5BEFCEDA5}"/>
              </a:ext>
            </a:extLst>
          </p:cNvPr>
          <p:cNvSpPr txBox="1"/>
          <p:nvPr/>
        </p:nvSpPr>
        <p:spPr>
          <a:xfrm>
            <a:off x="7125197" y="698321"/>
            <a:ext cx="5066804" cy="2038350"/>
          </a:xfrm>
          <a:prstGeom prst="rect">
            <a:avLst/>
          </a:prstGeom>
          <a:solidFill>
            <a:schemeClr val="accent5">
              <a:alpha val="90000"/>
            </a:schemeClr>
          </a:solidFill>
          <a:ln w="38100">
            <a:noFill/>
            <a:bevel/>
          </a:ln>
        </p:spPr>
        <p:txBody>
          <a:bodyPr vert="horz" wrap="square" lIns="457200" tIns="182880" rIns="182880" bIns="182880" rtlCol="0" anchor="ctr" anchorCtr="0">
            <a:noAutofit/>
          </a:bodyPr>
          <a:lstStyle/>
          <a:p>
            <a:pPr fontAlgn="auto">
              <a:spcAft>
                <a:spcPts val="0"/>
              </a:spcAft>
            </a:pPr>
            <a:r>
              <a:rPr lang="en-US" sz="3600" dirty="0">
                <a:solidFill>
                  <a:schemeClr val="bg2"/>
                </a:solidFill>
              </a:rPr>
              <a:t>Debt Management </a:t>
            </a:r>
            <a:br>
              <a:rPr lang="en-US" sz="3600" dirty="0">
                <a:solidFill>
                  <a:schemeClr val="bg2"/>
                </a:solidFill>
              </a:rPr>
            </a:br>
            <a:r>
              <a:rPr lang="en-US" sz="3600" dirty="0">
                <a:solidFill>
                  <a:schemeClr val="bg2"/>
                </a:solidFill>
              </a:rPr>
              <a:t>and Student Loan Forgiveness</a:t>
            </a:r>
          </a:p>
        </p:txBody>
      </p:sp>
      <p:sp>
        <p:nvSpPr>
          <p:cNvPr id="7" name="TextBox 6">
            <a:extLst>
              <a:ext uri="{FF2B5EF4-FFF2-40B4-BE49-F238E27FC236}">
                <a16:creationId xmlns:a16="http://schemas.microsoft.com/office/drawing/2014/main" id="{D22183D0-1155-4943-B4F1-465B140EBB2A}"/>
              </a:ext>
            </a:extLst>
          </p:cNvPr>
          <p:cNvSpPr txBox="1"/>
          <p:nvPr/>
        </p:nvSpPr>
        <p:spPr>
          <a:xfrm>
            <a:off x="7125196" y="2736671"/>
            <a:ext cx="5066804" cy="2370909"/>
          </a:xfrm>
          <a:prstGeom prst="rect">
            <a:avLst/>
          </a:prstGeom>
          <a:solidFill>
            <a:schemeClr val="bg2">
              <a:alpha val="90000"/>
            </a:schemeClr>
          </a:solidFill>
          <a:ln w="38100">
            <a:noFill/>
            <a:bevel/>
          </a:ln>
        </p:spPr>
        <p:txBody>
          <a:bodyPr vert="horz" wrap="square" lIns="457200" tIns="182880" rIns="182880" bIns="274320" rtlCol="0" anchor="ctr" anchorCtr="0">
            <a:noAutofit/>
          </a:bodyPr>
          <a:lstStyle/>
          <a:p>
            <a:pPr fontAlgn="auto">
              <a:spcAft>
                <a:spcPts val="0"/>
              </a:spcAft>
            </a:pPr>
            <a:r>
              <a:rPr lang="en-US" sz="3200" dirty="0"/>
              <a:t>Learn how a program can alleviate the bulk </a:t>
            </a:r>
          </a:p>
          <a:p>
            <a:pPr fontAlgn="auto">
              <a:spcAft>
                <a:spcPts val="0"/>
              </a:spcAft>
            </a:pPr>
            <a:r>
              <a:rPr lang="en-US" sz="3200" dirty="0"/>
              <a:t>of student loan debt </a:t>
            </a:r>
            <a:br>
              <a:rPr lang="en-US" sz="3200" dirty="0"/>
            </a:br>
            <a:r>
              <a:rPr lang="en-US" sz="3200" dirty="0"/>
              <a:t>for educators.</a:t>
            </a:r>
          </a:p>
        </p:txBody>
      </p:sp>
    </p:spTree>
    <p:extLst>
      <p:ext uri="{BB962C8B-B14F-4D97-AF65-F5344CB8AC3E}">
        <p14:creationId xmlns:p14="http://schemas.microsoft.com/office/powerpoint/2010/main" val="351401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7F47BC-EC97-CC4A-9F51-E651CD408651}"/>
              </a:ext>
            </a:extLst>
          </p:cNvPr>
          <p:cNvGrpSpPr/>
          <p:nvPr/>
        </p:nvGrpSpPr>
        <p:grpSpPr>
          <a:xfrm>
            <a:off x="6277270" y="2624244"/>
            <a:ext cx="5408023" cy="3533091"/>
            <a:chOff x="9214002" y="1771249"/>
            <a:chExt cx="5408023" cy="3533091"/>
          </a:xfrm>
        </p:grpSpPr>
        <p:sp>
          <p:nvSpPr>
            <p:cNvPr id="36" name="Oval 35">
              <a:extLst>
                <a:ext uri="{FF2B5EF4-FFF2-40B4-BE49-F238E27FC236}">
                  <a16:creationId xmlns:a16="http://schemas.microsoft.com/office/drawing/2014/main" id="{D4F6E87E-C147-0340-8E15-3A2559960EE4}"/>
                </a:ext>
              </a:extLst>
            </p:cNvPr>
            <p:cNvSpPr/>
            <p:nvPr/>
          </p:nvSpPr>
          <p:spPr>
            <a:xfrm>
              <a:off x="10879516" y="2499297"/>
              <a:ext cx="2076994" cy="2076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2"/>
                </a:solidFill>
              </a:endParaRPr>
            </a:p>
          </p:txBody>
        </p:sp>
        <p:grpSp>
          <p:nvGrpSpPr>
            <p:cNvPr id="3" name="Group 2">
              <a:extLst>
                <a:ext uri="{FF2B5EF4-FFF2-40B4-BE49-F238E27FC236}">
                  <a16:creationId xmlns:a16="http://schemas.microsoft.com/office/drawing/2014/main" id="{7388E450-AA82-6340-B292-CC9E57199A84}"/>
                </a:ext>
              </a:extLst>
            </p:cNvPr>
            <p:cNvGrpSpPr/>
            <p:nvPr/>
          </p:nvGrpSpPr>
          <p:grpSpPr>
            <a:xfrm>
              <a:off x="9214002" y="1771249"/>
              <a:ext cx="5408023" cy="3533091"/>
              <a:chOff x="6819600" y="2881964"/>
              <a:chExt cx="5408023" cy="3533091"/>
            </a:xfrm>
          </p:grpSpPr>
          <p:graphicFrame>
            <p:nvGraphicFramePr>
              <p:cNvPr id="37" name="Chart 36">
                <a:extLst>
                  <a:ext uri="{FF2B5EF4-FFF2-40B4-BE49-F238E27FC236}">
                    <a16:creationId xmlns:a16="http://schemas.microsoft.com/office/drawing/2014/main" id="{E8A82081-2CB1-CB44-BDD1-C259D5DD9261}"/>
                  </a:ext>
                </a:extLst>
              </p:cNvPr>
              <p:cNvGraphicFramePr/>
              <p:nvPr>
                <p:extLst>
                  <p:ext uri="{D42A27DB-BD31-4B8C-83A1-F6EECF244321}">
                    <p14:modId xmlns:p14="http://schemas.microsoft.com/office/powerpoint/2010/main" val="3503157625"/>
                  </p:ext>
                </p:extLst>
              </p:nvPr>
            </p:nvGraphicFramePr>
            <p:xfrm>
              <a:off x="6819600" y="2881964"/>
              <a:ext cx="5408023" cy="3533091"/>
            </p:xfrm>
            <a:graphic>
              <a:graphicData uri="http://schemas.openxmlformats.org/drawingml/2006/chart">
                <c:chart xmlns:c="http://schemas.openxmlformats.org/drawingml/2006/chart" xmlns:r="http://schemas.openxmlformats.org/officeDocument/2006/relationships" r:id="rId3"/>
              </a:graphicData>
            </a:graphic>
          </p:graphicFrame>
          <p:pic>
            <p:nvPicPr>
              <p:cNvPr id="38" name="Picture 37" descr="Icon&#10;&#10;Description automatically generated">
                <a:extLst>
                  <a:ext uri="{FF2B5EF4-FFF2-40B4-BE49-F238E27FC236}">
                    <a16:creationId xmlns:a16="http://schemas.microsoft.com/office/drawing/2014/main" id="{D480CAA2-9874-4449-AE17-D1BB7AAEB2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8568" y="4237029"/>
                <a:ext cx="831905" cy="822960"/>
              </a:xfrm>
              <a:prstGeom prst="rect">
                <a:avLst/>
              </a:prstGeom>
            </p:spPr>
          </p:pic>
        </p:grpSp>
      </p:grpSp>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436915" y="2325349"/>
            <a:ext cx="4176652" cy="707881"/>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The only way to get out of debt is to stop accruing new debt.</a:t>
            </a:r>
          </a:p>
        </p:txBody>
      </p:sp>
      <p:sp>
        <p:nvSpPr>
          <p:cNvPr id="11" name="Text Placeholder 12">
            <a:extLst>
              <a:ext uri="{FF2B5EF4-FFF2-40B4-BE49-F238E27FC236}">
                <a16:creationId xmlns:a16="http://schemas.microsoft.com/office/drawing/2014/main" id="{AE5C464E-DAA2-C949-8C5E-ED82384CF933}"/>
              </a:ext>
            </a:extLst>
          </p:cNvPr>
          <p:cNvSpPr txBox="1">
            <a:spLocks/>
          </p:cNvSpPr>
          <p:nvPr/>
        </p:nvSpPr>
        <p:spPr>
          <a:xfrm>
            <a:off x="1436915" y="3149049"/>
            <a:ext cx="4178076"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Spend less than you make.</a:t>
            </a:r>
          </a:p>
        </p:txBody>
      </p:sp>
      <p:sp>
        <p:nvSpPr>
          <p:cNvPr id="15" name="Text Placeholder 12">
            <a:extLst>
              <a:ext uri="{FF2B5EF4-FFF2-40B4-BE49-F238E27FC236}">
                <a16:creationId xmlns:a16="http://schemas.microsoft.com/office/drawing/2014/main" id="{A403CA06-A206-9345-87FB-634CBA23108A}"/>
              </a:ext>
            </a:extLst>
          </p:cNvPr>
          <p:cNvSpPr txBox="1">
            <a:spLocks/>
          </p:cNvSpPr>
          <p:nvPr/>
        </p:nvSpPr>
        <p:spPr>
          <a:xfrm>
            <a:off x="1436913" y="3836126"/>
            <a:ext cx="4178076" cy="707880"/>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Stick to your budget to stop accruing debt.</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5" y="4658879"/>
            <a:ext cx="4178076"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Realize the difference between wants and needs.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1. If you can’t pay cash, </a:t>
            </a:r>
            <a:r>
              <a:rPr lang="en-US" sz="2400" b="1" dirty="0"/>
              <a:t>don’t buy it.</a:t>
            </a:r>
          </a:p>
        </p:txBody>
      </p:sp>
      <p:sp>
        <p:nvSpPr>
          <p:cNvPr id="12" name="Rectangle 11">
            <a:extLst>
              <a:ext uri="{FF2B5EF4-FFF2-40B4-BE49-F238E27FC236}">
                <a16:creationId xmlns:a16="http://schemas.microsoft.com/office/drawing/2014/main" id="{6C0F205E-CEA3-9C4B-A7A0-A881318A6D18}"/>
              </a:ext>
            </a:extLst>
          </p:cNvPr>
          <p:cNvSpPr/>
          <p:nvPr/>
        </p:nvSpPr>
        <p:spPr>
          <a:xfrm>
            <a:off x="681317" y="2325348"/>
            <a:ext cx="663424" cy="707882"/>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4" name="Rectangle 13">
            <a:extLst>
              <a:ext uri="{FF2B5EF4-FFF2-40B4-BE49-F238E27FC236}">
                <a16:creationId xmlns:a16="http://schemas.microsoft.com/office/drawing/2014/main" id="{5A68F31F-BD26-CC4E-935B-D3E7B9AFBB23}"/>
              </a:ext>
            </a:extLst>
          </p:cNvPr>
          <p:cNvSpPr/>
          <p:nvPr/>
        </p:nvSpPr>
        <p:spPr>
          <a:xfrm>
            <a:off x="680584" y="3146560"/>
            <a:ext cx="663424" cy="1397446"/>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4656982"/>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23" name="Text Placeholder 12">
            <a:extLst>
              <a:ext uri="{FF2B5EF4-FFF2-40B4-BE49-F238E27FC236}">
                <a16:creationId xmlns:a16="http://schemas.microsoft.com/office/drawing/2014/main" id="{C6B71D0F-4631-B940-B02B-E43684E75EE4}"/>
              </a:ext>
            </a:extLst>
          </p:cNvPr>
          <p:cNvSpPr txBox="1">
            <a:spLocks/>
          </p:cNvSpPr>
          <p:nvPr/>
        </p:nvSpPr>
        <p:spPr>
          <a:xfrm>
            <a:off x="6134101" y="1618293"/>
            <a:ext cx="5694362" cy="691933"/>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algn="ctr" fontAlgn="auto">
              <a:spcAft>
                <a:spcPts val="0"/>
              </a:spcAft>
            </a:pPr>
            <a:r>
              <a:rPr lang="en-US" sz="1600" dirty="0"/>
              <a:t>Utilize the 50/30/20 rule of thumb to build your budget.</a:t>
            </a:r>
          </a:p>
        </p:txBody>
      </p:sp>
      <p:sp>
        <p:nvSpPr>
          <p:cNvPr id="17" name="Rectangle 16">
            <a:extLst>
              <a:ext uri="{FF2B5EF4-FFF2-40B4-BE49-F238E27FC236}">
                <a16:creationId xmlns:a16="http://schemas.microsoft.com/office/drawing/2014/main" id="{680831A9-BC2C-4948-A0FC-6E974DCA2195}"/>
              </a:ext>
            </a:extLst>
          </p:cNvPr>
          <p:cNvSpPr/>
          <p:nvPr/>
        </p:nvSpPr>
        <p:spPr>
          <a:xfrm>
            <a:off x="680584" y="5498465"/>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9" name="Text Placeholder 12">
            <a:extLst>
              <a:ext uri="{FF2B5EF4-FFF2-40B4-BE49-F238E27FC236}">
                <a16:creationId xmlns:a16="http://schemas.microsoft.com/office/drawing/2014/main" id="{63E10C4F-DC85-8F45-9013-E294F3237758}"/>
              </a:ext>
            </a:extLst>
          </p:cNvPr>
          <p:cNvSpPr txBox="1">
            <a:spLocks/>
          </p:cNvSpPr>
          <p:nvPr/>
        </p:nvSpPr>
        <p:spPr>
          <a:xfrm>
            <a:off x="1436914" y="5498465"/>
            <a:ext cx="4178076"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Save up for the purchase so you can </a:t>
            </a:r>
            <a:br>
              <a:rPr lang="en-US" sz="1800" dirty="0"/>
            </a:br>
            <a:r>
              <a:rPr lang="en-US" sz="1800" dirty="0"/>
              <a:t>pay cash.</a:t>
            </a:r>
          </a:p>
        </p:txBody>
      </p:sp>
      <p:cxnSp>
        <p:nvCxnSpPr>
          <p:cNvPr id="8" name="Elbow Connector 7">
            <a:extLst>
              <a:ext uri="{FF2B5EF4-FFF2-40B4-BE49-F238E27FC236}">
                <a16:creationId xmlns:a16="http://schemas.microsoft.com/office/drawing/2014/main" id="{1C3BDD58-6B4A-144E-8660-EC59C219B95F}"/>
              </a:ext>
            </a:extLst>
          </p:cNvPr>
          <p:cNvCxnSpPr>
            <a:cxnSpLocks/>
          </p:cNvCxnSpPr>
          <p:nvPr/>
        </p:nvCxnSpPr>
        <p:spPr>
          <a:xfrm rot="10800000">
            <a:off x="7239216" y="2725276"/>
            <a:ext cx="1721520" cy="412461"/>
          </a:xfrm>
          <a:prstGeom prst="bentConnector3">
            <a:avLst/>
          </a:prstGeom>
          <a:ln w="22225">
            <a:tailEnd type="none"/>
          </a:ln>
        </p:spPr>
        <p:style>
          <a:lnRef idx="1">
            <a:schemeClr val="accent3"/>
          </a:lnRef>
          <a:fillRef idx="0">
            <a:schemeClr val="accent3"/>
          </a:fillRef>
          <a:effectRef idx="0">
            <a:schemeClr val="accent3"/>
          </a:effectRef>
          <a:fontRef idx="minor">
            <a:schemeClr val="tx1"/>
          </a:fontRef>
        </p:style>
      </p:cxnSp>
      <p:sp>
        <p:nvSpPr>
          <p:cNvPr id="41" name="TextBox 40">
            <a:extLst>
              <a:ext uri="{FF2B5EF4-FFF2-40B4-BE49-F238E27FC236}">
                <a16:creationId xmlns:a16="http://schemas.microsoft.com/office/drawing/2014/main" id="{CBFDE1D0-9C4E-174D-9EB2-16570EADC134}"/>
              </a:ext>
            </a:extLst>
          </p:cNvPr>
          <p:cNvSpPr txBox="1"/>
          <p:nvPr/>
        </p:nvSpPr>
        <p:spPr>
          <a:xfrm>
            <a:off x="6263073" y="2292558"/>
            <a:ext cx="1496854" cy="1590680"/>
          </a:xfrm>
          <a:prstGeom prst="rect">
            <a:avLst/>
          </a:prstGeom>
          <a:noFill/>
          <a:ln w="38100">
            <a:noFill/>
            <a:bevel/>
          </a:ln>
        </p:spPr>
        <p:txBody>
          <a:bodyPr vert="horz" wrap="square" lIns="0" tIns="182880" rIns="182880" bIns="182880" rtlCol="0" anchor="ctr" anchorCtr="0">
            <a:noAutofit/>
          </a:bodyPr>
          <a:lstStyle/>
          <a:p>
            <a:pPr fontAlgn="auto">
              <a:lnSpc>
                <a:spcPts val="2220"/>
              </a:lnSpc>
              <a:spcAft>
                <a:spcPts val="0"/>
              </a:spcAft>
            </a:pPr>
            <a:r>
              <a:rPr lang="en-US" sz="3200" b="1" dirty="0">
                <a:solidFill>
                  <a:schemeClr val="accent3"/>
                </a:solidFill>
              </a:rPr>
              <a:t>50% </a:t>
            </a:r>
          </a:p>
          <a:p>
            <a:pPr fontAlgn="auto">
              <a:lnSpc>
                <a:spcPts val="2220"/>
              </a:lnSpc>
              <a:spcAft>
                <a:spcPts val="0"/>
              </a:spcAft>
            </a:pPr>
            <a:r>
              <a:rPr lang="en-US" sz="1800" b="1" dirty="0">
                <a:solidFill>
                  <a:schemeClr val="accent3"/>
                </a:solidFill>
              </a:rPr>
              <a:t>Goes to your needs</a:t>
            </a:r>
          </a:p>
        </p:txBody>
      </p:sp>
      <p:sp>
        <p:nvSpPr>
          <p:cNvPr id="42" name="TextBox 41">
            <a:extLst>
              <a:ext uri="{FF2B5EF4-FFF2-40B4-BE49-F238E27FC236}">
                <a16:creationId xmlns:a16="http://schemas.microsoft.com/office/drawing/2014/main" id="{485AC970-318B-E04C-BEBA-585A142BE76E}"/>
              </a:ext>
            </a:extLst>
          </p:cNvPr>
          <p:cNvSpPr txBox="1"/>
          <p:nvPr/>
        </p:nvSpPr>
        <p:spPr>
          <a:xfrm>
            <a:off x="10202635" y="2286475"/>
            <a:ext cx="1663927" cy="1671165"/>
          </a:xfrm>
          <a:prstGeom prst="rect">
            <a:avLst/>
          </a:prstGeom>
          <a:noFill/>
          <a:ln w="38100">
            <a:noFill/>
            <a:bevel/>
          </a:ln>
        </p:spPr>
        <p:txBody>
          <a:bodyPr vert="horz" wrap="square" lIns="0" tIns="182880" rIns="0" bIns="182880" rtlCol="0" anchor="ctr" anchorCtr="0">
            <a:noAutofit/>
          </a:bodyPr>
          <a:lstStyle/>
          <a:p>
            <a:pPr algn="r" fontAlgn="auto">
              <a:lnSpc>
                <a:spcPts val="2220"/>
              </a:lnSpc>
              <a:spcAft>
                <a:spcPts val="0"/>
              </a:spcAft>
            </a:pPr>
            <a:r>
              <a:rPr lang="en-US" sz="3200" b="1" dirty="0">
                <a:solidFill>
                  <a:schemeClr val="accent4"/>
                </a:solidFill>
              </a:rPr>
              <a:t>20%</a:t>
            </a:r>
            <a:r>
              <a:rPr lang="en-US" sz="3600" b="1" dirty="0">
                <a:solidFill>
                  <a:schemeClr val="accent4"/>
                </a:solidFill>
              </a:rPr>
              <a:t> </a:t>
            </a:r>
          </a:p>
          <a:p>
            <a:pPr algn="r" fontAlgn="auto">
              <a:lnSpc>
                <a:spcPts val="2220"/>
              </a:lnSpc>
              <a:spcAft>
                <a:spcPts val="0"/>
              </a:spcAft>
            </a:pPr>
            <a:r>
              <a:rPr lang="en-US" sz="1800" b="1" dirty="0">
                <a:solidFill>
                  <a:schemeClr val="accent4"/>
                </a:solidFill>
              </a:rPr>
              <a:t>Goes toward your financial future</a:t>
            </a:r>
          </a:p>
        </p:txBody>
      </p:sp>
      <p:cxnSp>
        <p:nvCxnSpPr>
          <p:cNvPr id="43" name="Elbow Connector 42">
            <a:extLst>
              <a:ext uri="{FF2B5EF4-FFF2-40B4-BE49-F238E27FC236}">
                <a16:creationId xmlns:a16="http://schemas.microsoft.com/office/drawing/2014/main" id="{54DACC99-0617-7A42-9454-1004E1D51FAC}"/>
              </a:ext>
            </a:extLst>
          </p:cNvPr>
          <p:cNvCxnSpPr>
            <a:cxnSpLocks/>
          </p:cNvCxnSpPr>
          <p:nvPr/>
        </p:nvCxnSpPr>
        <p:spPr>
          <a:xfrm flipV="1">
            <a:off x="9057832" y="2618162"/>
            <a:ext cx="1818582" cy="503896"/>
          </a:xfrm>
          <a:prstGeom prst="bentConnector3">
            <a:avLst/>
          </a:prstGeom>
          <a:ln w="22225">
            <a:solidFill>
              <a:schemeClr val="accent4"/>
            </a:solidFill>
            <a:tailEnd type="none"/>
          </a:ln>
        </p:spPr>
        <p:style>
          <a:lnRef idx="1">
            <a:schemeClr val="accent3"/>
          </a:lnRef>
          <a:fillRef idx="0">
            <a:schemeClr val="accent3"/>
          </a:fillRef>
          <a:effectRef idx="0">
            <a:schemeClr val="accent3"/>
          </a:effectRef>
          <a:fontRef idx="minor">
            <a:schemeClr val="tx1"/>
          </a:fontRef>
        </p:style>
      </p:cxnSp>
      <p:sp>
        <p:nvSpPr>
          <p:cNvPr id="46" name="TextBox 45">
            <a:extLst>
              <a:ext uri="{FF2B5EF4-FFF2-40B4-BE49-F238E27FC236}">
                <a16:creationId xmlns:a16="http://schemas.microsoft.com/office/drawing/2014/main" id="{9F8B678A-563B-3A4C-BDBD-576A14D6FF62}"/>
              </a:ext>
            </a:extLst>
          </p:cNvPr>
          <p:cNvSpPr txBox="1"/>
          <p:nvPr/>
        </p:nvSpPr>
        <p:spPr>
          <a:xfrm>
            <a:off x="6263073" y="5620091"/>
            <a:ext cx="3204249" cy="924945"/>
          </a:xfrm>
          <a:prstGeom prst="rect">
            <a:avLst/>
          </a:prstGeom>
          <a:noFill/>
          <a:ln w="38100">
            <a:noFill/>
            <a:bevel/>
          </a:ln>
        </p:spPr>
        <p:txBody>
          <a:bodyPr vert="horz" wrap="square" lIns="0" tIns="182880" rIns="0" bIns="182880" rtlCol="0" anchor="ctr" anchorCtr="0">
            <a:noAutofit/>
          </a:bodyPr>
          <a:lstStyle/>
          <a:p>
            <a:pPr fontAlgn="auto">
              <a:lnSpc>
                <a:spcPts val="2220"/>
              </a:lnSpc>
              <a:spcAft>
                <a:spcPts val="0"/>
              </a:spcAft>
            </a:pPr>
            <a:r>
              <a:rPr lang="en-US" sz="3200" b="1" dirty="0">
                <a:solidFill>
                  <a:schemeClr val="accent2"/>
                </a:solidFill>
              </a:rPr>
              <a:t>30%</a:t>
            </a:r>
            <a:r>
              <a:rPr lang="en-US" sz="3600" b="1" dirty="0">
                <a:solidFill>
                  <a:schemeClr val="accent2"/>
                </a:solidFill>
              </a:rPr>
              <a:t> </a:t>
            </a:r>
          </a:p>
          <a:p>
            <a:pPr fontAlgn="auto">
              <a:lnSpc>
                <a:spcPts val="2220"/>
              </a:lnSpc>
              <a:spcAft>
                <a:spcPts val="0"/>
              </a:spcAft>
            </a:pPr>
            <a:r>
              <a:rPr lang="en-US" sz="1800" b="1" dirty="0">
                <a:solidFill>
                  <a:schemeClr val="accent2"/>
                </a:solidFill>
              </a:rPr>
              <a:t>Goes toward your wants</a:t>
            </a:r>
          </a:p>
        </p:txBody>
      </p:sp>
      <p:grpSp>
        <p:nvGrpSpPr>
          <p:cNvPr id="61" name="Group 60">
            <a:extLst>
              <a:ext uri="{FF2B5EF4-FFF2-40B4-BE49-F238E27FC236}">
                <a16:creationId xmlns:a16="http://schemas.microsoft.com/office/drawing/2014/main" id="{2B8C4609-799D-904E-B12B-5B62C6887ED6}"/>
              </a:ext>
            </a:extLst>
          </p:cNvPr>
          <p:cNvGrpSpPr/>
          <p:nvPr/>
        </p:nvGrpSpPr>
        <p:grpSpPr>
          <a:xfrm>
            <a:off x="9022207" y="5409058"/>
            <a:ext cx="909029" cy="826749"/>
            <a:chOff x="9057832" y="5432808"/>
            <a:chExt cx="909029" cy="826749"/>
          </a:xfrm>
        </p:grpSpPr>
        <p:cxnSp>
          <p:nvCxnSpPr>
            <p:cNvPr id="54" name="Straight Connector 53">
              <a:extLst>
                <a:ext uri="{FF2B5EF4-FFF2-40B4-BE49-F238E27FC236}">
                  <a16:creationId xmlns:a16="http://schemas.microsoft.com/office/drawing/2014/main" id="{2086F50A-88DB-1346-9C16-338F97E09BDB}"/>
                </a:ext>
              </a:extLst>
            </p:cNvPr>
            <p:cNvCxnSpPr>
              <a:cxnSpLocks/>
            </p:cNvCxnSpPr>
            <p:nvPr/>
          </p:nvCxnSpPr>
          <p:spPr>
            <a:xfrm>
              <a:off x="9966861" y="5432808"/>
              <a:ext cx="0" cy="826749"/>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92054B-1784-1945-B919-F13E7EC49D83}"/>
                </a:ext>
              </a:extLst>
            </p:cNvPr>
            <p:cNvCxnSpPr>
              <a:cxnSpLocks/>
            </p:cNvCxnSpPr>
            <p:nvPr/>
          </p:nvCxnSpPr>
          <p:spPr>
            <a:xfrm flipH="1">
              <a:off x="9057832" y="6259557"/>
              <a:ext cx="90729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D02F18C-741F-7F43-97DB-5FE0C04F86CB}"/>
              </a:ext>
            </a:extLst>
          </p:cNvPr>
          <p:cNvGrpSpPr/>
          <p:nvPr/>
        </p:nvGrpSpPr>
        <p:grpSpPr>
          <a:xfrm>
            <a:off x="0" y="0"/>
            <a:ext cx="12192000" cy="1390650"/>
            <a:chOff x="0" y="0"/>
            <a:chExt cx="12192000" cy="1390650"/>
          </a:xfrm>
        </p:grpSpPr>
        <p:sp>
          <p:nvSpPr>
            <p:cNvPr id="29" name="Title 4">
              <a:extLst>
                <a:ext uri="{FF2B5EF4-FFF2-40B4-BE49-F238E27FC236}">
                  <a16:creationId xmlns:a16="http://schemas.microsoft.com/office/drawing/2014/main" id="{0315142A-E9FA-CF4B-944F-F346AD7C7239}"/>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30" name="Right Triangle 29">
              <a:extLst>
                <a:ext uri="{FF2B5EF4-FFF2-40B4-BE49-F238E27FC236}">
                  <a16:creationId xmlns:a16="http://schemas.microsoft.com/office/drawing/2014/main" id="{9A7AFB23-EA27-3C43-B98D-790BF7BFF111}"/>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403890F-BE7A-D24D-AAC4-09B5AA51AFE1}"/>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2" name="TextBox 1">
            <a:extLst>
              <a:ext uri="{FF2B5EF4-FFF2-40B4-BE49-F238E27FC236}">
                <a16:creationId xmlns:a16="http://schemas.microsoft.com/office/drawing/2014/main" id="{F793809F-50F9-5E49-A333-B5165B855026}"/>
              </a:ext>
            </a:extLst>
          </p:cNvPr>
          <p:cNvSpPr txBox="1"/>
          <p:nvPr/>
        </p:nvSpPr>
        <p:spPr>
          <a:xfrm>
            <a:off x="216568" y="6315529"/>
            <a:ext cx="5396999" cy="229507"/>
          </a:xfrm>
          <a:prstGeom prst="rect">
            <a:avLst/>
          </a:prstGeom>
          <a:noFill/>
          <a:ln w="38100">
            <a:noFill/>
            <a:bevel/>
          </a:ln>
        </p:spPr>
        <p:txBody>
          <a:bodyPr vert="horz" wrap="square" lIns="0" tIns="0" rIns="0" bIns="0" rtlCol="0" anchor="b" anchorCtr="0">
            <a:noAutofit/>
          </a:bodyPr>
          <a:lstStyle/>
          <a:p>
            <a:pPr fontAlgn="auto">
              <a:spcAft>
                <a:spcPts val="0"/>
              </a:spcAft>
            </a:pPr>
            <a:r>
              <a:rPr lang="en-US" sz="1000" dirty="0">
                <a:solidFill>
                  <a:schemeClr val="bg1">
                    <a:lumMod val="75000"/>
                  </a:schemeClr>
                </a:solidFill>
                <a:latin typeface="Arial Narrow" panose="020B0604020202020204" pitchFamily="34" charset="0"/>
                <a:cs typeface="Arial Narrow" panose="020B0604020202020204" pitchFamily="34" charset="0"/>
              </a:rPr>
              <a:t>Source: https://</a:t>
            </a:r>
            <a:r>
              <a:rPr lang="en-US" sz="1000" dirty="0" err="1">
                <a:solidFill>
                  <a:schemeClr val="bg1">
                    <a:lumMod val="75000"/>
                  </a:schemeClr>
                </a:solidFill>
                <a:latin typeface="Arial Narrow" panose="020B0604020202020204" pitchFamily="34" charset="0"/>
                <a:cs typeface="Arial Narrow" panose="020B0604020202020204" pitchFamily="34" charset="0"/>
              </a:rPr>
              <a:t>www.experian.com</a:t>
            </a:r>
            <a:r>
              <a:rPr lang="en-US" sz="1000" dirty="0">
                <a:solidFill>
                  <a:schemeClr val="bg1">
                    <a:lumMod val="75000"/>
                  </a:schemeClr>
                </a:solidFill>
                <a:latin typeface="Arial Narrow" panose="020B0604020202020204" pitchFamily="34" charset="0"/>
                <a:cs typeface="Arial Narrow" panose="020B0604020202020204" pitchFamily="34" charset="0"/>
              </a:rPr>
              <a:t>/blogs/ask-</a:t>
            </a:r>
            <a:r>
              <a:rPr lang="en-US" sz="1000" dirty="0" err="1">
                <a:solidFill>
                  <a:schemeClr val="bg1">
                    <a:lumMod val="75000"/>
                  </a:schemeClr>
                </a:solidFill>
                <a:latin typeface="Arial Narrow" panose="020B0604020202020204" pitchFamily="34" charset="0"/>
                <a:cs typeface="Arial Narrow" panose="020B0604020202020204" pitchFamily="34" charset="0"/>
              </a:rPr>
              <a:t>experian</a:t>
            </a:r>
            <a:r>
              <a:rPr lang="en-US" sz="1000" dirty="0">
                <a:solidFill>
                  <a:schemeClr val="bg1">
                    <a:lumMod val="75000"/>
                  </a:schemeClr>
                </a:solidFill>
                <a:latin typeface="Arial Narrow" panose="020B0604020202020204" pitchFamily="34" charset="0"/>
                <a:cs typeface="Arial Narrow" panose="020B0604020202020204" pitchFamily="34" charset="0"/>
              </a:rPr>
              <a:t>/credit-education/score-basics/what-affects-your-credit-scores/</a:t>
            </a:r>
          </a:p>
        </p:txBody>
      </p:sp>
    </p:spTree>
    <p:extLst>
      <p:ext uri="{BB962C8B-B14F-4D97-AF65-F5344CB8AC3E}">
        <p14:creationId xmlns:p14="http://schemas.microsoft.com/office/powerpoint/2010/main" val="189312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436914" y="2286160"/>
            <a:ext cx="4492093" cy="707881"/>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Gain a better perspective and stay organized.</a:t>
            </a:r>
          </a:p>
        </p:txBody>
      </p:sp>
      <p:sp>
        <p:nvSpPr>
          <p:cNvPr id="11" name="Text Placeholder 12">
            <a:extLst>
              <a:ext uri="{FF2B5EF4-FFF2-40B4-BE49-F238E27FC236}">
                <a16:creationId xmlns:a16="http://schemas.microsoft.com/office/drawing/2014/main" id="{AE5C464E-DAA2-C949-8C5E-ED82384CF933}"/>
              </a:ext>
            </a:extLst>
          </p:cNvPr>
          <p:cNvSpPr txBox="1">
            <a:spLocks/>
          </p:cNvSpPr>
          <p:nvPr/>
        </p:nvSpPr>
        <p:spPr>
          <a:xfrm>
            <a:off x="1436914" y="3109860"/>
            <a:ext cx="4493625" cy="46671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Keep track of the following:</a:t>
            </a:r>
          </a:p>
        </p:txBody>
      </p:sp>
      <p:sp>
        <p:nvSpPr>
          <p:cNvPr id="15" name="Text Placeholder 12">
            <a:extLst>
              <a:ext uri="{FF2B5EF4-FFF2-40B4-BE49-F238E27FC236}">
                <a16:creationId xmlns:a16="http://schemas.microsoft.com/office/drawing/2014/main" id="{A403CA06-A206-9345-87FB-634CBA23108A}"/>
              </a:ext>
            </a:extLst>
          </p:cNvPr>
          <p:cNvSpPr txBox="1">
            <a:spLocks/>
          </p:cNvSpPr>
          <p:nvPr/>
        </p:nvSpPr>
        <p:spPr>
          <a:xfrm>
            <a:off x="1436912" y="3576574"/>
            <a:ext cx="4493625" cy="928243"/>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180975" indent="-180975" fontAlgn="auto">
              <a:lnSpc>
                <a:spcPct val="100000"/>
              </a:lnSpc>
              <a:spcBef>
                <a:spcPts val="300"/>
              </a:spcBef>
              <a:spcAft>
                <a:spcPts val="0"/>
              </a:spcAft>
              <a:buFont typeface="Arial" panose="020B0604020202020204" pitchFamily="34" charset="0"/>
              <a:buChar char="•"/>
            </a:pPr>
            <a:r>
              <a:rPr lang="en-US" sz="1600" dirty="0"/>
              <a:t>Who you owe</a:t>
            </a:r>
          </a:p>
          <a:p>
            <a:pPr marL="180975" indent="-180975" fontAlgn="auto">
              <a:lnSpc>
                <a:spcPct val="100000"/>
              </a:lnSpc>
              <a:spcBef>
                <a:spcPts val="300"/>
              </a:spcBef>
              <a:spcAft>
                <a:spcPts val="0"/>
              </a:spcAft>
              <a:buFont typeface="Arial" panose="020B0604020202020204" pitchFamily="34" charset="0"/>
              <a:buChar char="•"/>
            </a:pPr>
            <a:r>
              <a:rPr lang="en-US" sz="1600" dirty="0"/>
              <a:t>How much</a:t>
            </a:r>
          </a:p>
          <a:p>
            <a:pPr marL="180975" indent="-180975" fontAlgn="auto">
              <a:lnSpc>
                <a:spcPct val="100000"/>
              </a:lnSpc>
              <a:spcBef>
                <a:spcPts val="300"/>
              </a:spcBef>
              <a:spcAft>
                <a:spcPts val="0"/>
              </a:spcAft>
              <a:buFont typeface="Arial" panose="020B0604020202020204" pitchFamily="34" charset="0"/>
              <a:buChar char="•"/>
            </a:pPr>
            <a:r>
              <a:rPr lang="en-US" sz="1600" dirty="0"/>
              <a:t>At what rate</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4619690"/>
            <a:ext cx="449362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Information can be found on statements.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2. Make a </a:t>
            </a:r>
            <a:r>
              <a:rPr lang="en-US" sz="2400" b="1" dirty="0"/>
              <a:t>list</a:t>
            </a:r>
            <a:r>
              <a:rPr lang="en-US" sz="2400" dirty="0"/>
              <a:t> of your debts.</a:t>
            </a:r>
            <a:endParaRPr lang="en-US" sz="2400" b="1" dirty="0"/>
          </a:p>
        </p:txBody>
      </p:sp>
      <p:sp>
        <p:nvSpPr>
          <p:cNvPr id="12" name="Rectangle 11">
            <a:extLst>
              <a:ext uri="{FF2B5EF4-FFF2-40B4-BE49-F238E27FC236}">
                <a16:creationId xmlns:a16="http://schemas.microsoft.com/office/drawing/2014/main" id="{6C0F205E-CEA3-9C4B-A7A0-A881318A6D18}"/>
              </a:ext>
            </a:extLst>
          </p:cNvPr>
          <p:cNvSpPr/>
          <p:nvPr/>
        </p:nvSpPr>
        <p:spPr>
          <a:xfrm>
            <a:off x="681317" y="2286159"/>
            <a:ext cx="663424" cy="707882"/>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4" name="Rectangle 13">
            <a:extLst>
              <a:ext uri="{FF2B5EF4-FFF2-40B4-BE49-F238E27FC236}">
                <a16:creationId xmlns:a16="http://schemas.microsoft.com/office/drawing/2014/main" id="{5A68F31F-BD26-CC4E-935B-D3E7B9AFBB23}"/>
              </a:ext>
            </a:extLst>
          </p:cNvPr>
          <p:cNvSpPr/>
          <p:nvPr/>
        </p:nvSpPr>
        <p:spPr>
          <a:xfrm>
            <a:off x="680584" y="3107371"/>
            <a:ext cx="663424" cy="1397446"/>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4617793"/>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7" name="Rectangle 16">
            <a:extLst>
              <a:ext uri="{FF2B5EF4-FFF2-40B4-BE49-F238E27FC236}">
                <a16:creationId xmlns:a16="http://schemas.microsoft.com/office/drawing/2014/main" id="{680831A9-BC2C-4948-A0FC-6E974DCA2195}"/>
              </a:ext>
            </a:extLst>
          </p:cNvPr>
          <p:cNvSpPr/>
          <p:nvPr/>
        </p:nvSpPr>
        <p:spPr>
          <a:xfrm>
            <a:off x="680584" y="5459276"/>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9" name="Text Placeholder 12">
            <a:extLst>
              <a:ext uri="{FF2B5EF4-FFF2-40B4-BE49-F238E27FC236}">
                <a16:creationId xmlns:a16="http://schemas.microsoft.com/office/drawing/2014/main" id="{63E10C4F-DC85-8F45-9013-E294F3237758}"/>
              </a:ext>
            </a:extLst>
          </p:cNvPr>
          <p:cNvSpPr txBox="1">
            <a:spLocks/>
          </p:cNvSpPr>
          <p:nvPr/>
        </p:nvSpPr>
        <p:spPr>
          <a:xfrm>
            <a:off x="1436913" y="5459276"/>
            <a:ext cx="449362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Sort by highest interest rate or highest amount of debt owed.</a:t>
            </a:r>
          </a:p>
        </p:txBody>
      </p:sp>
      <p:pic>
        <p:nvPicPr>
          <p:cNvPr id="9" name="Picture 8">
            <a:extLst>
              <a:ext uri="{FF2B5EF4-FFF2-40B4-BE49-F238E27FC236}">
                <a16:creationId xmlns:a16="http://schemas.microsoft.com/office/drawing/2014/main" id="{153BCAE5-B907-D846-9649-C610979FB4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64766" y="1390650"/>
            <a:ext cx="5827234" cy="5192713"/>
          </a:xfrm>
          <a:prstGeom prst="rect">
            <a:avLst/>
          </a:prstGeom>
        </p:spPr>
      </p:pic>
      <p:grpSp>
        <p:nvGrpSpPr>
          <p:cNvPr id="31" name="Group 30">
            <a:extLst>
              <a:ext uri="{FF2B5EF4-FFF2-40B4-BE49-F238E27FC236}">
                <a16:creationId xmlns:a16="http://schemas.microsoft.com/office/drawing/2014/main" id="{E20EC538-E5AD-CD4E-8922-066CCED76F40}"/>
              </a:ext>
            </a:extLst>
          </p:cNvPr>
          <p:cNvGrpSpPr/>
          <p:nvPr/>
        </p:nvGrpSpPr>
        <p:grpSpPr>
          <a:xfrm>
            <a:off x="8814660" y="1893280"/>
            <a:ext cx="1280160" cy="1280160"/>
            <a:chOff x="9454160" y="4595236"/>
            <a:chExt cx="1280160" cy="1280160"/>
          </a:xfrm>
        </p:grpSpPr>
        <p:sp>
          <p:nvSpPr>
            <p:cNvPr id="39" name="Oval 38">
              <a:extLst>
                <a:ext uri="{FF2B5EF4-FFF2-40B4-BE49-F238E27FC236}">
                  <a16:creationId xmlns:a16="http://schemas.microsoft.com/office/drawing/2014/main" id="{FFF4283B-103B-2549-AD6D-97F5589891DB}"/>
                </a:ext>
              </a:extLst>
            </p:cNvPr>
            <p:cNvSpPr>
              <a:spLocks noChangeAspect="1"/>
            </p:cNvSpPr>
            <p:nvPr/>
          </p:nvSpPr>
          <p:spPr>
            <a:xfrm>
              <a:off x="9454160" y="4595236"/>
              <a:ext cx="1280160" cy="12801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Icon&#10;&#10;Description automatically generated">
              <a:extLst>
                <a:ext uri="{FF2B5EF4-FFF2-40B4-BE49-F238E27FC236}">
                  <a16:creationId xmlns:a16="http://schemas.microsoft.com/office/drawing/2014/main" id="{A8D2EA2B-D459-D947-96CA-549F5D2F63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4608" y="4915277"/>
              <a:ext cx="499264" cy="640080"/>
            </a:xfrm>
            <a:prstGeom prst="rect">
              <a:avLst/>
            </a:prstGeom>
          </p:spPr>
        </p:pic>
      </p:grpSp>
      <p:grpSp>
        <p:nvGrpSpPr>
          <p:cNvPr id="32" name="Group 31">
            <a:extLst>
              <a:ext uri="{FF2B5EF4-FFF2-40B4-BE49-F238E27FC236}">
                <a16:creationId xmlns:a16="http://schemas.microsoft.com/office/drawing/2014/main" id="{A85720A1-0225-3146-A094-AE8DF2CD83F4}"/>
              </a:ext>
            </a:extLst>
          </p:cNvPr>
          <p:cNvGrpSpPr/>
          <p:nvPr/>
        </p:nvGrpSpPr>
        <p:grpSpPr>
          <a:xfrm>
            <a:off x="7694021" y="1893280"/>
            <a:ext cx="1280160" cy="1280160"/>
            <a:chOff x="10548303" y="3292109"/>
            <a:chExt cx="1280160" cy="1280160"/>
          </a:xfrm>
        </p:grpSpPr>
        <p:sp>
          <p:nvSpPr>
            <p:cNvPr id="35" name="Oval 34">
              <a:extLst>
                <a:ext uri="{FF2B5EF4-FFF2-40B4-BE49-F238E27FC236}">
                  <a16:creationId xmlns:a16="http://schemas.microsoft.com/office/drawing/2014/main" id="{B427DEE4-386F-9B4E-AE78-A33E15F20AF0}"/>
                </a:ext>
              </a:extLst>
            </p:cNvPr>
            <p:cNvSpPr>
              <a:spLocks noChangeAspect="1"/>
            </p:cNvSpPr>
            <p:nvPr/>
          </p:nvSpPr>
          <p:spPr>
            <a:xfrm>
              <a:off x="10548303" y="3292109"/>
              <a:ext cx="1280160" cy="1280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con&#10;&#10;Description automatically generated">
              <a:extLst>
                <a:ext uri="{FF2B5EF4-FFF2-40B4-BE49-F238E27FC236}">
                  <a16:creationId xmlns:a16="http://schemas.microsoft.com/office/drawing/2014/main" id="{30E2E539-C3D8-624E-8927-523C114E75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0579" y="3703589"/>
              <a:ext cx="775608" cy="457200"/>
            </a:xfrm>
            <a:prstGeom prst="rect">
              <a:avLst/>
            </a:prstGeom>
          </p:spPr>
        </p:pic>
      </p:grpSp>
      <p:grpSp>
        <p:nvGrpSpPr>
          <p:cNvPr id="33" name="Group 32">
            <a:extLst>
              <a:ext uri="{FF2B5EF4-FFF2-40B4-BE49-F238E27FC236}">
                <a16:creationId xmlns:a16="http://schemas.microsoft.com/office/drawing/2014/main" id="{946F8240-05E8-E54D-A9CD-780886168EA8}"/>
              </a:ext>
            </a:extLst>
          </p:cNvPr>
          <p:cNvGrpSpPr/>
          <p:nvPr/>
        </p:nvGrpSpPr>
        <p:grpSpPr>
          <a:xfrm>
            <a:off x="6573382" y="1893280"/>
            <a:ext cx="1280160" cy="1280160"/>
            <a:chOff x="9454160" y="2023304"/>
            <a:chExt cx="1280160" cy="1280160"/>
          </a:xfrm>
        </p:grpSpPr>
        <p:sp>
          <p:nvSpPr>
            <p:cNvPr id="10" name="Oval 9">
              <a:extLst>
                <a:ext uri="{FF2B5EF4-FFF2-40B4-BE49-F238E27FC236}">
                  <a16:creationId xmlns:a16="http://schemas.microsoft.com/office/drawing/2014/main" id="{ED36972B-38BB-1A4D-ACAA-A52FF2C0BF65}"/>
                </a:ext>
              </a:extLst>
            </p:cNvPr>
            <p:cNvSpPr>
              <a:spLocks noChangeAspect="1"/>
            </p:cNvSpPr>
            <p:nvPr/>
          </p:nvSpPr>
          <p:spPr>
            <a:xfrm>
              <a:off x="9454160" y="2023304"/>
              <a:ext cx="1280160" cy="1280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Icon&#10;&#10;Description automatically generated">
              <a:extLst>
                <a:ext uri="{FF2B5EF4-FFF2-40B4-BE49-F238E27FC236}">
                  <a16:creationId xmlns:a16="http://schemas.microsoft.com/office/drawing/2014/main" id="{3F9268B5-180D-DE4E-8DC8-829F23F0F8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30797" y="2240029"/>
              <a:ext cx="511102" cy="822960"/>
            </a:xfrm>
            <a:prstGeom prst="rect">
              <a:avLst/>
            </a:prstGeom>
          </p:spPr>
        </p:pic>
      </p:grpSp>
      <p:grpSp>
        <p:nvGrpSpPr>
          <p:cNvPr id="24" name="Group 23">
            <a:extLst>
              <a:ext uri="{FF2B5EF4-FFF2-40B4-BE49-F238E27FC236}">
                <a16:creationId xmlns:a16="http://schemas.microsoft.com/office/drawing/2014/main" id="{252CB70F-6732-F540-B107-5B7305853ED6}"/>
              </a:ext>
            </a:extLst>
          </p:cNvPr>
          <p:cNvGrpSpPr/>
          <p:nvPr/>
        </p:nvGrpSpPr>
        <p:grpSpPr>
          <a:xfrm>
            <a:off x="0" y="0"/>
            <a:ext cx="12192000" cy="1390650"/>
            <a:chOff x="0" y="0"/>
            <a:chExt cx="12192000" cy="1390650"/>
          </a:xfrm>
        </p:grpSpPr>
        <p:sp>
          <p:nvSpPr>
            <p:cNvPr id="25" name="Title 4">
              <a:extLst>
                <a:ext uri="{FF2B5EF4-FFF2-40B4-BE49-F238E27FC236}">
                  <a16:creationId xmlns:a16="http://schemas.microsoft.com/office/drawing/2014/main" id="{252E0D1F-0B84-AA47-9877-99B84DA41F43}"/>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27" name="Right Triangle 26">
              <a:extLst>
                <a:ext uri="{FF2B5EF4-FFF2-40B4-BE49-F238E27FC236}">
                  <a16:creationId xmlns:a16="http://schemas.microsoft.com/office/drawing/2014/main" id="{CD6AB9D9-3F7A-A346-8BDD-2D5980D3800D}"/>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4BBF312-1A41-5D4D-97CB-E39A7C2113D4}"/>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163344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F3ACB64-6CAF-904C-AB53-B2EB29114553}"/>
              </a:ext>
            </a:extLst>
          </p:cNvPr>
          <p:cNvSpPr/>
          <p:nvPr/>
        </p:nvSpPr>
        <p:spPr>
          <a:xfrm>
            <a:off x="6283234" y="1750423"/>
            <a:ext cx="4917525" cy="46474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a:extLst>
              <a:ext uri="{FF2B5EF4-FFF2-40B4-BE49-F238E27FC236}">
                <a16:creationId xmlns:a16="http://schemas.microsoft.com/office/drawing/2014/main" id="{AE5C464E-DAA2-C949-8C5E-ED82384CF933}"/>
              </a:ext>
            </a:extLst>
          </p:cNvPr>
          <p:cNvSpPr txBox="1">
            <a:spLocks/>
          </p:cNvSpPr>
          <p:nvPr/>
        </p:nvSpPr>
        <p:spPr>
          <a:xfrm>
            <a:off x="1436914" y="2273836"/>
            <a:ext cx="4630385" cy="46671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Benefits of making payments on time:</a:t>
            </a:r>
          </a:p>
        </p:txBody>
      </p:sp>
      <p:sp>
        <p:nvSpPr>
          <p:cNvPr id="15" name="Text Placeholder 12">
            <a:extLst>
              <a:ext uri="{FF2B5EF4-FFF2-40B4-BE49-F238E27FC236}">
                <a16:creationId xmlns:a16="http://schemas.microsoft.com/office/drawing/2014/main" id="{A403CA06-A206-9345-87FB-634CBA23108A}"/>
              </a:ext>
            </a:extLst>
          </p:cNvPr>
          <p:cNvSpPr txBox="1">
            <a:spLocks/>
          </p:cNvSpPr>
          <p:nvPr/>
        </p:nvSpPr>
        <p:spPr>
          <a:xfrm>
            <a:off x="1436912" y="2740550"/>
            <a:ext cx="4630385" cy="928243"/>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180975" indent="-180975" fontAlgn="auto">
              <a:lnSpc>
                <a:spcPct val="100000"/>
              </a:lnSpc>
              <a:spcBef>
                <a:spcPts val="300"/>
              </a:spcBef>
              <a:spcAft>
                <a:spcPts val="0"/>
              </a:spcAft>
              <a:buFont typeface="Arial" panose="020B0604020202020204" pitchFamily="34" charset="0"/>
              <a:buChar char="•"/>
            </a:pPr>
            <a:r>
              <a:rPr lang="en-US" sz="1600" dirty="0"/>
              <a:t>Avoid late fees</a:t>
            </a:r>
          </a:p>
          <a:p>
            <a:pPr marL="180975" indent="-180975" fontAlgn="auto">
              <a:lnSpc>
                <a:spcPct val="100000"/>
              </a:lnSpc>
              <a:spcBef>
                <a:spcPts val="300"/>
              </a:spcBef>
              <a:spcAft>
                <a:spcPts val="0"/>
              </a:spcAft>
              <a:buFont typeface="Arial" panose="020B0604020202020204" pitchFamily="34" charset="0"/>
              <a:buChar char="•"/>
            </a:pPr>
            <a:r>
              <a:rPr lang="en-US" sz="1600" dirty="0"/>
              <a:t>Avoid an increase in your interest rate</a:t>
            </a:r>
          </a:p>
          <a:p>
            <a:pPr marL="180975" indent="-180975" fontAlgn="auto">
              <a:lnSpc>
                <a:spcPct val="100000"/>
              </a:lnSpc>
              <a:spcBef>
                <a:spcPts val="300"/>
              </a:spcBef>
              <a:spcAft>
                <a:spcPts val="0"/>
              </a:spcAft>
              <a:buFont typeface="Arial" panose="020B0604020202020204" pitchFamily="34" charset="0"/>
              <a:buChar char="•"/>
            </a:pPr>
            <a:r>
              <a:rPr lang="en-US" sz="1600" dirty="0"/>
              <a:t>Avoid a negative impact on your credit score.</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3783666"/>
            <a:ext cx="463038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Keep a calendar of your bills due.</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3. Make payments </a:t>
            </a:r>
            <a:r>
              <a:rPr lang="en-US" sz="2400" b="1" dirty="0"/>
              <a:t>on time</a:t>
            </a:r>
            <a:r>
              <a:rPr lang="en-US" sz="2400" dirty="0"/>
              <a:t>.</a:t>
            </a:r>
          </a:p>
        </p:txBody>
      </p:sp>
      <p:sp>
        <p:nvSpPr>
          <p:cNvPr id="14" name="Rectangle 13">
            <a:extLst>
              <a:ext uri="{FF2B5EF4-FFF2-40B4-BE49-F238E27FC236}">
                <a16:creationId xmlns:a16="http://schemas.microsoft.com/office/drawing/2014/main" id="{5A68F31F-BD26-CC4E-935B-D3E7B9AFBB23}"/>
              </a:ext>
            </a:extLst>
          </p:cNvPr>
          <p:cNvSpPr/>
          <p:nvPr/>
        </p:nvSpPr>
        <p:spPr>
          <a:xfrm>
            <a:off x="680584" y="2271347"/>
            <a:ext cx="663424" cy="1397446"/>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3781769"/>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7" name="Rectangle 16">
            <a:extLst>
              <a:ext uri="{FF2B5EF4-FFF2-40B4-BE49-F238E27FC236}">
                <a16:creationId xmlns:a16="http://schemas.microsoft.com/office/drawing/2014/main" id="{680831A9-BC2C-4948-A0FC-6E974DCA2195}"/>
              </a:ext>
            </a:extLst>
          </p:cNvPr>
          <p:cNvSpPr/>
          <p:nvPr/>
        </p:nvSpPr>
        <p:spPr>
          <a:xfrm>
            <a:off x="680584" y="4623251"/>
            <a:ext cx="663424" cy="1630941"/>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9" name="Text Placeholder 12">
            <a:extLst>
              <a:ext uri="{FF2B5EF4-FFF2-40B4-BE49-F238E27FC236}">
                <a16:creationId xmlns:a16="http://schemas.microsoft.com/office/drawing/2014/main" id="{63E10C4F-DC85-8F45-9013-E294F3237758}"/>
              </a:ext>
            </a:extLst>
          </p:cNvPr>
          <p:cNvSpPr txBox="1">
            <a:spLocks/>
          </p:cNvSpPr>
          <p:nvPr/>
        </p:nvSpPr>
        <p:spPr>
          <a:xfrm>
            <a:off x="1436913" y="4623252"/>
            <a:ext cx="463038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Set up automatic payments.</a:t>
            </a:r>
          </a:p>
        </p:txBody>
      </p:sp>
      <p:sp>
        <p:nvSpPr>
          <p:cNvPr id="25" name="Text Placeholder 12">
            <a:extLst>
              <a:ext uri="{FF2B5EF4-FFF2-40B4-BE49-F238E27FC236}">
                <a16:creationId xmlns:a16="http://schemas.microsoft.com/office/drawing/2014/main" id="{1F47E4E1-AF8E-744F-868F-C77D90109C50}"/>
              </a:ext>
            </a:extLst>
          </p:cNvPr>
          <p:cNvSpPr txBox="1">
            <a:spLocks/>
          </p:cNvSpPr>
          <p:nvPr/>
        </p:nvSpPr>
        <p:spPr>
          <a:xfrm>
            <a:off x="1431919" y="5325950"/>
            <a:ext cx="4630385" cy="928243"/>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180975" indent="-180975" fontAlgn="auto">
              <a:lnSpc>
                <a:spcPct val="100000"/>
              </a:lnSpc>
              <a:spcBef>
                <a:spcPts val="300"/>
              </a:spcBef>
              <a:spcAft>
                <a:spcPts val="0"/>
              </a:spcAft>
              <a:buFont typeface="Arial" panose="020B0604020202020204" pitchFamily="34" charset="0"/>
              <a:buChar char="•"/>
            </a:pPr>
            <a:r>
              <a:rPr lang="en-US" sz="1600" dirty="0"/>
              <a:t>Ensure enough funds are in the account prior to the due date.</a:t>
            </a:r>
          </a:p>
        </p:txBody>
      </p:sp>
      <p:grpSp>
        <p:nvGrpSpPr>
          <p:cNvPr id="27" name="Group 26">
            <a:extLst>
              <a:ext uri="{FF2B5EF4-FFF2-40B4-BE49-F238E27FC236}">
                <a16:creationId xmlns:a16="http://schemas.microsoft.com/office/drawing/2014/main" id="{7F8CD5F5-2698-F948-9E9A-D44E054FB7C4}"/>
              </a:ext>
            </a:extLst>
          </p:cNvPr>
          <p:cNvGrpSpPr/>
          <p:nvPr/>
        </p:nvGrpSpPr>
        <p:grpSpPr>
          <a:xfrm>
            <a:off x="9348070" y="2813180"/>
            <a:ext cx="2468880" cy="2468880"/>
            <a:chOff x="8770634" y="2554094"/>
            <a:chExt cx="2468880" cy="2468880"/>
          </a:xfrm>
        </p:grpSpPr>
        <p:sp>
          <p:nvSpPr>
            <p:cNvPr id="35" name="Oval 34">
              <a:extLst>
                <a:ext uri="{FF2B5EF4-FFF2-40B4-BE49-F238E27FC236}">
                  <a16:creationId xmlns:a16="http://schemas.microsoft.com/office/drawing/2014/main" id="{B427DEE4-386F-9B4E-AE78-A33E15F20AF0}"/>
                </a:ext>
              </a:extLst>
            </p:cNvPr>
            <p:cNvSpPr>
              <a:spLocks noChangeAspect="1"/>
            </p:cNvSpPr>
            <p:nvPr/>
          </p:nvSpPr>
          <p:spPr>
            <a:xfrm>
              <a:off x="8770634" y="2554094"/>
              <a:ext cx="2468880" cy="2468880"/>
            </a:xfrm>
            <a:prstGeom prst="ellipse">
              <a:avLst/>
            </a:prstGeom>
            <a:solidFill>
              <a:schemeClr val="accent5"/>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electronics&#10;&#10;Description automatically generated">
              <a:extLst>
                <a:ext uri="{FF2B5EF4-FFF2-40B4-BE49-F238E27FC236}">
                  <a16:creationId xmlns:a16="http://schemas.microsoft.com/office/drawing/2014/main" id="{B29CB9AC-930C-F440-BEA0-020A996DE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763" y="3057014"/>
              <a:ext cx="1262623" cy="1463040"/>
            </a:xfrm>
            <a:prstGeom prst="rect">
              <a:avLst/>
            </a:prstGeom>
          </p:spPr>
        </p:pic>
      </p:grpSp>
      <p:sp>
        <p:nvSpPr>
          <p:cNvPr id="29" name="Oval 28">
            <a:extLst>
              <a:ext uri="{FF2B5EF4-FFF2-40B4-BE49-F238E27FC236}">
                <a16:creationId xmlns:a16="http://schemas.microsoft.com/office/drawing/2014/main" id="{B1DC0F0A-80AE-934B-A75F-0E9D407C32FC}"/>
              </a:ext>
            </a:extLst>
          </p:cNvPr>
          <p:cNvSpPr>
            <a:spLocks noChangeAspect="1"/>
          </p:cNvSpPr>
          <p:nvPr/>
        </p:nvSpPr>
        <p:spPr>
          <a:xfrm>
            <a:off x="6670427" y="4465628"/>
            <a:ext cx="2286000" cy="228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C13866D7-44A7-5345-9DE4-FC848235A8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7283" y="4756547"/>
            <a:ext cx="1283677" cy="1390651"/>
          </a:xfrm>
          <a:prstGeom prst="rect">
            <a:avLst/>
          </a:prstGeom>
        </p:spPr>
      </p:pic>
      <p:sp>
        <p:nvSpPr>
          <p:cNvPr id="38" name="Oval 37">
            <a:extLst>
              <a:ext uri="{FF2B5EF4-FFF2-40B4-BE49-F238E27FC236}">
                <a16:creationId xmlns:a16="http://schemas.microsoft.com/office/drawing/2014/main" id="{EFBE75D8-238F-914E-A7B3-FD855C6FE950}"/>
              </a:ext>
            </a:extLst>
          </p:cNvPr>
          <p:cNvSpPr>
            <a:spLocks noChangeAspect="1"/>
          </p:cNvSpPr>
          <p:nvPr/>
        </p:nvSpPr>
        <p:spPr>
          <a:xfrm>
            <a:off x="6670427" y="1421982"/>
            <a:ext cx="2286000" cy="228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FB9260B-B3DD-114D-A18E-9C3DDC1BA5F6}"/>
              </a:ext>
            </a:extLst>
          </p:cNvPr>
          <p:cNvCxnSpPr/>
          <p:nvPr/>
        </p:nvCxnSpPr>
        <p:spPr>
          <a:xfrm flipV="1">
            <a:off x="8741996" y="4629550"/>
            <a:ext cx="728575" cy="489439"/>
          </a:xfrm>
          <a:prstGeom prst="line">
            <a:avLst/>
          </a:prstGeom>
          <a:ln w="34925">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79DBEA-6FE3-1A40-B806-834904BBA167}"/>
              </a:ext>
            </a:extLst>
          </p:cNvPr>
          <p:cNvCxnSpPr>
            <a:cxnSpLocks/>
          </p:cNvCxnSpPr>
          <p:nvPr/>
        </p:nvCxnSpPr>
        <p:spPr>
          <a:xfrm>
            <a:off x="8572171" y="3359561"/>
            <a:ext cx="759143" cy="421869"/>
          </a:xfrm>
          <a:prstGeom prst="line">
            <a:avLst/>
          </a:prstGeom>
          <a:ln w="34925">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A9CFFBC8-3BA9-DB4F-A434-E27B62E052DE}"/>
              </a:ext>
            </a:extLst>
          </p:cNvPr>
          <p:cNvSpPr/>
          <p:nvPr/>
        </p:nvSpPr>
        <p:spPr>
          <a:xfrm>
            <a:off x="10642672" y="3912399"/>
            <a:ext cx="182880" cy="176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Icon&#10;&#10;Description automatically generated">
            <a:extLst>
              <a:ext uri="{FF2B5EF4-FFF2-40B4-BE49-F238E27FC236}">
                <a16:creationId xmlns:a16="http://schemas.microsoft.com/office/drawing/2014/main" id="{6ADBD1DC-0680-6B49-83E6-A5B5072FB1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2319" y="1918809"/>
            <a:ext cx="1027093" cy="1464154"/>
          </a:xfrm>
          <a:prstGeom prst="rect">
            <a:avLst/>
          </a:prstGeom>
        </p:spPr>
      </p:pic>
      <p:grpSp>
        <p:nvGrpSpPr>
          <p:cNvPr id="24" name="Group 23">
            <a:extLst>
              <a:ext uri="{FF2B5EF4-FFF2-40B4-BE49-F238E27FC236}">
                <a16:creationId xmlns:a16="http://schemas.microsoft.com/office/drawing/2014/main" id="{B2798744-D9F0-5F48-87BE-9BB168400A69}"/>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CA54FA25-E306-6E44-B30E-28750764066E}"/>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30" name="Right Triangle 29">
              <a:extLst>
                <a:ext uri="{FF2B5EF4-FFF2-40B4-BE49-F238E27FC236}">
                  <a16:creationId xmlns:a16="http://schemas.microsoft.com/office/drawing/2014/main" id="{1BE48618-A215-D24E-A9D6-28D4CFCBCA46}"/>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B07B199-B03C-2C4F-AE03-3A932E8ACE7F}"/>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95405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FCBEF3-B14E-B040-8A9D-999B5BDD2904}"/>
              </a:ext>
            </a:extLst>
          </p:cNvPr>
          <p:cNvSpPr/>
          <p:nvPr/>
        </p:nvSpPr>
        <p:spPr>
          <a:xfrm>
            <a:off x="765874" y="2913017"/>
            <a:ext cx="5730874" cy="2356096"/>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1005840" rtlCol="0" anchor="t"/>
          <a:lstStyle/>
          <a:p>
            <a:pPr marL="231775" indent="-231775">
              <a:buFont typeface="Arial" panose="020B0604020202020204" pitchFamily="34" charset="0"/>
              <a:buChar char="•"/>
            </a:pPr>
            <a:r>
              <a:rPr lang="en-US" sz="2200" dirty="0">
                <a:solidFill>
                  <a:schemeClr val="tx1"/>
                </a:solidFill>
              </a:rPr>
              <a:t>Mortgage</a:t>
            </a:r>
          </a:p>
          <a:p>
            <a:pPr marL="231775" indent="-231775">
              <a:buFont typeface="Arial" panose="020B0604020202020204" pitchFamily="34" charset="0"/>
              <a:buChar char="•"/>
            </a:pPr>
            <a:r>
              <a:rPr lang="en-US" sz="2200" dirty="0">
                <a:solidFill>
                  <a:schemeClr val="tx1"/>
                </a:solidFill>
              </a:rPr>
              <a:t>Student loan</a:t>
            </a:r>
          </a:p>
          <a:p>
            <a:pPr marL="231775" indent="-231775">
              <a:buFont typeface="Arial" panose="020B0604020202020204" pitchFamily="34" charset="0"/>
              <a:buChar char="•"/>
            </a:pPr>
            <a:r>
              <a:rPr lang="en-US" sz="2200" dirty="0">
                <a:solidFill>
                  <a:schemeClr val="tx1"/>
                </a:solidFill>
              </a:rPr>
              <a:t>Some auto loans</a:t>
            </a:r>
          </a:p>
        </p:txBody>
      </p:sp>
      <p:sp>
        <p:nvSpPr>
          <p:cNvPr id="11" name="Rectangle 10">
            <a:extLst>
              <a:ext uri="{FF2B5EF4-FFF2-40B4-BE49-F238E27FC236}">
                <a16:creationId xmlns:a16="http://schemas.microsoft.com/office/drawing/2014/main" id="{CB50E0A6-045E-E94D-8AA9-FB22D1D3A710}"/>
              </a:ext>
            </a:extLst>
          </p:cNvPr>
          <p:cNvSpPr/>
          <p:nvPr/>
        </p:nvSpPr>
        <p:spPr>
          <a:xfrm>
            <a:off x="6868445" y="2913017"/>
            <a:ext cx="4572000" cy="2356096"/>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005840" rIns="182880" rtlCol="0" anchor="t"/>
          <a:lstStyle/>
          <a:p>
            <a:pPr marL="231775" indent="-231775">
              <a:buFont typeface="Arial" panose="020B0604020202020204" pitchFamily="34" charset="0"/>
              <a:buChar char="•"/>
            </a:pPr>
            <a:r>
              <a:rPr lang="en-US" sz="2200" dirty="0">
                <a:solidFill>
                  <a:schemeClr val="tx1"/>
                </a:solidFill>
              </a:rPr>
              <a:t>Outstanding credit card balance</a:t>
            </a:r>
          </a:p>
          <a:p>
            <a:pPr marL="231775" indent="-231775">
              <a:buFont typeface="Arial" panose="020B0604020202020204" pitchFamily="34" charset="0"/>
              <a:buChar char="•"/>
            </a:pPr>
            <a:r>
              <a:rPr lang="en-US" sz="2200" dirty="0">
                <a:solidFill>
                  <a:schemeClr val="tx1"/>
                </a:solidFill>
              </a:rPr>
              <a:t>Personal loans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4. </a:t>
            </a:r>
            <a:r>
              <a:rPr lang="en-US" sz="2400" b="1" dirty="0"/>
              <a:t>Good</a:t>
            </a:r>
            <a:r>
              <a:rPr lang="en-US" sz="2400" dirty="0"/>
              <a:t> Debt vs. </a:t>
            </a:r>
            <a:r>
              <a:rPr lang="en-US" sz="2400" b="1" dirty="0"/>
              <a:t>Bad</a:t>
            </a:r>
            <a:r>
              <a:rPr lang="en-US" sz="2400" dirty="0"/>
              <a:t> Debt</a:t>
            </a:r>
            <a:endParaRPr lang="en-US" sz="2400" b="1" dirty="0"/>
          </a:p>
        </p:txBody>
      </p:sp>
      <p:grpSp>
        <p:nvGrpSpPr>
          <p:cNvPr id="12" name="Group 11">
            <a:extLst>
              <a:ext uri="{FF2B5EF4-FFF2-40B4-BE49-F238E27FC236}">
                <a16:creationId xmlns:a16="http://schemas.microsoft.com/office/drawing/2014/main" id="{D064F549-99F8-5F46-8359-2A4E4D714AC3}"/>
              </a:ext>
            </a:extLst>
          </p:cNvPr>
          <p:cNvGrpSpPr/>
          <p:nvPr/>
        </p:nvGrpSpPr>
        <p:grpSpPr>
          <a:xfrm>
            <a:off x="3243076" y="2313242"/>
            <a:ext cx="1371600" cy="1371600"/>
            <a:chOff x="2370475" y="2313242"/>
            <a:chExt cx="1371600" cy="1371600"/>
          </a:xfrm>
        </p:grpSpPr>
        <p:sp>
          <p:nvSpPr>
            <p:cNvPr id="4" name="Oval 3">
              <a:extLst>
                <a:ext uri="{FF2B5EF4-FFF2-40B4-BE49-F238E27FC236}">
                  <a16:creationId xmlns:a16="http://schemas.microsoft.com/office/drawing/2014/main" id="{E1127823-29BD-AA46-B41A-AACE965BA2A4}"/>
                </a:ext>
              </a:extLst>
            </p:cNvPr>
            <p:cNvSpPr>
              <a:spLocks noChangeAspect="1"/>
            </p:cNvSpPr>
            <p:nvPr/>
          </p:nvSpPr>
          <p:spPr>
            <a:xfrm>
              <a:off x="2370475" y="2313242"/>
              <a:ext cx="1371600" cy="1371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able&#10;&#10;Description automatically generated">
              <a:extLst>
                <a:ext uri="{FF2B5EF4-FFF2-40B4-BE49-F238E27FC236}">
                  <a16:creationId xmlns:a16="http://schemas.microsoft.com/office/drawing/2014/main" id="{8F134D24-FF67-2A45-9FDE-909FDCED7D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5369" y="2515608"/>
              <a:ext cx="781812" cy="822960"/>
            </a:xfrm>
            <a:prstGeom prst="rect">
              <a:avLst/>
            </a:prstGeom>
          </p:spPr>
        </p:pic>
      </p:grpSp>
      <p:grpSp>
        <p:nvGrpSpPr>
          <p:cNvPr id="13" name="Group 12">
            <a:extLst>
              <a:ext uri="{FF2B5EF4-FFF2-40B4-BE49-F238E27FC236}">
                <a16:creationId xmlns:a16="http://schemas.microsoft.com/office/drawing/2014/main" id="{FCAFDD9C-FC94-604E-9FE6-16A9A54C9C46}"/>
              </a:ext>
            </a:extLst>
          </p:cNvPr>
          <p:cNvGrpSpPr/>
          <p:nvPr/>
        </p:nvGrpSpPr>
        <p:grpSpPr>
          <a:xfrm>
            <a:off x="8468645" y="2330385"/>
            <a:ext cx="1371600" cy="1371600"/>
            <a:chOff x="8392886" y="2330385"/>
            <a:chExt cx="1371600" cy="1371600"/>
          </a:xfrm>
        </p:grpSpPr>
        <p:sp>
          <p:nvSpPr>
            <p:cNvPr id="19" name="Oval 18">
              <a:extLst>
                <a:ext uri="{FF2B5EF4-FFF2-40B4-BE49-F238E27FC236}">
                  <a16:creationId xmlns:a16="http://schemas.microsoft.com/office/drawing/2014/main" id="{BAE7B64D-4ED5-CA4B-9595-001BE23E318F}"/>
                </a:ext>
              </a:extLst>
            </p:cNvPr>
            <p:cNvSpPr>
              <a:spLocks noChangeAspect="1"/>
            </p:cNvSpPr>
            <p:nvPr/>
          </p:nvSpPr>
          <p:spPr>
            <a:xfrm>
              <a:off x="8392886" y="2330385"/>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50113E54-A6F4-5F4A-906D-677765CE00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7780" y="2613688"/>
              <a:ext cx="781812" cy="822960"/>
            </a:xfrm>
            <a:prstGeom prst="rect">
              <a:avLst/>
            </a:prstGeom>
          </p:spPr>
        </p:pic>
      </p:grpSp>
      <p:sp>
        <p:nvSpPr>
          <p:cNvPr id="24" name="Rectangle 23">
            <a:extLst>
              <a:ext uri="{FF2B5EF4-FFF2-40B4-BE49-F238E27FC236}">
                <a16:creationId xmlns:a16="http://schemas.microsoft.com/office/drawing/2014/main" id="{1F4ED698-DB7E-AC4B-BF70-15AAE435E727}"/>
              </a:ext>
            </a:extLst>
          </p:cNvPr>
          <p:cNvSpPr/>
          <p:nvPr/>
        </p:nvSpPr>
        <p:spPr>
          <a:xfrm>
            <a:off x="765874" y="5269113"/>
            <a:ext cx="5730874" cy="11708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r>
              <a:rPr lang="en-US" sz="1600" b="1" dirty="0">
                <a:solidFill>
                  <a:schemeClr val="bg2"/>
                </a:solidFill>
              </a:rPr>
              <a:t>Don’t pay extra </a:t>
            </a:r>
            <a:r>
              <a:rPr lang="en-US" sz="1600" dirty="0">
                <a:solidFill>
                  <a:schemeClr val="bg2"/>
                </a:solidFill>
              </a:rPr>
              <a:t>towards good debt. Extra funds are better used to </a:t>
            </a:r>
            <a:r>
              <a:rPr lang="en-US" sz="1600" b="1" dirty="0">
                <a:solidFill>
                  <a:schemeClr val="bg2"/>
                </a:solidFill>
              </a:rPr>
              <a:t>save for retirement. </a:t>
            </a:r>
            <a:r>
              <a:rPr lang="en-US" sz="1600" dirty="0">
                <a:solidFill>
                  <a:schemeClr val="bg2"/>
                </a:solidFill>
              </a:rPr>
              <a:t>Assumes a reasonable interest rate.  If any of these loans have high, double-digit interest rates, treat them as Bad Debt. </a:t>
            </a:r>
          </a:p>
        </p:txBody>
      </p:sp>
      <p:sp>
        <p:nvSpPr>
          <p:cNvPr id="25" name="Rectangle 24">
            <a:extLst>
              <a:ext uri="{FF2B5EF4-FFF2-40B4-BE49-F238E27FC236}">
                <a16:creationId xmlns:a16="http://schemas.microsoft.com/office/drawing/2014/main" id="{0A99002D-F3D2-1F4C-9288-35F7013BA81B}"/>
              </a:ext>
            </a:extLst>
          </p:cNvPr>
          <p:cNvSpPr/>
          <p:nvPr/>
        </p:nvSpPr>
        <p:spPr>
          <a:xfrm>
            <a:off x="6868445" y="5269113"/>
            <a:ext cx="4572000" cy="1170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r>
              <a:rPr lang="en-US" sz="2000" b="1" dirty="0">
                <a:solidFill>
                  <a:schemeClr val="bg2"/>
                </a:solidFill>
              </a:rPr>
              <a:t>Do pay extra </a:t>
            </a:r>
            <a:r>
              <a:rPr lang="en-US" sz="2000" dirty="0">
                <a:solidFill>
                  <a:schemeClr val="bg2"/>
                </a:solidFill>
              </a:rPr>
              <a:t>towards bad debt to reduce interest paid. </a:t>
            </a:r>
            <a:endParaRPr lang="en-US" sz="2000" b="1" dirty="0">
              <a:solidFill>
                <a:schemeClr val="bg2"/>
              </a:solidFill>
            </a:endParaRPr>
          </a:p>
        </p:txBody>
      </p:sp>
      <p:grpSp>
        <p:nvGrpSpPr>
          <p:cNvPr id="15" name="Group 14">
            <a:extLst>
              <a:ext uri="{FF2B5EF4-FFF2-40B4-BE49-F238E27FC236}">
                <a16:creationId xmlns:a16="http://schemas.microsoft.com/office/drawing/2014/main" id="{6DEFA27A-069C-4646-8A6F-3671702FF74C}"/>
              </a:ext>
            </a:extLst>
          </p:cNvPr>
          <p:cNvGrpSpPr/>
          <p:nvPr/>
        </p:nvGrpSpPr>
        <p:grpSpPr>
          <a:xfrm>
            <a:off x="0" y="0"/>
            <a:ext cx="12192000" cy="1390650"/>
            <a:chOff x="0" y="0"/>
            <a:chExt cx="12192000" cy="1390650"/>
          </a:xfrm>
        </p:grpSpPr>
        <p:sp>
          <p:nvSpPr>
            <p:cNvPr id="16" name="Title 4">
              <a:extLst>
                <a:ext uri="{FF2B5EF4-FFF2-40B4-BE49-F238E27FC236}">
                  <a16:creationId xmlns:a16="http://schemas.microsoft.com/office/drawing/2014/main" id="{76981418-FC18-9041-91EF-9AC674F25852}"/>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17" name="Right Triangle 16">
              <a:extLst>
                <a:ext uri="{FF2B5EF4-FFF2-40B4-BE49-F238E27FC236}">
                  <a16:creationId xmlns:a16="http://schemas.microsoft.com/office/drawing/2014/main" id="{0A071C38-EEFF-CA4C-8A0A-72C7DE55A24D}"/>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37E5AD2-9947-F446-AF6C-FC881D06A394}"/>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299559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CCF270EC-6D10-744B-8487-BB2AED036FD6}"/>
              </a:ext>
            </a:extLst>
          </p:cNvPr>
          <p:cNvSpPr/>
          <p:nvPr/>
        </p:nvSpPr>
        <p:spPr>
          <a:xfrm>
            <a:off x="363538" y="2416637"/>
            <a:ext cx="5730874" cy="4166725"/>
          </a:xfrm>
          <a:prstGeom prst="r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5. Choose your </a:t>
            </a:r>
            <a:r>
              <a:rPr lang="en-US" sz="2400" b="1" dirty="0"/>
              <a:t>payment strategy.</a:t>
            </a:r>
          </a:p>
        </p:txBody>
      </p:sp>
      <p:sp>
        <p:nvSpPr>
          <p:cNvPr id="4" name="TextBox 3">
            <a:extLst>
              <a:ext uri="{FF2B5EF4-FFF2-40B4-BE49-F238E27FC236}">
                <a16:creationId xmlns:a16="http://schemas.microsoft.com/office/drawing/2014/main" id="{095B95E0-C780-7B49-A103-84D05910FA25}"/>
              </a:ext>
            </a:extLst>
          </p:cNvPr>
          <p:cNvSpPr txBox="1"/>
          <p:nvPr/>
        </p:nvSpPr>
        <p:spPr>
          <a:xfrm>
            <a:off x="-2075914" y="252063"/>
            <a:ext cx="1896620" cy="1599883"/>
          </a:xfrm>
          <a:prstGeom prst="rect">
            <a:avLst/>
          </a:prstGeom>
          <a:noFill/>
          <a:ln w="38100">
            <a:noFill/>
            <a:bevel/>
          </a:ln>
        </p:spPr>
        <p:txBody>
          <a:bodyPr vert="horz" wrap="square" lIns="182880" tIns="182880" rIns="182880" bIns="182880" rtlCol="0" anchor="ctr" anchorCtr="0">
            <a:noAutofit/>
          </a:bodyPr>
          <a:lstStyle/>
          <a:p>
            <a:pPr algn="ctr" fontAlgn="auto">
              <a:spcAft>
                <a:spcPts val="0"/>
              </a:spcAft>
            </a:pPr>
            <a:endParaRPr lang="en-US" sz="1600" dirty="0"/>
          </a:p>
        </p:txBody>
      </p:sp>
      <p:sp>
        <p:nvSpPr>
          <p:cNvPr id="11" name="TextBox 10">
            <a:extLst>
              <a:ext uri="{FF2B5EF4-FFF2-40B4-BE49-F238E27FC236}">
                <a16:creationId xmlns:a16="http://schemas.microsoft.com/office/drawing/2014/main" id="{2B0A0C88-1E23-8B43-ADDB-27FEFBD3ED6E}"/>
              </a:ext>
            </a:extLst>
          </p:cNvPr>
          <p:cNvSpPr txBox="1"/>
          <p:nvPr/>
        </p:nvSpPr>
        <p:spPr>
          <a:xfrm>
            <a:off x="590278" y="4522862"/>
            <a:ext cx="2910568" cy="1941338"/>
          </a:xfrm>
          <a:prstGeom prst="rect">
            <a:avLst/>
          </a:prstGeom>
          <a:noFill/>
          <a:ln w="38100">
            <a:noFill/>
            <a:bevel/>
          </a:ln>
        </p:spPr>
        <p:txBody>
          <a:bodyPr vert="horz" wrap="square" lIns="0" tIns="0" rIns="0" bIns="0" rtlCol="0" anchor="t" anchorCtr="0">
            <a:noAutofit/>
          </a:bodyPr>
          <a:lstStyle/>
          <a:p>
            <a:pPr fontAlgn="auto">
              <a:spcAft>
                <a:spcPts val="600"/>
              </a:spcAft>
            </a:pPr>
            <a:r>
              <a:rPr lang="en-US" sz="2200" b="1" dirty="0"/>
              <a:t>Debt Avalanche</a:t>
            </a:r>
          </a:p>
          <a:p>
            <a:pPr marL="180975" indent="-180975" fontAlgn="auto">
              <a:spcAft>
                <a:spcPts val="0"/>
              </a:spcAft>
              <a:buFont typeface="Arial" panose="020B0604020202020204" pitchFamily="34" charset="0"/>
              <a:buChar char="•"/>
            </a:pPr>
            <a:r>
              <a:rPr lang="en-US" sz="2000" dirty="0"/>
              <a:t>Pay off </a:t>
            </a:r>
            <a:r>
              <a:rPr lang="en-US" sz="2000" b="1" dirty="0"/>
              <a:t>highest</a:t>
            </a:r>
            <a:r>
              <a:rPr lang="en-US" sz="2000" dirty="0"/>
              <a:t> </a:t>
            </a:r>
            <a:r>
              <a:rPr lang="en-US" sz="2000" b="1" dirty="0"/>
              <a:t>interest</a:t>
            </a:r>
            <a:r>
              <a:rPr lang="en-US" sz="2000" dirty="0"/>
              <a:t> rate debt first</a:t>
            </a:r>
          </a:p>
          <a:p>
            <a:pPr marL="180975" indent="-180975" fontAlgn="auto">
              <a:spcAft>
                <a:spcPts val="0"/>
              </a:spcAft>
              <a:buFont typeface="Arial" panose="020B0604020202020204" pitchFamily="34" charset="0"/>
              <a:buChar char="•"/>
            </a:pPr>
            <a:r>
              <a:rPr lang="en-US" sz="2000" dirty="0"/>
              <a:t>Saves the most money in the long term</a:t>
            </a:r>
          </a:p>
        </p:txBody>
      </p:sp>
      <p:sp>
        <p:nvSpPr>
          <p:cNvPr id="12" name="Oval 11">
            <a:extLst>
              <a:ext uri="{FF2B5EF4-FFF2-40B4-BE49-F238E27FC236}">
                <a16:creationId xmlns:a16="http://schemas.microsoft.com/office/drawing/2014/main" id="{2204FDA9-C790-F64F-8B05-9DA04B3DE362}"/>
              </a:ext>
            </a:extLst>
          </p:cNvPr>
          <p:cNvSpPr/>
          <p:nvPr/>
        </p:nvSpPr>
        <p:spPr>
          <a:xfrm>
            <a:off x="978082" y="3997237"/>
            <a:ext cx="785403" cy="378823"/>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1CB7DB4-9EFC-8E44-A76B-34A96794B36B}"/>
              </a:ext>
            </a:extLst>
          </p:cNvPr>
          <p:cNvSpPr>
            <a:spLocks noChangeAspect="1"/>
          </p:cNvSpPr>
          <p:nvPr/>
        </p:nvSpPr>
        <p:spPr>
          <a:xfrm>
            <a:off x="8196987" y="2298743"/>
            <a:ext cx="3653570" cy="365760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63AEF6D-DB64-344E-A224-C98D2C1E4E3C}"/>
              </a:ext>
            </a:extLst>
          </p:cNvPr>
          <p:cNvCxnSpPr>
            <a:cxnSpLocks/>
          </p:cNvCxnSpPr>
          <p:nvPr/>
        </p:nvCxnSpPr>
        <p:spPr>
          <a:xfrm>
            <a:off x="7302137" y="5928041"/>
            <a:ext cx="2749778" cy="0"/>
          </a:xfrm>
          <a:prstGeom prst="line">
            <a:avLst/>
          </a:prstGeom>
          <a:ln w="635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D936B7B-9403-0F40-A08C-A9ED24B03CA4}"/>
              </a:ext>
            </a:extLst>
          </p:cNvPr>
          <p:cNvSpPr txBox="1"/>
          <p:nvPr/>
        </p:nvSpPr>
        <p:spPr>
          <a:xfrm>
            <a:off x="8425540" y="3575960"/>
            <a:ext cx="3226527" cy="1126670"/>
          </a:xfrm>
          <a:prstGeom prst="rect">
            <a:avLst/>
          </a:prstGeom>
          <a:noFill/>
          <a:ln w="38100">
            <a:noFill/>
            <a:bevel/>
          </a:ln>
        </p:spPr>
        <p:txBody>
          <a:bodyPr vert="horz" wrap="square" lIns="0" tIns="0" rIns="0" bIns="0" rtlCol="0" anchor="t" anchorCtr="0">
            <a:noAutofit/>
          </a:bodyPr>
          <a:lstStyle/>
          <a:p>
            <a:pPr algn="ctr" fontAlgn="auto">
              <a:spcAft>
                <a:spcPts val="600"/>
              </a:spcAft>
            </a:pPr>
            <a:r>
              <a:rPr lang="en-US" sz="2200" b="1" dirty="0"/>
              <a:t>Debt Snowball</a:t>
            </a:r>
          </a:p>
          <a:p>
            <a:pPr marL="180975" indent="-180975" fontAlgn="auto">
              <a:spcAft>
                <a:spcPts val="0"/>
              </a:spcAft>
              <a:buFont typeface="Arial" panose="020B0604020202020204" pitchFamily="34" charset="0"/>
              <a:buChar char="•"/>
            </a:pPr>
            <a:r>
              <a:rPr lang="en-US" sz="2000" dirty="0"/>
              <a:t>Pay off </a:t>
            </a:r>
            <a:r>
              <a:rPr lang="en-US" sz="2000" b="1" dirty="0"/>
              <a:t>smallest debt</a:t>
            </a:r>
            <a:r>
              <a:rPr lang="en-US" sz="2000" dirty="0"/>
              <a:t> first</a:t>
            </a:r>
          </a:p>
          <a:p>
            <a:pPr marL="180975" indent="-180975" fontAlgn="auto">
              <a:spcAft>
                <a:spcPts val="0"/>
              </a:spcAft>
              <a:buFont typeface="Arial" panose="020B0604020202020204" pitchFamily="34" charset="0"/>
              <a:buChar char="•"/>
            </a:pPr>
            <a:r>
              <a:rPr lang="en-US" sz="2000" dirty="0"/>
              <a:t>Helps maintain motivation</a:t>
            </a:r>
          </a:p>
        </p:txBody>
      </p:sp>
      <p:sp>
        <p:nvSpPr>
          <p:cNvPr id="20" name="Right Arrow 19">
            <a:extLst>
              <a:ext uri="{FF2B5EF4-FFF2-40B4-BE49-F238E27FC236}">
                <a16:creationId xmlns:a16="http://schemas.microsoft.com/office/drawing/2014/main" id="{F6636EBF-8947-CF44-812D-78181B7EB5E6}"/>
              </a:ext>
            </a:extLst>
          </p:cNvPr>
          <p:cNvSpPr/>
          <p:nvPr/>
        </p:nvSpPr>
        <p:spPr>
          <a:xfrm rot="2274447">
            <a:off x="2469595" y="3404235"/>
            <a:ext cx="1959429" cy="54864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con&#10;&#10;Description automatically generated">
            <a:extLst>
              <a:ext uri="{FF2B5EF4-FFF2-40B4-BE49-F238E27FC236}">
                <a16:creationId xmlns:a16="http://schemas.microsoft.com/office/drawing/2014/main" id="{C2716249-8193-2E45-804B-385AF0FA25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879" y="2175903"/>
            <a:ext cx="1573252" cy="2027075"/>
          </a:xfrm>
          <a:prstGeom prst="rect">
            <a:avLst/>
          </a:prstGeom>
        </p:spPr>
      </p:pic>
      <p:pic>
        <p:nvPicPr>
          <p:cNvPr id="24" name="Picture 23" descr="Icon&#10;&#10;Description automatically generated">
            <a:extLst>
              <a:ext uri="{FF2B5EF4-FFF2-40B4-BE49-F238E27FC236}">
                <a16:creationId xmlns:a16="http://schemas.microsoft.com/office/drawing/2014/main" id="{3326C327-4CEF-DA4E-A06E-98113CB08B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42011" y="3874128"/>
            <a:ext cx="1575498" cy="2029968"/>
          </a:xfrm>
          <a:prstGeom prst="rect">
            <a:avLst/>
          </a:prstGeom>
        </p:spPr>
      </p:pic>
      <p:grpSp>
        <p:nvGrpSpPr>
          <p:cNvPr id="42" name="Group 41">
            <a:extLst>
              <a:ext uri="{FF2B5EF4-FFF2-40B4-BE49-F238E27FC236}">
                <a16:creationId xmlns:a16="http://schemas.microsoft.com/office/drawing/2014/main" id="{CC7EBC72-FA1F-5147-9391-E6988D8EAF56}"/>
              </a:ext>
            </a:extLst>
          </p:cNvPr>
          <p:cNvGrpSpPr/>
          <p:nvPr/>
        </p:nvGrpSpPr>
        <p:grpSpPr>
          <a:xfrm>
            <a:off x="6916827" y="1921657"/>
            <a:ext cx="1990964" cy="1637069"/>
            <a:chOff x="6916827" y="2548675"/>
            <a:chExt cx="1990964" cy="1637069"/>
          </a:xfrm>
        </p:grpSpPr>
        <p:sp>
          <p:nvSpPr>
            <p:cNvPr id="38" name="Arc 37">
              <a:extLst>
                <a:ext uri="{FF2B5EF4-FFF2-40B4-BE49-F238E27FC236}">
                  <a16:creationId xmlns:a16="http://schemas.microsoft.com/office/drawing/2014/main" id="{63D43687-734D-904D-B52E-B95FE80DAD8F}"/>
                </a:ext>
              </a:extLst>
            </p:cNvPr>
            <p:cNvSpPr/>
            <p:nvPr/>
          </p:nvSpPr>
          <p:spPr>
            <a:xfrm rot="16200000">
              <a:off x="7121118" y="2587645"/>
              <a:ext cx="1393808" cy="1802389"/>
            </a:xfrm>
            <a:custGeom>
              <a:avLst/>
              <a:gdLst>
                <a:gd name="connsiteX0" fmla="*/ 1014984 w 2029968"/>
                <a:gd name="connsiteY0" fmla="*/ 0 h 1958862"/>
                <a:gd name="connsiteX1" fmla="*/ 2029968 w 2029968"/>
                <a:gd name="connsiteY1" fmla="*/ 979431 h 1958862"/>
                <a:gd name="connsiteX2" fmla="*/ 1014984 w 2029968"/>
                <a:gd name="connsiteY2" fmla="*/ 979431 h 1958862"/>
                <a:gd name="connsiteX3" fmla="*/ 1014984 w 2029968"/>
                <a:gd name="connsiteY3" fmla="*/ 0 h 1958862"/>
                <a:gd name="connsiteX0" fmla="*/ 1014984 w 2029968"/>
                <a:gd name="connsiteY0" fmla="*/ 0 h 1958862"/>
                <a:gd name="connsiteX1" fmla="*/ 2029968 w 2029968"/>
                <a:gd name="connsiteY1" fmla="*/ 979431 h 1958862"/>
                <a:gd name="connsiteX0" fmla="*/ 0 w 1237052"/>
                <a:gd name="connsiteY0" fmla="*/ 0 h 979431"/>
                <a:gd name="connsiteX1" fmla="*/ 1014984 w 1237052"/>
                <a:gd name="connsiteY1" fmla="*/ 979431 h 979431"/>
                <a:gd name="connsiteX2" fmla="*/ 0 w 1237052"/>
                <a:gd name="connsiteY2" fmla="*/ 979431 h 979431"/>
                <a:gd name="connsiteX3" fmla="*/ 0 w 1237052"/>
                <a:gd name="connsiteY3" fmla="*/ 0 h 979431"/>
                <a:gd name="connsiteX0" fmla="*/ 0 w 1237052"/>
                <a:gd name="connsiteY0" fmla="*/ 0 h 979431"/>
                <a:gd name="connsiteX1" fmla="*/ 1237052 w 1237052"/>
                <a:gd name="connsiteY1" fmla="*/ 953305 h 979431"/>
                <a:gd name="connsiteX0" fmla="*/ 0 w 1237052"/>
                <a:gd name="connsiteY0" fmla="*/ 0 h 979431"/>
                <a:gd name="connsiteX1" fmla="*/ 1014984 w 1237052"/>
                <a:gd name="connsiteY1" fmla="*/ 979431 h 979431"/>
                <a:gd name="connsiteX2" fmla="*/ 0 w 1237052"/>
                <a:gd name="connsiteY2" fmla="*/ 979431 h 979431"/>
                <a:gd name="connsiteX3" fmla="*/ 0 w 1237052"/>
                <a:gd name="connsiteY3" fmla="*/ 0 h 979431"/>
                <a:gd name="connsiteX0" fmla="*/ 0 w 1237052"/>
                <a:gd name="connsiteY0" fmla="*/ 0 h 979431"/>
                <a:gd name="connsiteX1" fmla="*/ 1237052 w 1237052"/>
                <a:gd name="connsiteY1" fmla="*/ 953305 h 979431"/>
                <a:gd name="connsiteX0" fmla="*/ 0 w 1237052"/>
                <a:gd name="connsiteY0" fmla="*/ 0 h 979431"/>
                <a:gd name="connsiteX1" fmla="*/ 1014984 w 1237052"/>
                <a:gd name="connsiteY1" fmla="*/ 979431 h 979431"/>
                <a:gd name="connsiteX2" fmla="*/ 0 w 1237052"/>
                <a:gd name="connsiteY2" fmla="*/ 979431 h 979431"/>
                <a:gd name="connsiteX3" fmla="*/ 0 w 1237052"/>
                <a:gd name="connsiteY3" fmla="*/ 0 h 979431"/>
                <a:gd name="connsiteX0" fmla="*/ 0 w 1237052"/>
                <a:gd name="connsiteY0" fmla="*/ 0 h 979431"/>
                <a:gd name="connsiteX1" fmla="*/ 1237052 w 1237052"/>
                <a:gd name="connsiteY1" fmla="*/ 953305 h 979431"/>
                <a:gd name="connsiteX0" fmla="*/ 117567 w 1354619"/>
                <a:gd name="connsiteY0" fmla="*/ 0 h 979431"/>
                <a:gd name="connsiteX1" fmla="*/ 1132551 w 1354619"/>
                <a:gd name="connsiteY1" fmla="*/ 979431 h 979431"/>
                <a:gd name="connsiteX2" fmla="*/ 117567 w 1354619"/>
                <a:gd name="connsiteY2" fmla="*/ 979431 h 979431"/>
                <a:gd name="connsiteX3" fmla="*/ 117567 w 1354619"/>
                <a:gd name="connsiteY3" fmla="*/ 0 h 979431"/>
                <a:gd name="connsiteX0" fmla="*/ 0 w 1354619"/>
                <a:gd name="connsiteY0" fmla="*/ 91443 h 979431"/>
                <a:gd name="connsiteX1" fmla="*/ 1354619 w 1354619"/>
                <a:gd name="connsiteY1" fmla="*/ 953305 h 979431"/>
                <a:gd name="connsiteX0" fmla="*/ 156756 w 1393808"/>
                <a:gd name="connsiteY0" fmla="*/ 0 h 979431"/>
                <a:gd name="connsiteX1" fmla="*/ 1171740 w 1393808"/>
                <a:gd name="connsiteY1" fmla="*/ 979431 h 979431"/>
                <a:gd name="connsiteX2" fmla="*/ 156756 w 1393808"/>
                <a:gd name="connsiteY2" fmla="*/ 979431 h 979431"/>
                <a:gd name="connsiteX3" fmla="*/ 156756 w 1393808"/>
                <a:gd name="connsiteY3" fmla="*/ 0 h 979431"/>
                <a:gd name="connsiteX0" fmla="*/ 0 w 1393808"/>
                <a:gd name="connsiteY0" fmla="*/ 3 h 979431"/>
                <a:gd name="connsiteX1" fmla="*/ 1393808 w 1393808"/>
                <a:gd name="connsiteY1" fmla="*/ 953305 h 979431"/>
                <a:gd name="connsiteX0" fmla="*/ 156756 w 1393808"/>
                <a:gd name="connsiteY0" fmla="*/ 289 h 979720"/>
                <a:gd name="connsiteX1" fmla="*/ 1171740 w 1393808"/>
                <a:gd name="connsiteY1" fmla="*/ 979720 h 979720"/>
                <a:gd name="connsiteX2" fmla="*/ 156756 w 1393808"/>
                <a:gd name="connsiteY2" fmla="*/ 979720 h 979720"/>
                <a:gd name="connsiteX3" fmla="*/ 156756 w 1393808"/>
                <a:gd name="connsiteY3" fmla="*/ 289 h 979720"/>
                <a:gd name="connsiteX0" fmla="*/ 0 w 1393808"/>
                <a:gd name="connsiteY0" fmla="*/ 292 h 979720"/>
                <a:gd name="connsiteX1" fmla="*/ 1393808 w 1393808"/>
                <a:gd name="connsiteY1" fmla="*/ 953594 h 979720"/>
                <a:gd name="connsiteX0" fmla="*/ 156756 w 1393808"/>
                <a:gd name="connsiteY0" fmla="*/ 352 h 979783"/>
                <a:gd name="connsiteX1" fmla="*/ 1171740 w 1393808"/>
                <a:gd name="connsiteY1" fmla="*/ 979783 h 979783"/>
                <a:gd name="connsiteX2" fmla="*/ 156756 w 1393808"/>
                <a:gd name="connsiteY2" fmla="*/ 979783 h 979783"/>
                <a:gd name="connsiteX3" fmla="*/ 156756 w 1393808"/>
                <a:gd name="connsiteY3" fmla="*/ 352 h 979783"/>
                <a:gd name="connsiteX0" fmla="*/ 0 w 1393808"/>
                <a:gd name="connsiteY0" fmla="*/ 355 h 979783"/>
                <a:gd name="connsiteX1" fmla="*/ 1393808 w 1393808"/>
                <a:gd name="connsiteY1" fmla="*/ 953657 h 979783"/>
                <a:gd name="connsiteX0" fmla="*/ 156756 w 1393808"/>
                <a:gd name="connsiteY0" fmla="*/ 309 h 979740"/>
                <a:gd name="connsiteX1" fmla="*/ 1171740 w 1393808"/>
                <a:gd name="connsiteY1" fmla="*/ 979740 h 979740"/>
                <a:gd name="connsiteX2" fmla="*/ 156756 w 1393808"/>
                <a:gd name="connsiteY2" fmla="*/ 979740 h 979740"/>
                <a:gd name="connsiteX3" fmla="*/ 156756 w 1393808"/>
                <a:gd name="connsiteY3" fmla="*/ 309 h 979740"/>
                <a:gd name="connsiteX0" fmla="*/ 0 w 1393808"/>
                <a:gd name="connsiteY0" fmla="*/ 312 h 979740"/>
                <a:gd name="connsiteX1" fmla="*/ 1393808 w 1393808"/>
                <a:gd name="connsiteY1" fmla="*/ 953614 h 979740"/>
                <a:gd name="connsiteX0" fmla="*/ 156756 w 1393808"/>
                <a:gd name="connsiteY0" fmla="*/ 0 h 979431"/>
                <a:gd name="connsiteX1" fmla="*/ 1171740 w 1393808"/>
                <a:gd name="connsiteY1" fmla="*/ 979431 h 979431"/>
                <a:gd name="connsiteX2" fmla="*/ 156756 w 1393808"/>
                <a:gd name="connsiteY2" fmla="*/ 979431 h 979431"/>
                <a:gd name="connsiteX3" fmla="*/ 156756 w 1393808"/>
                <a:gd name="connsiteY3" fmla="*/ 0 h 979431"/>
                <a:gd name="connsiteX0" fmla="*/ 0 w 1393808"/>
                <a:gd name="connsiteY0" fmla="*/ 3 h 979431"/>
                <a:gd name="connsiteX1" fmla="*/ 1393808 w 1393808"/>
                <a:gd name="connsiteY1" fmla="*/ 953305 h 979431"/>
                <a:gd name="connsiteX0" fmla="*/ 156756 w 1393808"/>
                <a:gd name="connsiteY0" fmla="*/ 0 h 979431"/>
                <a:gd name="connsiteX1" fmla="*/ 1171740 w 1393808"/>
                <a:gd name="connsiteY1" fmla="*/ 979431 h 979431"/>
                <a:gd name="connsiteX2" fmla="*/ 156756 w 1393808"/>
                <a:gd name="connsiteY2" fmla="*/ 979431 h 979431"/>
                <a:gd name="connsiteX3" fmla="*/ 156756 w 1393808"/>
                <a:gd name="connsiteY3" fmla="*/ 0 h 979431"/>
                <a:gd name="connsiteX0" fmla="*/ 0 w 1393808"/>
                <a:gd name="connsiteY0" fmla="*/ 3 h 979431"/>
                <a:gd name="connsiteX1" fmla="*/ 1393808 w 1393808"/>
                <a:gd name="connsiteY1" fmla="*/ 953305 h 979431"/>
                <a:gd name="connsiteX0" fmla="*/ 156756 w 1393808"/>
                <a:gd name="connsiteY0" fmla="*/ 0 h 979431"/>
                <a:gd name="connsiteX1" fmla="*/ 1171740 w 1393808"/>
                <a:gd name="connsiteY1" fmla="*/ 979431 h 979431"/>
                <a:gd name="connsiteX2" fmla="*/ 156756 w 1393808"/>
                <a:gd name="connsiteY2" fmla="*/ 979431 h 979431"/>
                <a:gd name="connsiteX3" fmla="*/ 156756 w 1393808"/>
                <a:gd name="connsiteY3" fmla="*/ 0 h 979431"/>
                <a:gd name="connsiteX0" fmla="*/ 0 w 1393808"/>
                <a:gd name="connsiteY0" fmla="*/ 3 h 979431"/>
                <a:gd name="connsiteX1" fmla="*/ 1393808 w 1393808"/>
                <a:gd name="connsiteY1" fmla="*/ 953305 h 979431"/>
                <a:gd name="connsiteX0" fmla="*/ 156756 w 1393808"/>
                <a:gd name="connsiteY0" fmla="*/ 0 h 979431"/>
                <a:gd name="connsiteX1" fmla="*/ 1171740 w 1393808"/>
                <a:gd name="connsiteY1" fmla="*/ 979431 h 979431"/>
                <a:gd name="connsiteX2" fmla="*/ 156756 w 1393808"/>
                <a:gd name="connsiteY2" fmla="*/ 979431 h 979431"/>
                <a:gd name="connsiteX3" fmla="*/ 156756 w 1393808"/>
                <a:gd name="connsiteY3" fmla="*/ 0 h 979431"/>
                <a:gd name="connsiteX0" fmla="*/ 0 w 1393808"/>
                <a:gd name="connsiteY0" fmla="*/ 3 h 979431"/>
                <a:gd name="connsiteX1" fmla="*/ 1393808 w 1393808"/>
                <a:gd name="connsiteY1" fmla="*/ 953305 h 979431"/>
                <a:gd name="connsiteX0" fmla="*/ 156756 w 1393808"/>
                <a:gd name="connsiteY0" fmla="*/ 0 h 979431"/>
                <a:gd name="connsiteX1" fmla="*/ 1171740 w 1393808"/>
                <a:gd name="connsiteY1" fmla="*/ 979431 h 979431"/>
                <a:gd name="connsiteX2" fmla="*/ 156756 w 1393808"/>
                <a:gd name="connsiteY2" fmla="*/ 979431 h 979431"/>
                <a:gd name="connsiteX3" fmla="*/ 156756 w 1393808"/>
                <a:gd name="connsiteY3" fmla="*/ 0 h 979431"/>
                <a:gd name="connsiteX0" fmla="*/ 0 w 1393808"/>
                <a:gd name="connsiteY0" fmla="*/ 3 h 979431"/>
                <a:gd name="connsiteX1" fmla="*/ 1393808 w 1393808"/>
                <a:gd name="connsiteY1" fmla="*/ 953305 h 979431"/>
                <a:gd name="connsiteX0" fmla="*/ 156756 w 1393808"/>
                <a:gd name="connsiteY0" fmla="*/ 0 h 979431"/>
                <a:gd name="connsiteX1" fmla="*/ 1171740 w 1393808"/>
                <a:gd name="connsiteY1" fmla="*/ 979431 h 979431"/>
                <a:gd name="connsiteX2" fmla="*/ 156756 w 1393808"/>
                <a:gd name="connsiteY2" fmla="*/ 979431 h 979431"/>
                <a:gd name="connsiteX3" fmla="*/ 156756 w 1393808"/>
                <a:gd name="connsiteY3" fmla="*/ 0 h 979431"/>
                <a:gd name="connsiteX0" fmla="*/ 0 w 1393808"/>
                <a:gd name="connsiteY0" fmla="*/ 3 h 979431"/>
                <a:gd name="connsiteX1" fmla="*/ 1393808 w 1393808"/>
                <a:gd name="connsiteY1" fmla="*/ 953305 h 979431"/>
                <a:gd name="connsiteX0" fmla="*/ 65316 w 1393808"/>
                <a:gd name="connsiteY0" fmla="*/ 0 h 1123120"/>
                <a:gd name="connsiteX1" fmla="*/ 1171740 w 1393808"/>
                <a:gd name="connsiteY1" fmla="*/ 1123120 h 1123120"/>
                <a:gd name="connsiteX2" fmla="*/ 156756 w 1393808"/>
                <a:gd name="connsiteY2" fmla="*/ 1123120 h 1123120"/>
                <a:gd name="connsiteX3" fmla="*/ 65316 w 1393808"/>
                <a:gd name="connsiteY3" fmla="*/ 0 h 1123120"/>
                <a:gd name="connsiteX0" fmla="*/ 0 w 1393808"/>
                <a:gd name="connsiteY0" fmla="*/ 143692 h 1123120"/>
                <a:gd name="connsiteX1" fmla="*/ 1393808 w 1393808"/>
                <a:gd name="connsiteY1" fmla="*/ 1096994 h 1123120"/>
                <a:gd name="connsiteX0" fmla="*/ 770710 w 1393808"/>
                <a:gd name="connsiteY0" fmla="*/ 0 h 1802389"/>
                <a:gd name="connsiteX1" fmla="*/ 1171740 w 1393808"/>
                <a:gd name="connsiteY1" fmla="*/ 1802389 h 1802389"/>
                <a:gd name="connsiteX2" fmla="*/ 156756 w 1393808"/>
                <a:gd name="connsiteY2" fmla="*/ 1802389 h 1802389"/>
                <a:gd name="connsiteX3" fmla="*/ 770710 w 1393808"/>
                <a:gd name="connsiteY3" fmla="*/ 0 h 1802389"/>
                <a:gd name="connsiteX0" fmla="*/ 0 w 1393808"/>
                <a:gd name="connsiteY0" fmla="*/ 822961 h 1802389"/>
                <a:gd name="connsiteX1" fmla="*/ 1393808 w 1393808"/>
                <a:gd name="connsiteY1" fmla="*/ 1776263 h 1802389"/>
                <a:gd name="connsiteX0" fmla="*/ 770710 w 1393808"/>
                <a:gd name="connsiteY0" fmla="*/ 0 h 1802389"/>
                <a:gd name="connsiteX1" fmla="*/ 1171740 w 1393808"/>
                <a:gd name="connsiteY1" fmla="*/ 1802389 h 1802389"/>
                <a:gd name="connsiteX2" fmla="*/ 156756 w 1393808"/>
                <a:gd name="connsiteY2" fmla="*/ 1802389 h 1802389"/>
                <a:gd name="connsiteX3" fmla="*/ 770710 w 1393808"/>
                <a:gd name="connsiteY3" fmla="*/ 0 h 1802389"/>
                <a:gd name="connsiteX0" fmla="*/ 0 w 1393808"/>
                <a:gd name="connsiteY0" fmla="*/ 822961 h 1802389"/>
                <a:gd name="connsiteX1" fmla="*/ 1393808 w 1393808"/>
                <a:gd name="connsiteY1" fmla="*/ 1776263 h 1802389"/>
                <a:gd name="connsiteX0" fmla="*/ 770710 w 1393808"/>
                <a:gd name="connsiteY0" fmla="*/ 0 h 1802389"/>
                <a:gd name="connsiteX1" fmla="*/ 1171740 w 1393808"/>
                <a:gd name="connsiteY1" fmla="*/ 1802389 h 1802389"/>
                <a:gd name="connsiteX2" fmla="*/ 156756 w 1393808"/>
                <a:gd name="connsiteY2" fmla="*/ 1802389 h 1802389"/>
                <a:gd name="connsiteX3" fmla="*/ 770710 w 1393808"/>
                <a:gd name="connsiteY3" fmla="*/ 0 h 1802389"/>
                <a:gd name="connsiteX0" fmla="*/ 0 w 1393808"/>
                <a:gd name="connsiteY0" fmla="*/ 822961 h 1802389"/>
                <a:gd name="connsiteX1" fmla="*/ 1393808 w 1393808"/>
                <a:gd name="connsiteY1" fmla="*/ 1776263 h 1802389"/>
                <a:gd name="connsiteX0" fmla="*/ 770710 w 1393808"/>
                <a:gd name="connsiteY0" fmla="*/ 0 h 1802389"/>
                <a:gd name="connsiteX1" fmla="*/ 1171740 w 1393808"/>
                <a:gd name="connsiteY1" fmla="*/ 1802389 h 1802389"/>
                <a:gd name="connsiteX2" fmla="*/ 156756 w 1393808"/>
                <a:gd name="connsiteY2" fmla="*/ 1802389 h 1802389"/>
                <a:gd name="connsiteX3" fmla="*/ 770710 w 1393808"/>
                <a:gd name="connsiteY3" fmla="*/ 0 h 1802389"/>
                <a:gd name="connsiteX0" fmla="*/ 0 w 1393808"/>
                <a:gd name="connsiteY0" fmla="*/ 822961 h 1802389"/>
                <a:gd name="connsiteX1" fmla="*/ 1393808 w 1393808"/>
                <a:gd name="connsiteY1" fmla="*/ 1776263 h 1802389"/>
                <a:gd name="connsiteX0" fmla="*/ 770710 w 1393808"/>
                <a:gd name="connsiteY0" fmla="*/ 0 h 1802389"/>
                <a:gd name="connsiteX1" fmla="*/ 1171740 w 1393808"/>
                <a:gd name="connsiteY1" fmla="*/ 1802389 h 1802389"/>
                <a:gd name="connsiteX2" fmla="*/ 156756 w 1393808"/>
                <a:gd name="connsiteY2" fmla="*/ 1802389 h 1802389"/>
                <a:gd name="connsiteX3" fmla="*/ 770710 w 1393808"/>
                <a:gd name="connsiteY3" fmla="*/ 0 h 1802389"/>
                <a:gd name="connsiteX0" fmla="*/ 0 w 1393808"/>
                <a:gd name="connsiteY0" fmla="*/ 822961 h 1802389"/>
                <a:gd name="connsiteX1" fmla="*/ 1393808 w 1393808"/>
                <a:gd name="connsiteY1" fmla="*/ 1776263 h 1802389"/>
                <a:gd name="connsiteX0" fmla="*/ 770710 w 1393808"/>
                <a:gd name="connsiteY0" fmla="*/ 0 h 1802389"/>
                <a:gd name="connsiteX1" fmla="*/ 1171740 w 1393808"/>
                <a:gd name="connsiteY1" fmla="*/ 1802389 h 1802389"/>
                <a:gd name="connsiteX2" fmla="*/ 156756 w 1393808"/>
                <a:gd name="connsiteY2" fmla="*/ 1802389 h 1802389"/>
                <a:gd name="connsiteX3" fmla="*/ 770710 w 1393808"/>
                <a:gd name="connsiteY3" fmla="*/ 0 h 1802389"/>
                <a:gd name="connsiteX0" fmla="*/ 0 w 1393808"/>
                <a:gd name="connsiteY0" fmla="*/ 822961 h 1802389"/>
                <a:gd name="connsiteX1" fmla="*/ 1393808 w 1393808"/>
                <a:gd name="connsiteY1" fmla="*/ 1776263 h 1802389"/>
                <a:gd name="connsiteX0" fmla="*/ 770710 w 1393808"/>
                <a:gd name="connsiteY0" fmla="*/ 0 h 1802389"/>
                <a:gd name="connsiteX1" fmla="*/ 1171740 w 1393808"/>
                <a:gd name="connsiteY1" fmla="*/ 1802389 h 1802389"/>
                <a:gd name="connsiteX2" fmla="*/ 156756 w 1393808"/>
                <a:gd name="connsiteY2" fmla="*/ 1802389 h 1802389"/>
                <a:gd name="connsiteX3" fmla="*/ 770710 w 1393808"/>
                <a:gd name="connsiteY3" fmla="*/ 0 h 1802389"/>
                <a:gd name="connsiteX0" fmla="*/ 0 w 1393808"/>
                <a:gd name="connsiteY0" fmla="*/ 822961 h 1802389"/>
                <a:gd name="connsiteX1" fmla="*/ 1393808 w 1393808"/>
                <a:gd name="connsiteY1" fmla="*/ 1776263 h 1802389"/>
              </a:gdLst>
              <a:ahLst/>
              <a:cxnLst>
                <a:cxn ang="0">
                  <a:pos x="connsiteX0" y="connsiteY0"/>
                </a:cxn>
                <a:cxn ang="0">
                  <a:pos x="connsiteX1" y="connsiteY1"/>
                </a:cxn>
              </a:cxnLst>
              <a:rect l="l" t="t" r="r" b="b"/>
              <a:pathLst>
                <a:path w="1393808" h="1802389" stroke="0" extrusionOk="0">
                  <a:moveTo>
                    <a:pt x="770710" y="0"/>
                  </a:moveTo>
                  <a:cubicBezTo>
                    <a:pt x="1331270" y="0"/>
                    <a:pt x="1171740" y="1261464"/>
                    <a:pt x="1171740" y="1802389"/>
                  </a:cubicBezTo>
                  <a:lnTo>
                    <a:pt x="156756" y="1802389"/>
                  </a:lnTo>
                  <a:lnTo>
                    <a:pt x="770710" y="0"/>
                  </a:lnTo>
                  <a:close/>
                </a:path>
                <a:path w="1393808" h="1802389" fill="none">
                  <a:moveTo>
                    <a:pt x="0" y="822961"/>
                  </a:moveTo>
                  <a:cubicBezTo>
                    <a:pt x="612811" y="875241"/>
                    <a:pt x="1119489" y="1222293"/>
                    <a:pt x="1393808" y="1776263"/>
                  </a:cubicBezTo>
                </a:path>
              </a:pathLst>
            </a:custGeom>
            <a:ln w="2889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Triangle 40">
              <a:extLst>
                <a:ext uri="{FF2B5EF4-FFF2-40B4-BE49-F238E27FC236}">
                  <a16:creationId xmlns:a16="http://schemas.microsoft.com/office/drawing/2014/main" id="{F0B1E06B-7B38-0247-A1AE-85AEAE097AEA}"/>
                </a:ext>
              </a:extLst>
            </p:cNvPr>
            <p:cNvSpPr>
              <a:spLocks noChangeAspect="1"/>
            </p:cNvSpPr>
            <p:nvPr/>
          </p:nvSpPr>
          <p:spPr>
            <a:xfrm rot="11995976">
              <a:off x="8450591" y="2548675"/>
              <a:ext cx="457200" cy="4572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a:extLst>
              <a:ext uri="{FF2B5EF4-FFF2-40B4-BE49-F238E27FC236}">
                <a16:creationId xmlns:a16="http://schemas.microsoft.com/office/drawing/2014/main" id="{A19E43CA-010A-D349-912C-F503D6EED260}"/>
              </a:ext>
            </a:extLst>
          </p:cNvPr>
          <p:cNvCxnSpPr>
            <a:cxnSpLocks/>
          </p:cNvCxnSpPr>
          <p:nvPr/>
        </p:nvCxnSpPr>
        <p:spPr>
          <a:xfrm>
            <a:off x="6583680" y="5928041"/>
            <a:ext cx="1005840" cy="0"/>
          </a:xfrm>
          <a:prstGeom prst="line">
            <a:avLst/>
          </a:prstGeom>
          <a:ln w="635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B85B4EB-6FFA-8B4B-A767-D3526A80CC3C}"/>
              </a:ext>
            </a:extLst>
          </p:cNvPr>
          <p:cNvGrpSpPr/>
          <p:nvPr/>
        </p:nvGrpSpPr>
        <p:grpSpPr>
          <a:xfrm>
            <a:off x="0" y="0"/>
            <a:ext cx="12192000" cy="1390650"/>
            <a:chOff x="0" y="0"/>
            <a:chExt cx="12192000" cy="1390650"/>
          </a:xfrm>
        </p:grpSpPr>
        <p:sp>
          <p:nvSpPr>
            <p:cNvPr id="23" name="Title 4">
              <a:extLst>
                <a:ext uri="{FF2B5EF4-FFF2-40B4-BE49-F238E27FC236}">
                  <a16:creationId xmlns:a16="http://schemas.microsoft.com/office/drawing/2014/main" id="{9E492D1C-2E63-9948-9738-4807E46DE274}"/>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25" name="Right Triangle 24">
              <a:extLst>
                <a:ext uri="{FF2B5EF4-FFF2-40B4-BE49-F238E27FC236}">
                  <a16:creationId xmlns:a16="http://schemas.microsoft.com/office/drawing/2014/main" id="{A206D6DA-B3A5-5640-B244-533A6743CA36}"/>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44AE881-512F-B941-BD90-B67A7EEBA0EA}"/>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22286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7E635F05-9F31-6945-AF21-E7D0ED7B80CB}"/>
              </a:ext>
            </a:extLst>
          </p:cNvPr>
          <p:cNvGraphicFramePr>
            <a:graphicFrameLocks noGrp="1"/>
          </p:cNvGraphicFramePr>
          <p:nvPr>
            <p:extLst>
              <p:ext uri="{D42A27DB-BD31-4B8C-83A1-F6EECF244321}">
                <p14:modId xmlns:p14="http://schemas.microsoft.com/office/powerpoint/2010/main" val="1660496029"/>
              </p:ext>
            </p:extLst>
          </p:nvPr>
        </p:nvGraphicFramePr>
        <p:xfrm>
          <a:off x="536448" y="3618416"/>
          <a:ext cx="6772219" cy="2551864"/>
        </p:xfrm>
        <a:graphic>
          <a:graphicData uri="http://schemas.openxmlformats.org/drawingml/2006/table">
            <a:tbl>
              <a:tblPr>
                <a:tableStyleId>{5C22544A-7EE6-4342-B048-85BDC9FD1C3A}</a:tableStyleId>
              </a:tblPr>
              <a:tblGrid>
                <a:gridCol w="2535936">
                  <a:extLst>
                    <a:ext uri="{9D8B030D-6E8A-4147-A177-3AD203B41FA5}">
                      <a16:colId xmlns:a16="http://schemas.microsoft.com/office/drawing/2014/main" val="2337181362"/>
                    </a:ext>
                  </a:extLst>
                </a:gridCol>
                <a:gridCol w="4236283">
                  <a:extLst>
                    <a:ext uri="{9D8B030D-6E8A-4147-A177-3AD203B41FA5}">
                      <a16:colId xmlns:a16="http://schemas.microsoft.com/office/drawing/2014/main" val="964057382"/>
                    </a:ext>
                  </a:extLst>
                </a:gridCol>
              </a:tblGrid>
              <a:tr h="510987">
                <a:tc>
                  <a:txBody>
                    <a:bodyPr/>
                    <a:lstStyle/>
                    <a:p>
                      <a:pPr algn="ctr"/>
                      <a:endParaRPr lang="en-US" sz="2000" b="0"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2000" b="1" dirty="0">
                          <a:solidFill>
                            <a:schemeClr val="bg2"/>
                          </a:solidFill>
                          <a:latin typeface="+mn-lt"/>
                        </a:rPr>
                        <a:t>Debt Avalanche</a:t>
                      </a: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07916">
                <a:tc>
                  <a:txBody>
                    <a:bodyPr/>
                    <a:lstStyle/>
                    <a:p>
                      <a:pPr algn="r"/>
                      <a:r>
                        <a:rPr lang="en-US" sz="1600" b="0" dirty="0">
                          <a:solidFill>
                            <a:schemeClr val="tx1"/>
                          </a:solidFill>
                          <a:latin typeface="+mn-lt"/>
                        </a:rPr>
                        <a:t>Debt Amount to Pay First</a:t>
                      </a:r>
                    </a:p>
                  </a:txBody>
                  <a:tcPr marR="18288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600" b="1" dirty="0">
                          <a:solidFill>
                            <a:schemeClr val="tx1"/>
                          </a:solidFill>
                          <a:latin typeface="+mn-lt"/>
                        </a:rPr>
                        <a:t>$15,000</a:t>
                      </a:r>
                      <a:endParaRPr lang="en-US" sz="1600" b="1" baseline="30000" dirty="0">
                        <a:solidFill>
                          <a:schemeClr val="tx1"/>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10987">
                <a:tc>
                  <a:txBody>
                    <a:bodyPr/>
                    <a:lstStyle/>
                    <a:p>
                      <a:pPr marL="0" marR="0" lvl="0" indent="0" algn="r"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Interest Rate</a:t>
                      </a:r>
                    </a:p>
                  </a:txBody>
                  <a:tcPr marR="18288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600" b="0" dirty="0">
                          <a:solidFill>
                            <a:schemeClr val="tx1"/>
                          </a:solidFill>
                        </a:rPr>
                        <a:t>20%</a:t>
                      </a: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947227010"/>
                  </a:ext>
                </a:extLst>
              </a:tr>
              <a:tr h="510987">
                <a:tc>
                  <a:txBody>
                    <a:bodyPr/>
                    <a:lstStyle/>
                    <a:p>
                      <a:pPr algn="r"/>
                      <a:r>
                        <a:rPr lang="en-US" sz="1600" b="0" dirty="0">
                          <a:solidFill>
                            <a:schemeClr val="tx1"/>
                          </a:solidFill>
                        </a:rPr>
                        <a:t>Total Amount Paid</a:t>
                      </a:r>
                    </a:p>
                  </a:txBody>
                  <a:tcPr marR="18288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600" b="1" dirty="0">
                          <a:solidFill>
                            <a:schemeClr val="tx1"/>
                          </a:solidFill>
                        </a:rPr>
                        <a:t>$29,978</a:t>
                      </a: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71831168"/>
                  </a:ext>
                </a:extLst>
              </a:tr>
              <a:tr h="510987">
                <a:tc>
                  <a:txBody>
                    <a:bodyPr/>
                    <a:lstStyle/>
                    <a:p>
                      <a:pPr algn="r"/>
                      <a:r>
                        <a:rPr lang="en-US" sz="1600" b="0" dirty="0">
                          <a:solidFill>
                            <a:schemeClr val="tx1"/>
                          </a:solidFill>
                        </a:rPr>
                        <a:t>Length of Time</a:t>
                      </a:r>
                    </a:p>
                  </a:txBody>
                  <a:tcPr marR="18288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600" b="0" dirty="0">
                          <a:solidFill>
                            <a:schemeClr val="tx1"/>
                          </a:solidFill>
                        </a:rPr>
                        <a:t>2 years 6 months</a:t>
                      </a: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997789565"/>
                  </a:ext>
                </a:extLst>
              </a:tr>
            </a:tbl>
          </a:graphicData>
        </a:graphic>
      </p:graphicFrame>
      <p:graphicFrame>
        <p:nvGraphicFramePr>
          <p:cNvPr id="14" name="Table 12">
            <a:extLst>
              <a:ext uri="{FF2B5EF4-FFF2-40B4-BE49-F238E27FC236}">
                <a16:creationId xmlns:a16="http://schemas.microsoft.com/office/drawing/2014/main" id="{9F964F6B-5543-3C48-9E1B-A15166927F4C}"/>
              </a:ext>
            </a:extLst>
          </p:cNvPr>
          <p:cNvGraphicFramePr>
            <a:graphicFrameLocks noGrp="1"/>
          </p:cNvGraphicFramePr>
          <p:nvPr>
            <p:extLst>
              <p:ext uri="{D42A27DB-BD31-4B8C-83A1-F6EECF244321}">
                <p14:modId xmlns:p14="http://schemas.microsoft.com/office/powerpoint/2010/main" val="2110722843"/>
              </p:ext>
            </p:extLst>
          </p:nvPr>
        </p:nvGraphicFramePr>
        <p:xfrm>
          <a:off x="7483711" y="3618416"/>
          <a:ext cx="4193177" cy="2551864"/>
        </p:xfrm>
        <a:graphic>
          <a:graphicData uri="http://schemas.openxmlformats.org/drawingml/2006/table">
            <a:tbl>
              <a:tblPr>
                <a:tableStyleId>{5C22544A-7EE6-4342-B048-85BDC9FD1C3A}</a:tableStyleId>
              </a:tblPr>
              <a:tblGrid>
                <a:gridCol w="4193177">
                  <a:extLst>
                    <a:ext uri="{9D8B030D-6E8A-4147-A177-3AD203B41FA5}">
                      <a16:colId xmlns:a16="http://schemas.microsoft.com/office/drawing/2014/main" val="1334208410"/>
                    </a:ext>
                  </a:extLst>
                </a:gridCol>
              </a:tblGrid>
              <a:tr h="510987">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2000" b="1" dirty="0">
                          <a:solidFill>
                            <a:schemeClr val="bg2"/>
                          </a:solidFill>
                          <a:latin typeface="+mn-lt"/>
                        </a:rPr>
                        <a:t>Debt Snowball</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833773202"/>
                  </a:ext>
                </a:extLst>
              </a:tr>
              <a:tr h="507916">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$10,000</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636035"/>
                  </a:ext>
                </a:extLst>
              </a:tr>
              <a:tr h="510987">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10%</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947227010"/>
                  </a:ext>
                </a:extLst>
              </a:tr>
              <a:tr h="510987">
                <a:tc>
                  <a:txBody>
                    <a:bodyPr/>
                    <a:lstStyle/>
                    <a:p>
                      <a:pPr algn="ctr"/>
                      <a:r>
                        <a:rPr lang="en-US" sz="1600" b="1" dirty="0">
                          <a:solidFill>
                            <a:schemeClr val="tx1"/>
                          </a:solidFill>
                        </a:rPr>
                        <a:t>$31,366</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1831168"/>
                  </a:ext>
                </a:extLst>
              </a:tr>
              <a:tr h="510987">
                <a:tc>
                  <a:txBody>
                    <a:bodyPr/>
                    <a:lstStyle/>
                    <a:p>
                      <a:pPr algn="ctr"/>
                      <a:r>
                        <a:rPr lang="en-US" sz="1600" dirty="0">
                          <a:solidFill>
                            <a:schemeClr val="tx1"/>
                          </a:solidFill>
                        </a:rPr>
                        <a:t>2 years 8 months</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997789565"/>
                  </a:ext>
                </a:extLst>
              </a:tr>
            </a:tbl>
          </a:graphicData>
        </a:graphic>
      </p:graphicFrame>
      <p:sp>
        <p:nvSpPr>
          <p:cNvPr id="3" name="TextBox 2">
            <a:extLst>
              <a:ext uri="{FF2B5EF4-FFF2-40B4-BE49-F238E27FC236}">
                <a16:creationId xmlns:a16="http://schemas.microsoft.com/office/drawing/2014/main" id="{1D12DEA4-5412-2145-BD21-18F7E73D6A10}"/>
              </a:ext>
            </a:extLst>
          </p:cNvPr>
          <p:cNvSpPr txBox="1"/>
          <p:nvPr/>
        </p:nvSpPr>
        <p:spPr>
          <a:xfrm>
            <a:off x="3070642" y="1828800"/>
            <a:ext cx="8606245" cy="675731"/>
          </a:xfrm>
          <a:prstGeom prst="rect">
            <a:avLst/>
          </a:prstGeom>
          <a:solidFill>
            <a:schemeClr val="bg1">
              <a:lumMod val="20000"/>
              <a:lumOff val="80000"/>
            </a:schemeClr>
          </a:solidFill>
          <a:ln w="38100">
            <a:noFill/>
            <a:bevel/>
          </a:ln>
        </p:spPr>
        <p:txBody>
          <a:bodyPr vert="horz" wrap="square" lIns="457200" tIns="182880" rIns="457200" bIns="182880" rtlCol="0" anchor="ctr" anchorCtr="0">
            <a:noAutofit/>
          </a:bodyPr>
          <a:lstStyle/>
          <a:p>
            <a:pPr algn="ctr" fontAlgn="auto">
              <a:spcAft>
                <a:spcPts val="0"/>
              </a:spcAft>
            </a:pPr>
            <a:r>
              <a:rPr lang="en-US" sz="2200" b="1" dirty="0"/>
              <a:t>Pay $1,000 per month towards two debts totaling $25,000</a:t>
            </a:r>
          </a:p>
        </p:txBody>
      </p:sp>
      <p:pic>
        <p:nvPicPr>
          <p:cNvPr id="9" name="Picture 8" descr="Icon&#10;&#10;Description automatically generated">
            <a:extLst>
              <a:ext uri="{FF2B5EF4-FFF2-40B4-BE49-F238E27FC236}">
                <a16:creationId xmlns:a16="http://schemas.microsoft.com/office/drawing/2014/main" id="{067186BE-BBA5-3746-B5F7-BD1D71F987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3123" y="2682741"/>
            <a:ext cx="1206500" cy="711200"/>
          </a:xfrm>
          <a:prstGeom prst="rect">
            <a:avLst/>
          </a:prstGeom>
        </p:spPr>
      </p:pic>
      <p:pic>
        <p:nvPicPr>
          <p:cNvPr id="11" name="Picture 10" descr="Icon&#10;&#10;Description automatically generated">
            <a:extLst>
              <a:ext uri="{FF2B5EF4-FFF2-40B4-BE49-F238E27FC236}">
                <a16:creationId xmlns:a16="http://schemas.microsoft.com/office/drawing/2014/main" id="{EC4B7F0A-E900-074D-9B44-0D36BF9EA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8712" y="2682741"/>
            <a:ext cx="1206500" cy="711200"/>
          </a:xfrm>
          <a:prstGeom prst="rect">
            <a:avLst/>
          </a:prstGeom>
        </p:spPr>
      </p:pic>
      <p:pic>
        <p:nvPicPr>
          <p:cNvPr id="28" name="Picture 27" descr="Icon&#10;&#10;Description automatically generated">
            <a:extLst>
              <a:ext uri="{FF2B5EF4-FFF2-40B4-BE49-F238E27FC236}">
                <a16:creationId xmlns:a16="http://schemas.microsoft.com/office/drawing/2014/main" id="{A48317E0-175C-504D-8102-6274FD284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73494" y="2331051"/>
            <a:ext cx="1301206" cy="1676554"/>
          </a:xfrm>
          <a:prstGeom prst="rect">
            <a:avLst/>
          </a:prstGeom>
        </p:spPr>
      </p:pic>
      <p:grpSp>
        <p:nvGrpSpPr>
          <p:cNvPr id="10" name="Group 9">
            <a:extLst>
              <a:ext uri="{FF2B5EF4-FFF2-40B4-BE49-F238E27FC236}">
                <a16:creationId xmlns:a16="http://schemas.microsoft.com/office/drawing/2014/main" id="{E998178B-B5C4-874D-A778-4F9E0505825B}"/>
              </a:ext>
            </a:extLst>
          </p:cNvPr>
          <p:cNvGrpSpPr/>
          <p:nvPr/>
        </p:nvGrpSpPr>
        <p:grpSpPr>
          <a:xfrm>
            <a:off x="0" y="0"/>
            <a:ext cx="12192000" cy="1390650"/>
            <a:chOff x="0" y="0"/>
            <a:chExt cx="12192000" cy="1390650"/>
          </a:xfrm>
        </p:grpSpPr>
        <p:sp>
          <p:nvSpPr>
            <p:cNvPr id="13" name="Title 4">
              <a:extLst>
                <a:ext uri="{FF2B5EF4-FFF2-40B4-BE49-F238E27FC236}">
                  <a16:creationId xmlns:a16="http://schemas.microsoft.com/office/drawing/2014/main" id="{1BB22DBB-FC5B-324C-9A7D-AB90B9197905}"/>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15" name="Right Triangle 14">
              <a:extLst>
                <a:ext uri="{FF2B5EF4-FFF2-40B4-BE49-F238E27FC236}">
                  <a16:creationId xmlns:a16="http://schemas.microsoft.com/office/drawing/2014/main" id="{E1AD1641-E226-D84C-9CDA-C2BCB0990397}"/>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ECEE877-94A6-1D4A-B8C7-C4A6A0540D9A}"/>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Tree>
    <p:extLst>
      <p:ext uri="{BB962C8B-B14F-4D97-AF65-F5344CB8AC3E}">
        <p14:creationId xmlns:p14="http://schemas.microsoft.com/office/powerpoint/2010/main" val="360222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C3775B80-91A1-2649-9686-5BDEEE0388A2}"/>
              </a:ext>
            </a:extLst>
          </p:cNvPr>
          <p:cNvCxnSpPr>
            <a:cxnSpLocks/>
          </p:cNvCxnSpPr>
          <p:nvPr/>
        </p:nvCxnSpPr>
        <p:spPr>
          <a:xfrm>
            <a:off x="4651513" y="2976400"/>
            <a:ext cx="0" cy="648875"/>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D5C653-A700-D04B-B34C-D416FA701EBF}"/>
              </a:ext>
            </a:extLst>
          </p:cNvPr>
          <p:cNvCxnSpPr>
            <a:cxnSpLocks/>
          </p:cNvCxnSpPr>
          <p:nvPr/>
        </p:nvCxnSpPr>
        <p:spPr>
          <a:xfrm>
            <a:off x="1786362" y="4565686"/>
            <a:ext cx="298963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A5ED61-06E1-5540-876D-36E6FBD98185}"/>
              </a:ext>
            </a:extLst>
          </p:cNvPr>
          <p:cNvCxnSpPr>
            <a:cxnSpLocks/>
          </p:cNvCxnSpPr>
          <p:nvPr/>
        </p:nvCxnSpPr>
        <p:spPr>
          <a:xfrm>
            <a:off x="6886179" y="5957658"/>
            <a:ext cx="298963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00FBB4D-7486-454E-9F20-2C6C590C5AE8}"/>
              </a:ext>
            </a:extLst>
          </p:cNvPr>
          <p:cNvCxnSpPr>
            <a:cxnSpLocks/>
          </p:cNvCxnSpPr>
          <p:nvPr/>
        </p:nvCxnSpPr>
        <p:spPr>
          <a:xfrm>
            <a:off x="7513983" y="3625275"/>
            <a:ext cx="149666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6. Improve your </a:t>
            </a:r>
            <a:r>
              <a:rPr lang="en-US" sz="2400" b="1" dirty="0"/>
              <a:t>credit score.</a:t>
            </a:r>
          </a:p>
        </p:txBody>
      </p:sp>
      <p:sp>
        <p:nvSpPr>
          <p:cNvPr id="28" name="TextBox 27">
            <a:extLst>
              <a:ext uri="{FF2B5EF4-FFF2-40B4-BE49-F238E27FC236}">
                <a16:creationId xmlns:a16="http://schemas.microsoft.com/office/drawing/2014/main" id="{618EFD99-E510-F246-85DC-CB93F0718E14}"/>
              </a:ext>
            </a:extLst>
          </p:cNvPr>
          <p:cNvSpPr txBox="1"/>
          <p:nvPr/>
        </p:nvSpPr>
        <p:spPr>
          <a:xfrm>
            <a:off x="8698042" y="2640948"/>
            <a:ext cx="2355538" cy="1671165"/>
          </a:xfrm>
          <a:prstGeom prst="rect">
            <a:avLst/>
          </a:prstGeom>
          <a:noFill/>
          <a:ln w="38100">
            <a:noFill/>
            <a:bevel/>
          </a:ln>
        </p:spPr>
        <p:txBody>
          <a:bodyPr vert="horz" wrap="square" lIns="0" tIns="182880" rIns="0" bIns="182880" rtlCol="0" anchor="ctr" anchorCtr="0">
            <a:noAutofit/>
          </a:bodyPr>
          <a:lstStyle/>
          <a:p>
            <a:pPr algn="r" fontAlgn="auto">
              <a:lnSpc>
                <a:spcPts val="2220"/>
              </a:lnSpc>
              <a:spcAft>
                <a:spcPts val="0"/>
              </a:spcAft>
            </a:pPr>
            <a:r>
              <a:rPr lang="en-US" sz="3600" b="1" dirty="0">
                <a:solidFill>
                  <a:schemeClr val="accent1"/>
                </a:solidFill>
              </a:rPr>
              <a:t>35%</a:t>
            </a:r>
            <a:r>
              <a:rPr lang="en-US" sz="3600" b="1" dirty="0"/>
              <a:t> </a:t>
            </a:r>
          </a:p>
          <a:p>
            <a:pPr algn="r" fontAlgn="auto">
              <a:lnSpc>
                <a:spcPts val="2220"/>
              </a:lnSpc>
              <a:spcAft>
                <a:spcPts val="0"/>
              </a:spcAft>
            </a:pPr>
            <a:r>
              <a:rPr lang="en-US" sz="2000" dirty="0"/>
              <a:t>Payment History</a:t>
            </a:r>
          </a:p>
        </p:txBody>
      </p:sp>
      <p:sp>
        <p:nvSpPr>
          <p:cNvPr id="29" name="TextBox 28">
            <a:extLst>
              <a:ext uri="{FF2B5EF4-FFF2-40B4-BE49-F238E27FC236}">
                <a16:creationId xmlns:a16="http://schemas.microsoft.com/office/drawing/2014/main" id="{9C85B937-1AA3-5847-A014-1A2637604A52}"/>
              </a:ext>
            </a:extLst>
          </p:cNvPr>
          <p:cNvSpPr txBox="1"/>
          <p:nvPr/>
        </p:nvSpPr>
        <p:spPr>
          <a:xfrm>
            <a:off x="8176962" y="4494828"/>
            <a:ext cx="2355538" cy="1671165"/>
          </a:xfrm>
          <a:prstGeom prst="rect">
            <a:avLst/>
          </a:prstGeom>
          <a:noFill/>
          <a:ln w="38100">
            <a:noFill/>
            <a:bevel/>
          </a:ln>
        </p:spPr>
        <p:txBody>
          <a:bodyPr vert="horz" wrap="square" lIns="0" tIns="182880" rIns="0" bIns="182880" rtlCol="0" anchor="ctr" anchorCtr="0">
            <a:noAutofit/>
          </a:bodyPr>
          <a:lstStyle/>
          <a:p>
            <a:pPr algn="r" fontAlgn="auto">
              <a:lnSpc>
                <a:spcPts val="2220"/>
              </a:lnSpc>
              <a:spcAft>
                <a:spcPts val="0"/>
              </a:spcAft>
            </a:pPr>
            <a:r>
              <a:rPr lang="en-US" sz="3600" b="1" dirty="0">
                <a:solidFill>
                  <a:schemeClr val="accent2"/>
                </a:solidFill>
              </a:rPr>
              <a:t>30% </a:t>
            </a:r>
          </a:p>
          <a:p>
            <a:pPr algn="r" fontAlgn="auto">
              <a:lnSpc>
                <a:spcPts val="2220"/>
              </a:lnSpc>
              <a:spcAft>
                <a:spcPts val="0"/>
              </a:spcAft>
            </a:pPr>
            <a:r>
              <a:rPr lang="en-US" sz="2000" dirty="0"/>
              <a:t>Amounts Owed</a:t>
            </a:r>
          </a:p>
        </p:txBody>
      </p:sp>
      <p:sp>
        <p:nvSpPr>
          <p:cNvPr id="30" name="TextBox 29">
            <a:extLst>
              <a:ext uri="{FF2B5EF4-FFF2-40B4-BE49-F238E27FC236}">
                <a16:creationId xmlns:a16="http://schemas.microsoft.com/office/drawing/2014/main" id="{67AC8634-2A9E-D145-B8DA-947F373F1D70}"/>
              </a:ext>
            </a:extLst>
          </p:cNvPr>
          <p:cNvSpPr txBox="1"/>
          <p:nvPr/>
        </p:nvSpPr>
        <p:spPr>
          <a:xfrm>
            <a:off x="6985076" y="1549153"/>
            <a:ext cx="2560855" cy="1225499"/>
          </a:xfrm>
          <a:prstGeom prst="rect">
            <a:avLst/>
          </a:prstGeom>
          <a:noFill/>
          <a:ln w="38100">
            <a:noFill/>
            <a:bevel/>
          </a:ln>
        </p:spPr>
        <p:txBody>
          <a:bodyPr vert="horz" wrap="square" lIns="0" tIns="182880" rIns="0" bIns="182880" rtlCol="0" anchor="ctr" anchorCtr="0">
            <a:noAutofit/>
          </a:bodyPr>
          <a:lstStyle/>
          <a:p>
            <a:pPr algn="r" fontAlgn="auto">
              <a:lnSpc>
                <a:spcPts val="2220"/>
              </a:lnSpc>
              <a:spcAft>
                <a:spcPts val="0"/>
              </a:spcAft>
            </a:pPr>
            <a:r>
              <a:rPr lang="en-US" sz="3600" b="1" dirty="0">
                <a:solidFill>
                  <a:schemeClr val="accent5"/>
                </a:solidFill>
              </a:rPr>
              <a:t>10%</a:t>
            </a:r>
            <a:r>
              <a:rPr lang="en-US" sz="3600" b="1" dirty="0"/>
              <a:t> </a:t>
            </a:r>
          </a:p>
          <a:p>
            <a:pPr algn="r" fontAlgn="auto">
              <a:lnSpc>
                <a:spcPts val="2220"/>
              </a:lnSpc>
              <a:spcAft>
                <a:spcPts val="0"/>
              </a:spcAft>
            </a:pPr>
            <a:r>
              <a:rPr lang="en-US" sz="2000" dirty="0"/>
              <a:t>Mix of Account Types</a:t>
            </a:r>
          </a:p>
        </p:txBody>
      </p:sp>
      <p:sp>
        <p:nvSpPr>
          <p:cNvPr id="32" name="TextBox 31">
            <a:extLst>
              <a:ext uri="{FF2B5EF4-FFF2-40B4-BE49-F238E27FC236}">
                <a16:creationId xmlns:a16="http://schemas.microsoft.com/office/drawing/2014/main" id="{D1C0D067-3028-0B4F-8AB3-A113361FE0C0}"/>
              </a:ext>
            </a:extLst>
          </p:cNvPr>
          <p:cNvSpPr txBox="1"/>
          <p:nvPr/>
        </p:nvSpPr>
        <p:spPr>
          <a:xfrm>
            <a:off x="1318818" y="2410881"/>
            <a:ext cx="2355538" cy="1671165"/>
          </a:xfrm>
          <a:prstGeom prst="rect">
            <a:avLst/>
          </a:prstGeom>
          <a:noFill/>
          <a:ln w="38100">
            <a:noFill/>
            <a:bevel/>
          </a:ln>
        </p:spPr>
        <p:txBody>
          <a:bodyPr vert="horz" wrap="square" lIns="0" tIns="182880" rIns="0" bIns="182880" rtlCol="0" anchor="ctr" anchorCtr="0">
            <a:noAutofit/>
          </a:bodyPr>
          <a:lstStyle/>
          <a:p>
            <a:pPr fontAlgn="auto">
              <a:lnSpc>
                <a:spcPts val="2220"/>
              </a:lnSpc>
              <a:spcAft>
                <a:spcPts val="0"/>
              </a:spcAft>
            </a:pPr>
            <a:r>
              <a:rPr lang="en-US" sz="3200" b="1" dirty="0">
                <a:solidFill>
                  <a:schemeClr val="accent4"/>
                </a:solidFill>
              </a:rPr>
              <a:t>10% </a:t>
            </a:r>
          </a:p>
          <a:p>
            <a:pPr fontAlgn="auto">
              <a:lnSpc>
                <a:spcPts val="2220"/>
              </a:lnSpc>
              <a:spcAft>
                <a:spcPts val="0"/>
              </a:spcAft>
            </a:pPr>
            <a:r>
              <a:rPr lang="en-US" sz="2000" dirty="0"/>
              <a:t>New Credit Inquiries</a:t>
            </a:r>
          </a:p>
        </p:txBody>
      </p:sp>
      <p:sp>
        <p:nvSpPr>
          <p:cNvPr id="33" name="TextBox 32">
            <a:extLst>
              <a:ext uri="{FF2B5EF4-FFF2-40B4-BE49-F238E27FC236}">
                <a16:creationId xmlns:a16="http://schemas.microsoft.com/office/drawing/2014/main" id="{521D791C-8975-F849-95D9-11FF3E6D5D3F}"/>
              </a:ext>
            </a:extLst>
          </p:cNvPr>
          <p:cNvSpPr txBox="1"/>
          <p:nvPr/>
        </p:nvSpPr>
        <p:spPr>
          <a:xfrm>
            <a:off x="1318818" y="4552434"/>
            <a:ext cx="2949156" cy="1671165"/>
          </a:xfrm>
          <a:prstGeom prst="rect">
            <a:avLst/>
          </a:prstGeom>
          <a:noFill/>
          <a:ln w="38100">
            <a:noFill/>
            <a:bevel/>
          </a:ln>
        </p:spPr>
        <p:txBody>
          <a:bodyPr vert="horz" wrap="square" lIns="0" tIns="182880" rIns="0" bIns="182880" rtlCol="0" anchor="ctr" anchorCtr="0">
            <a:noAutofit/>
          </a:bodyPr>
          <a:lstStyle/>
          <a:p>
            <a:pPr fontAlgn="auto">
              <a:lnSpc>
                <a:spcPts val="2220"/>
              </a:lnSpc>
              <a:spcAft>
                <a:spcPts val="0"/>
              </a:spcAft>
            </a:pPr>
            <a:r>
              <a:rPr lang="en-US" sz="3600" b="1" dirty="0">
                <a:solidFill>
                  <a:schemeClr val="accent3"/>
                </a:solidFill>
              </a:rPr>
              <a:t>15% </a:t>
            </a:r>
          </a:p>
          <a:p>
            <a:pPr fontAlgn="auto">
              <a:lnSpc>
                <a:spcPts val="2220"/>
              </a:lnSpc>
              <a:spcAft>
                <a:spcPts val="0"/>
              </a:spcAft>
            </a:pPr>
            <a:r>
              <a:rPr lang="en-US" sz="2000" dirty="0"/>
              <a:t>Length of Credit History</a:t>
            </a:r>
          </a:p>
        </p:txBody>
      </p:sp>
      <p:cxnSp>
        <p:nvCxnSpPr>
          <p:cNvPr id="34" name="Straight Connector 33">
            <a:extLst>
              <a:ext uri="{FF2B5EF4-FFF2-40B4-BE49-F238E27FC236}">
                <a16:creationId xmlns:a16="http://schemas.microsoft.com/office/drawing/2014/main" id="{CE6E5A5F-7EC1-BA44-9051-3B57CE9F80C1}"/>
              </a:ext>
            </a:extLst>
          </p:cNvPr>
          <p:cNvCxnSpPr>
            <a:cxnSpLocks/>
          </p:cNvCxnSpPr>
          <p:nvPr/>
        </p:nvCxnSpPr>
        <p:spPr>
          <a:xfrm>
            <a:off x="5729468" y="2280180"/>
            <a:ext cx="125560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2741CB-1BF6-E848-AFBD-F39205863F66}"/>
              </a:ext>
            </a:extLst>
          </p:cNvPr>
          <p:cNvCxnSpPr>
            <a:cxnSpLocks/>
          </p:cNvCxnSpPr>
          <p:nvPr/>
        </p:nvCxnSpPr>
        <p:spPr>
          <a:xfrm>
            <a:off x="5737043" y="2272500"/>
            <a:ext cx="0" cy="50215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DC7A4433-8D1A-D543-AA82-F5002813057B}"/>
              </a:ext>
            </a:extLst>
          </p:cNvPr>
          <p:cNvGraphicFramePr/>
          <p:nvPr>
            <p:extLst>
              <p:ext uri="{D42A27DB-BD31-4B8C-83A1-F6EECF244321}">
                <p14:modId xmlns:p14="http://schemas.microsoft.com/office/powerpoint/2010/main" val="2123011159"/>
              </p:ext>
            </p:extLst>
          </p:nvPr>
        </p:nvGraphicFramePr>
        <p:xfrm>
          <a:off x="3043644" y="2547257"/>
          <a:ext cx="6119886" cy="3801452"/>
        </p:xfrm>
        <a:graphic>
          <a:graphicData uri="http://schemas.openxmlformats.org/drawingml/2006/chart">
            <c:chart xmlns:c="http://schemas.openxmlformats.org/drawingml/2006/chart" xmlns:r="http://schemas.openxmlformats.org/officeDocument/2006/relationships" r:id="rId3"/>
          </a:graphicData>
        </a:graphic>
      </p:graphicFrame>
      <p:cxnSp>
        <p:nvCxnSpPr>
          <p:cNvPr id="48" name="Straight Connector 47">
            <a:extLst>
              <a:ext uri="{FF2B5EF4-FFF2-40B4-BE49-F238E27FC236}">
                <a16:creationId xmlns:a16="http://schemas.microsoft.com/office/drawing/2014/main" id="{67A11E02-6500-AD43-AD8A-55E8DBA1A33C}"/>
              </a:ext>
            </a:extLst>
          </p:cNvPr>
          <p:cNvCxnSpPr>
            <a:cxnSpLocks/>
          </p:cNvCxnSpPr>
          <p:nvPr/>
        </p:nvCxnSpPr>
        <p:spPr>
          <a:xfrm>
            <a:off x="9875811" y="5658071"/>
            <a:ext cx="0" cy="29958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8C15465-804A-C748-8BF7-9D095691B291}"/>
              </a:ext>
            </a:extLst>
          </p:cNvPr>
          <p:cNvCxnSpPr>
            <a:cxnSpLocks/>
          </p:cNvCxnSpPr>
          <p:nvPr/>
        </p:nvCxnSpPr>
        <p:spPr>
          <a:xfrm>
            <a:off x="1786362" y="4552434"/>
            <a:ext cx="0" cy="2891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79E156-477B-5642-B5E6-80C88CA043BA}"/>
              </a:ext>
            </a:extLst>
          </p:cNvPr>
          <p:cNvCxnSpPr>
            <a:cxnSpLocks/>
          </p:cNvCxnSpPr>
          <p:nvPr/>
        </p:nvCxnSpPr>
        <p:spPr>
          <a:xfrm>
            <a:off x="2369457" y="2988677"/>
            <a:ext cx="228205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5471C80-78DF-1941-B33F-22199C434B1F}"/>
              </a:ext>
            </a:extLst>
          </p:cNvPr>
          <p:cNvGrpSpPr/>
          <p:nvPr/>
        </p:nvGrpSpPr>
        <p:grpSpPr>
          <a:xfrm>
            <a:off x="0" y="0"/>
            <a:ext cx="12192000" cy="1390650"/>
            <a:chOff x="0" y="0"/>
            <a:chExt cx="12192000" cy="1390650"/>
          </a:xfrm>
        </p:grpSpPr>
        <p:sp>
          <p:nvSpPr>
            <p:cNvPr id="21" name="Title 4">
              <a:extLst>
                <a:ext uri="{FF2B5EF4-FFF2-40B4-BE49-F238E27FC236}">
                  <a16:creationId xmlns:a16="http://schemas.microsoft.com/office/drawing/2014/main" id="{3A92CA00-304C-EC4E-8924-64EA2B1B5886}"/>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Debt Management and </a:t>
              </a:r>
              <a:br>
                <a:rPr lang="en-US" sz="2800" dirty="0"/>
              </a:br>
              <a:r>
                <a:rPr lang="en-US" sz="2800" dirty="0"/>
                <a:t>Student Loan Forgiveness</a:t>
              </a:r>
            </a:p>
          </p:txBody>
        </p:sp>
        <p:sp>
          <p:nvSpPr>
            <p:cNvPr id="22" name="Right Triangle 21">
              <a:extLst>
                <a:ext uri="{FF2B5EF4-FFF2-40B4-BE49-F238E27FC236}">
                  <a16:creationId xmlns:a16="http://schemas.microsoft.com/office/drawing/2014/main" id="{49D87269-4531-1741-8804-17E7327F91EA}"/>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F35A2FA-FAFF-7B4B-A641-421F8BBF2DB3}"/>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2" name="Rectangle 1">
            <a:extLst>
              <a:ext uri="{FF2B5EF4-FFF2-40B4-BE49-F238E27FC236}">
                <a16:creationId xmlns:a16="http://schemas.microsoft.com/office/drawing/2014/main" id="{042F27AF-EBD1-A146-B944-36D377F675E0}"/>
              </a:ext>
            </a:extLst>
          </p:cNvPr>
          <p:cNvSpPr/>
          <p:nvPr/>
        </p:nvSpPr>
        <p:spPr>
          <a:xfrm>
            <a:off x="126467" y="6284356"/>
            <a:ext cx="10746707" cy="276999"/>
          </a:xfrm>
          <a:prstGeom prst="rect">
            <a:avLst/>
          </a:prstGeom>
        </p:spPr>
        <p:txBody>
          <a:bodyPr wrap="square">
            <a:spAutoFit/>
          </a:bodyPr>
          <a:lstStyle/>
          <a:p>
            <a:r>
              <a:rPr lang="en-US" dirty="0">
                <a:solidFill>
                  <a:schemeClr val="bg1">
                    <a:lumMod val="75000"/>
                  </a:schemeClr>
                </a:solidFill>
                <a:latin typeface="Arial Narrow" panose="020B0604020202020204" pitchFamily="34" charset="0"/>
                <a:cs typeface="Arial Narrow" panose="020B0604020202020204" pitchFamily="34" charset="0"/>
              </a:rPr>
              <a:t>Source:  https://</a:t>
            </a:r>
            <a:r>
              <a:rPr lang="en-US" dirty="0" err="1">
                <a:solidFill>
                  <a:schemeClr val="bg1">
                    <a:lumMod val="75000"/>
                  </a:schemeClr>
                </a:solidFill>
                <a:latin typeface="Arial Narrow" panose="020B0604020202020204" pitchFamily="34" charset="0"/>
                <a:cs typeface="Arial Narrow" panose="020B0604020202020204" pitchFamily="34" charset="0"/>
              </a:rPr>
              <a:t>www.experian.com</a:t>
            </a:r>
            <a:r>
              <a:rPr lang="en-US" dirty="0">
                <a:solidFill>
                  <a:schemeClr val="bg1">
                    <a:lumMod val="75000"/>
                  </a:schemeClr>
                </a:solidFill>
                <a:latin typeface="Arial Narrow" panose="020B0604020202020204" pitchFamily="34" charset="0"/>
                <a:cs typeface="Arial Narrow" panose="020B0604020202020204" pitchFamily="34" charset="0"/>
              </a:rPr>
              <a:t>/blogs/ask-</a:t>
            </a:r>
            <a:r>
              <a:rPr lang="en-US" dirty="0" err="1">
                <a:solidFill>
                  <a:schemeClr val="bg1">
                    <a:lumMod val="75000"/>
                  </a:schemeClr>
                </a:solidFill>
                <a:latin typeface="Arial Narrow" panose="020B0604020202020204" pitchFamily="34" charset="0"/>
                <a:cs typeface="Arial Narrow" panose="020B0604020202020204" pitchFamily="34" charset="0"/>
              </a:rPr>
              <a:t>experian</a:t>
            </a:r>
            <a:r>
              <a:rPr lang="en-US" dirty="0">
                <a:solidFill>
                  <a:schemeClr val="bg1">
                    <a:lumMod val="75000"/>
                  </a:schemeClr>
                </a:solidFill>
                <a:latin typeface="Arial Narrow" panose="020B0604020202020204" pitchFamily="34" charset="0"/>
                <a:cs typeface="Arial Narrow" panose="020B0604020202020204" pitchFamily="34" charset="0"/>
              </a:rPr>
              <a:t>/credit-education/score-basics/what-affects-your-credit-scores/</a:t>
            </a:r>
          </a:p>
        </p:txBody>
      </p:sp>
      <p:sp>
        <p:nvSpPr>
          <p:cNvPr id="3" name="TextBox 2">
            <a:extLst>
              <a:ext uri="{FF2B5EF4-FFF2-40B4-BE49-F238E27FC236}">
                <a16:creationId xmlns:a16="http://schemas.microsoft.com/office/drawing/2014/main" id="{93BD04A6-FDB6-3847-BD7E-0875DE97D43B}"/>
              </a:ext>
            </a:extLst>
          </p:cNvPr>
          <p:cNvSpPr txBox="1"/>
          <p:nvPr/>
        </p:nvSpPr>
        <p:spPr>
          <a:xfrm>
            <a:off x="9529011" y="6316579"/>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Tree>
    <p:extLst>
      <p:ext uri="{BB962C8B-B14F-4D97-AF65-F5344CB8AC3E}">
        <p14:creationId xmlns:p14="http://schemas.microsoft.com/office/powerpoint/2010/main" val="1959807757"/>
      </p:ext>
    </p:extLst>
  </p:cSld>
  <p:clrMapOvr>
    <a:masterClrMapping/>
  </p:clrMapOvr>
</p:sld>
</file>

<file path=ppt/theme/theme1.xml><?xml version="1.0" encoding="utf-8"?>
<a:theme xmlns:a="http://schemas.openxmlformats.org/drawingml/2006/main" name="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1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62826</TotalTime>
  <Words>1772</Words>
  <Application>Microsoft Macintosh PowerPoint</Application>
  <PresentationFormat>Widescreen</PresentationFormat>
  <Paragraphs>265</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.AppleSystemUIFont</vt:lpstr>
      <vt:lpstr>Arial</vt:lpstr>
      <vt:lpstr>Arial Narrow</vt:lpstr>
      <vt:lpstr>Open Sans Light</vt:lpstr>
      <vt:lpstr>Wingdings</vt:lpstr>
      <vt:lpstr>Wingdings 3</vt:lpstr>
      <vt:lpstr>NLG</vt:lpstr>
      <vt:lpstr>1_NLG</vt:lpstr>
      <vt:lpstr>ABCs of Financial Fitness for Educators: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 IS A LITTLE THING THAT MAKES A BIG DIFFERENCE</dc:title>
  <dc:creator>Lindsey Simanskas</dc:creator>
  <cp:lastModifiedBy>Johnson, Deanna</cp:lastModifiedBy>
  <cp:revision>1289</cp:revision>
  <cp:lastPrinted>2015-12-29T19:27:41Z</cp:lastPrinted>
  <dcterms:created xsi:type="dcterms:W3CDTF">2016-12-30T21:16:31Z</dcterms:created>
  <dcterms:modified xsi:type="dcterms:W3CDTF">2021-02-04T17:27:54Z</dcterms:modified>
</cp:coreProperties>
</file>