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869" r:id="rId1"/>
    <p:sldMasterId id="2147487889" r:id="rId2"/>
  </p:sldMasterIdLst>
  <p:notesMasterIdLst>
    <p:notesMasterId r:id="rId16"/>
  </p:notesMasterIdLst>
  <p:handoutMasterIdLst>
    <p:handoutMasterId r:id="rId17"/>
  </p:handoutMasterIdLst>
  <p:sldIdLst>
    <p:sldId id="256" r:id="rId3"/>
    <p:sldId id="257" r:id="rId4"/>
    <p:sldId id="267" r:id="rId5"/>
    <p:sldId id="269" r:id="rId6"/>
    <p:sldId id="270" r:id="rId7"/>
    <p:sldId id="271" r:id="rId8"/>
    <p:sldId id="273" r:id="rId9"/>
    <p:sldId id="274" r:id="rId10"/>
    <p:sldId id="275" r:id="rId11"/>
    <p:sldId id="276" r:id="rId12"/>
    <p:sldId id="277" r:id="rId13"/>
    <p:sldId id="278" r:id="rId14"/>
    <p:sldId id="280" r:id="rId15"/>
  </p:sldIdLst>
  <p:sldSz cx="12192000" cy="6858000"/>
  <p:notesSz cx="6858000" cy="9144000"/>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19"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ey Earle" initials="HG8626" lastIdx="4" clrIdx="0"/>
  <p:cmAuthor id="1" name="Earle, Carey" initials="EC" lastIdx="2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DC2"/>
    <a:srgbClr val="E07424"/>
    <a:srgbClr val="2CA63B"/>
    <a:srgbClr val="3D9B35"/>
    <a:srgbClr val="00A8B4"/>
    <a:srgbClr val="FFFFFF"/>
    <a:srgbClr val="000000"/>
    <a:srgbClr val="2CAA3B"/>
    <a:srgbClr val="2EB03D"/>
    <a:srgbClr val="81BC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72517" autoAdjust="0"/>
  </p:normalViewPr>
  <p:slideViewPr>
    <p:cSldViewPr snapToGrid="0" showGuides="1">
      <p:cViewPr varScale="1">
        <p:scale>
          <a:sx n="86" d="100"/>
          <a:sy n="86" d="100"/>
        </p:scale>
        <p:origin x="1616" y="200"/>
      </p:cViewPr>
      <p:guideLst>
        <p:guide orient="horz" pos="4319"/>
        <p:guide pos="3864"/>
      </p:guideLst>
    </p:cSldViewPr>
  </p:slideViewPr>
  <p:notesTextViewPr>
    <p:cViewPr>
      <p:scale>
        <a:sx n="3" d="2"/>
        <a:sy n="3" d="2"/>
      </p:scale>
      <p:origin x="0" y="0"/>
    </p:cViewPr>
  </p:notesTextViewPr>
  <p:sorterViewPr>
    <p:cViewPr>
      <p:scale>
        <a:sx n="116" d="100"/>
        <a:sy n="116" d="100"/>
      </p:scale>
      <p:origin x="0" y="0"/>
    </p:cViewPr>
  </p:sorterViewPr>
  <p:notesViewPr>
    <p:cSldViewPr snapToGrid="0" showGuides="1">
      <p:cViewPr>
        <p:scale>
          <a:sx n="86" d="100"/>
          <a:sy n="86" d="100"/>
        </p:scale>
        <p:origin x="3360" y="5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87598203631901"/>
          <c:y val="3.9540447726933728E-2"/>
          <c:w val="0.60164148710166354"/>
          <c:h val="0.92091910454613257"/>
        </c:manualLayout>
      </c:layout>
      <c:doughnutChart>
        <c:varyColors val="1"/>
        <c:ser>
          <c:idx val="0"/>
          <c:order val="0"/>
          <c:tx>
            <c:strRef>
              <c:f>Sheet1!$B$1</c:f>
              <c:strCache>
                <c:ptCount val="1"/>
                <c:pt idx="0">
                  <c:v>Sales</c:v>
                </c:pt>
              </c:strCache>
            </c:strRef>
          </c:tx>
          <c:spPr>
            <a:ln>
              <a:solidFill>
                <a:schemeClr val="bg2"/>
              </a:solidFill>
            </a:ln>
          </c:spPr>
          <c:dPt>
            <c:idx val="0"/>
            <c:bubble3D val="0"/>
            <c:spPr>
              <a:solidFill>
                <a:schemeClr val="accent4"/>
              </a:solidFill>
              <a:ln w="19050">
                <a:solidFill>
                  <a:schemeClr val="bg2"/>
                </a:solidFill>
              </a:ln>
              <a:effectLst/>
            </c:spPr>
            <c:extLst>
              <c:ext xmlns:c16="http://schemas.microsoft.com/office/drawing/2014/chart" uri="{C3380CC4-5D6E-409C-BE32-E72D297353CC}">
                <c16:uniqueId val="{00000002-B2CE-C34D-8EAC-7A3FCCA59E0E}"/>
              </c:ext>
            </c:extLst>
          </c:dPt>
          <c:dPt>
            <c:idx val="1"/>
            <c:bubble3D val="0"/>
            <c:spPr>
              <a:solidFill>
                <a:schemeClr val="accent2"/>
              </a:solidFill>
              <a:ln w="19050">
                <a:solidFill>
                  <a:schemeClr val="bg2"/>
                </a:solidFill>
              </a:ln>
              <a:effectLst/>
            </c:spPr>
            <c:extLst>
              <c:ext xmlns:c16="http://schemas.microsoft.com/office/drawing/2014/chart" uri="{C3380CC4-5D6E-409C-BE32-E72D297353CC}">
                <c16:uniqueId val="{00000003-FD8E-4648-BF51-FCE64D2FFA28}"/>
              </c:ext>
            </c:extLst>
          </c:dPt>
          <c:dPt>
            <c:idx val="2"/>
            <c:bubble3D val="0"/>
            <c:spPr>
              <a:solidFill>
                <a:schemeClr val="accent3"/>
              </a:solidFill>
              <a:ln w="19050">
                <a:solidFill>
                  <a:schemeClr val="bg2"/>
                </a:solidFill>
              </a:ln>
              <a:effectLst/>
            </c:spPr>
            <c:extLst>
              <c:ext xmlns:c16="http://schemas.microsoft.com/office/drawing/2014/chart" uri="{C3380CC4-5D6E-409C-BE32-E72D297353CC}">
                <c16:uniqueId val="{00000005-FD8E-4648-BF51-FCE64D2FFA28}"/>
              </c:ext>
            </c:extLst>
          </c:dPt>
          <c:dPt>
            <c:idx val="3"/>
            <c:bubble3D val="0"/>
            <c:spPr>
              <a:solidFill>
                <a:schemeClr val="accent4"/>
              </a:solidFill>
              <a:ln w="19050">
                <a:solidFill>
                  <a:schemeClr val="bg2"/>
                </a:solidFill>
              </a:ln>
              <a:effectLst/>
            </c:spPr>
            <c:extLst>
              <c:ext xmlns:c16="http://schemas.microsoft.com/office/drawing/2014/chart" uri="{C3380CC4-5D6E-409C-BE32-E72D297353CC}">
                <c16:uniqueId val="{00000007-FD8E-4648-BF51-FCE64D2FFA28}"/>
              </c:ext>
            </c:extLst>
          </c:dPt>
          <c:dLbls>
            <c:delete val="1"/>
          </c:dLbls>
          <c:cat>
            <c:strRef>
              <c:f>Sheet1!$A$2:$A$5</c:f>
              <c:strCache>
                <c:ptCount val="3"/>
                <c:pt idx="0">
                  <c:v>1st Qtr</c:v>
                </c:pt>
                <c:pt idx="1">
                  <c:v>2nd Qtr</c:v>
                </c:pt>
                <c:pt idx="2">
                  <c:v>3rd Qtr</c:v>
                </c:pt>
              </c:strCache>
            </c:strRef>
          </c:cat>
          <c:val>
            <c:numRef>
              <c:f>Sheet1!$B$2:$B$5</c:f>
              <c:numCache>
                <c:formatCode>General</c:formatCode>
                <c:ptCount val="4"/>
                <c:pt idx="0">
                  <c:v>20</c:v>
                </c:pt>
                <c:pt idx="1">
                  <c:v>30</c:v>
                </c:pt>
                <c:pt idx="2">
                  <c:v>50</c:v>
                </c:pt>
              </c:numCache>
            </c:numRef>
          </c:val>
          <c:extLst>
            <c:ext xmlns:c16="http://schemas.microsoft.com/office/drawing/2014/chart" uri="{C3380CC4-5D6E-409C-BE32-E72D297353CC}">
              <c16:uniqueId val="{00000000-B2CE-C34D-8EAC-7A3FCCA59E0E}"/>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1" name="Rectangle 3"/>
          <p:cNvSpPr>
            <a:spLocks noGrp="1" noChangeArrowheads="1"/>
          </p:cNvSpPr>
          <p:nvPr>
            <p:ph type="dt" sz="quarter"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eaLnBrk="0" hangingPunct="0">
              <a:defRPr>
                <a:latin typeface="Arial" charset="0"/>
                <a:cs typeface="+mn-cs"/>
              </a:defRPr>
            </a:lvl1pPr>
          </a:lstStyle>
          <a:p>
            <a:pPr>
              <a:defRPr/>
            </a:pPr>
            <a:fld id="{F317F3CA-CF3E-4664-8D1C-B301BE68F682}" type="datetimeFigureOut">
              <a:rPr lang="en-US"/>
              <a:pPr>
                <a:defRPr/>
              </a:pPr>
              <a:t>1/27/21</a:t>
            </a:fld>
            <a:endParaRPr lang="en-US"/>
          </a:p>
        </p:txBody>
      </p:sp>
      <p:sp>
        <p:nvSpPr>
          <p:cNvPr id="37892" name="Rectangle 4"/>
          <p:cNvSpPr>
            <a:spLocks noGrp="1" noChangeArrowheads="1"/>
          </p:cNvSpPr>
          <p:nvPr>
            <p:ph type="ftr" sz="quarter" idx="2"/>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eaLnBrk="0" hangingPunct="0">
              <a:defRPr>
                <a:latin typeface="Arial" charset="0"/>
                <a:cs typeface="+mn-cs"/>
              </a:defRPr>
            </a:lvl1pPr>
          </a:lstStyle>
          <a:p>
            <a:pPr>
              <a:defRPr/>
            </a:pPr>
            <a:endParaRPr lang="en-US"/>
          </a:p>
        </p:txBody>
      </p:sp>
      <p:sp>
        <p:nvSpPr>
          <p:cNvPr id="37893" name="Rectangle 5"/>
          <p:cNvSpPr>
            <a:spLocks noGrp="1" noChangeArrowheads="1"/>
          </p:cNvSpPr>
          <p:nvPr>
            <p:ph type="sldNum" sz="quarter" idx="3"/>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eaLnBrk="0" hangingPunct="0">
              <a:defRPr>
                <a:latin typeface="Arial" charset="0"/>
                <a:cs typeface="+mn-cs"/>
              </a:defRPr>
            </a:lvl1pPr>
          </a:lstStyle>
          <a:p>
            <a:pPr>
              <a:defRPr/>
            </a:pPr>
            <a:fld id="{83E78472-DEFD-4469-94E0-3FB23967CA67}" type="slidenum">
              <a:rPr lang="en-US"/>
              <a:pPr>
                <a:defRPr/>
              </a:pPr>
              <a:t>‹#›</a:t>
            </a:fld>
            <a:endParaRPr lang="en-US"/>
          </a:p>
        </p:txBody>
      </p:sp>
    </p:spTree>
    <p:extLst>
      <p:ext uri="{BB962C8B-B14F-4D97-AF65-F5344CB8AC3E}">
        <p14:creationId xmlns:p14="http://schemas.microsoft.com/office/powerpoint/2010/main" val="418519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3" y="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defTabSz="918507">
              <a:defRPr>
                <a:latin typeface="Arial" charset="0"/>
                <a:cs typeface="+mn-cs"/>
              </a:defRPr>
            </a:lvl1pPr>
          </a:lstStyle>
          <a:p>
            <a:pPr>
              <a:defRPr/>
            </a:pPr>
            <a:endParaRPr lang="en-US"/>
          </a:p>
        </p:txBody>
      </p:sp>
      <p:sp>
        <p:nvSpPr>
          <p:cNvPr id="14339" name="Rectangle 3"/>
          <p:cNvSpPr>
            <a:spLocks noGrp="1" noChangeArrowheads="1"/>
          </p:cNvSpPr>
          <p:nvPr>
            <p:ph type="dt" idx="1"/>
          </p:nvPr>
        </p:nvSpPr>
        <p:spPr bwMode="auto">
          <a:xfrm>
            <a:off x="3883748" y="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lvl1pPr algn="r" defTabSz="918507">
              <a:defRPr>
                <a:latin typeface="Arial" charset="0"/>
                <a:cs typeface="+mn-cs"/>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381000" y="687388"/>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688774" y="4344335"/>
            <a:ext cx="5480452" cy="411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3" y="8687112"/>
            <a:ext cx="2972687"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defTabSz="918507">
              <a:defRPr>
                <a:latin typeface="Arial" charset="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883748" y="8687112"/>
            <a:ext cx="2972686" cy="455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31" tIns="45963" rIns="91931" bIns="45963" numCol="1" anchor="b" anchorCtr="0" compatLnSpc="1">
            <a:prstTxWarp prst="textNoShape">
              <a:avLst/>
            </a:prstTxWarp>
          </a:bodyPr>
          <a:lstStyle>
            <a:lvl1pPr algn="r" defTabSz="918507">
              <a:defRPr>
                <a:latin typeface="Arial" charset="0"/>
                <a:cs typeface="+mn-cs"/>
              </a:defRPr>
            </a:lvl1pPr>
          </a:lstStyle>
          <a:p>
            <a:pPr>
              <a:defRPr/>
            </a:pPr>
            <a:fld id="{F8D6C22F-4055-4ED1-A7B9-EDA261F8A9F0}" type="slidenum">
              <a:rPr lang="en-US"/>
              <a:pPr>
                <a:defRPr/>
              </a:pPr>
              <a:t>‹#›</a:t>
            </a:fld>
            <a:endParaRPr lang="en-US"/>
          </a:p>
        </p:txBody>
      </p:sp>
    </p:spTree>
    <p:extLst>
      <p:ext uri="{BB962C8B-B14F-4D97-AF65-F5344CB8AC3E}">
        <p14:creationId xmlns:p14="http://schemas.microsoft.com/office/powerpoint/2010/main" val="122288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a:t>
            </a:fld>
            <a:endParaRPr lang="en-US"/>
          </a:p>
        </p:txBody>
      </p:sp>
    </p:spTree>
    <p:extLst>
      <p:ext uri="{BB962C8B-B14F-4D97-AF65-F5344CB8AC3E}">
        <p14:creationId xmlns:p14="http://schemas.microsoft.com/office/powerpoint/2010/main" val="2590864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pretty self-disciplined, you can use credit cards and pay if off in full each month to avoid paying interest. Plus, your credit card rewards can really add up. You just have to plan and use your credit cards wisely. </a:t>
            </a:r>
          </a:p>
          <a:p>
            <a:r>
              <a:rPr lang="en-US" dirty="0"/>
              <a:t>[go to 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10</a:t>
            </a:fld>
            <a:endParaRPr lang="en-US"/>
          </a:p>
        </p:txBody>
      </p:sp>
    </p:spTree>
    <p:extLst>
      <p:ext uri="{BB962C8B-B14F-4D97-AF65-F5344CB8AC3E}">
        <p14:creationId xmlns:p14="http://schemas.microsoft.com/office/powerpoint/2010/main" val="3559470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thing with large purchases, plan in advance: add it into your budget or plan for sales.</a:t>
            </a:r>
          </a:p>
          <a:p>
            <a:r>
              <a:rPr lang="en-US" dirty="0"/>
              <a:t>We’ve been talking about being disciplined with our spending.  What about being disciplined with saving? I know a lot of people really struggle with that. </a:t>
            </a:r>
          </a:p>
          <a:p>
            <a:r>
              <a:rPr lang="en-US" dirty="0"/>
              <a:t>[go to next slide]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11</a:t>
            </a:fld>
            <a:endParaRPr lang="en-US"/>
          </a:p>
        </p:txBody>
      </p:sp>
    </p:spTree>
    <p:extLst>
      <p:ext uri="{BB962C8B-B14F-4D97-AF65-F5344CB8AC3E}">
        <p14:creationId xmlns:p14="http://schemas.microsoft.com/office/powerpoint/2010/main" val="1431903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tips on that. [Talking points on slide]</a:t>
            </a:r>
          </a:p>
          <a:p>
            <a:r>
              <a:rPr lang="en-US" dirty="0"/>
              <a:t>At this time we’re going to open it up for Q&amp;A.</a:t>
            </a:r>
          </a:p>
          <a:p>
            <a:r>
              <a:rPr lang="en-US" dirty="0"/>
              <a:t>[Q&amp;A Session]</a:t>
            </a:r>
          </a:p>
          <a:p>
            <a:r>
              <a:rPr lang="en-US" dirty="0"/>
              <a:t>That’s all the questions we have time for today. We thank you for joining us. </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12</a:t>
            </a:fld>
            <a:endParaRPr lang="en-US"/>
          </a:p>
        </p:txBody>
      </p:sp>
    </p:spTree>
    <p:extLst>
      <p:ext uri="{BB962C8B-B14F-4D97-AF65-F5344CB8AC3E}">
        <p14:creationId xmlns:p14="http://schemas.microsoft.com/office/powerpoint/2010/main" val="29780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13</a:t>
            </a:fld>
            <a:endParaRPr lang="en-US"/>
          </a:p>
        </p:txBody>
      </p:sp>
    </p:spTree>
    <p:extLst>
      <p:ext uri="{BB962C8B-B14F-4D97-AF65-F5344CB8AC3E}">
        <p14:creationId xmlns:p14="http://schemas.microsoft.com/office/powerpoint/2010/main" val="338437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and tell a little bit about yourself].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here today to talk about Cash Flow. I want to encourage you to stick around for the end where you’ll have the opportunity for a Q&amp;A. Let’s get started. </a:t>
            </a:r>
          </a:p>
          <a:p>
            <a:endParaRPr lang="en-US" dirty="0"/>
          </a:p>
          <a:p>
            <a:r>
              <a:rPr lang="en-US" dirty="0"/>
              <a:t>Now, we have some questions for you. </a:t>
            </a:r>
          </a:p>
          <a:p>
            <a:endParaRPr lang="en-US" dirty="0"/>
          </a:p>
          <a:p>
            <a:r>
              <a:rPr lang="en-US" dirty="0"/>
              <a:t>Where are you in your journey towards retirement? Are you a) Just starting my career (20-30 years away from retirement) b) Probably mid-way through, (10-15 years away) or c) coming in for a landing (1-5 years away). </a:t>
            </a:r>
          </a:p>
          <a:p>
            <a:endParaRPr lang="en-US" dirty="0"/>
          </a:p>
          <a:p>
            <a:r>
              <a:rPr lang="en-US" dirty="0"/>
              <a:t>It’s  never too early or too late to work on your financial future. Right now in this time of uncertainty, everyone wants more money in their pocket, but when we’re talking about maximizing cash flow for retirement purposes, what exactly does that mean?</a:t>
            </a:r>
          </a:p>
          <a:p>
            <a:r>
              <a:rPr lang="en-US" dirty="0"/>
              <a:t>[Go to next slide]</a:t>
            </a:r>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2</a:t>
            </a:fld>
            <a:endParaRPr lang="en-US"/>
          </a:p>
        </p:txBody>
      </p:sp>
    </p:spTree>
    <p:extLst>
      <p:ext uri="{BB962C8B-B14F-4D97-AF65-F5344CB8AC3E}">
        <p14:creationId xmlns:p14="http://schemas.microsoft.com/office/powerpoint/2010/main" val="141679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identify your expenses. You want to know how much you spend in an average month, including credit and debit card charges and ATM withdrawals.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3</a:t>
            </a:fld>
            <a:endParaRPr lang="en-US"/>
          </a:p>
        </p:txBody>
      </p:sp>
    </p:spTree>
    <p:extLst>
      <p:ext uri="{BB962C8B-B14F-4D97-AF65-F5344CB8AC3E}">
        <p14:creationId xmlns:p14="http://schemas.microsoft.com/office/powerpoint/2010/main" val="217299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added everything you’ve spent, you’ll need to calculate your take home pay and subtract your expenses to see if you have a surplus or a deficit.</a:t>
            </a:r>
          </a:p>
          <a:p>
            <a:r>
              <a:rPr lang="en-US" dirty="0"/>
              <a:t>[Feel free to ask questions about what to do with that surplus, discuss people who find themselves with a deficit, ways to cut cost i.e., cutting cable, bringing lunch, cooking at home, lead into next slide with what’s the next step]</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4</a:t>
            </a:fld>
            <a:endParaRPr lang="en-US"/>
          </a:p>
        </p:txBody>
      </p:sp>
    </p:spTree>
    <p:extLst>
      <p:ext uri="{BB962C8B-B14F-4D97-AF65-F5344CB8AC3E}">
        <p14:creationId xmlns:p14="http://schemas.microsoft.com/office/powerpoint/2010/main" val="4146193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worth reiterating the key to wealth is spending less than you make so that you can build your savings</a:t>
            </a:r>
          </a:p>
          <a:p>
            <a:endParaRPr lang="en-US" dirty="0"/>
          </a:p>
          <a:p>
            <a:r>
              <a:rPr lang="en-US" dirty="0"/>
              <a:t>You can either budget manually or through an app like Mint. Mint will show your progress in each category with a visual graph. I’d encourage you to use Mint because it’s real time tracking without you having to do any more legwork. </a:t>
            </a:r>
          </a:p>
          <a:p>
            <a:endParaRPr lang="en-US" dirty="0"/>
          </a:p>
          <a:p>
            <a:r>
              <a:rPr lang="en-US" dirty="0"/>
              <a:t>So, how do you determine how much to spend on what when you’re creating a budget?</a:t>
            </a:r>
          </a:p>
          <a:p>
            <a:r>
              <a:rPr lang="en-US" dirty="0"/>
              <a:t>[Go to next slide]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5</a:t>
            </a:fld>
            <a:endParaRPr lang="en-US"/>
          </a:p>
        </p:txBody>
      </p:sp>
    </p:spTree>
    <p:extLst>
      <p:ext uri="{BB962C8B-B14F-4D97-AF65-F5344CB8AC3E}">
        <p14:creationId xmlns:p14="http://schemas.microsoft.com/office/powerpoint/2010/main" val="60601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a:r>
            <a:r>
              <a:rPr lang="en-US" dirty="0" err="1"/>
              <a:t>infograph</a:t>
            </a:r>
            <a:r>
              <a:rPr lang="en-US" dirty="0"/>
              <a:t>]</a:t>
            </a:r>
          </a:p>
          <a:p>
            <a:r>
              <a:rPr lang="en-US" dirty="0"/>
              <a:t>What do you advise to those that have too much month left at the end of their paycheck? </a:t>
            </a:r>
          </a:p>
          <a:p>
            <a:r>
              <a:rPr lang="en-US" dirty="0"/>
              <a:t>[Go to 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6</a:t>
            </a:fld>
            <a:endParaRPr lang="en-US"/>
          </a:p>
        </p:txBody>
      </p:sp>
    </p:spTree>
    <p:extLst>
      <p:ext uri="{BB962C8B-B14F-4D97-AF65-F5344CB8AC3E}">
        <p14:creationId xmlns:p14="http://schemas.microsoft.com/office/powerpoint/2010/main" val="2383042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on slide]</a:t>
            </a:r>
          </a:p>
          <a:p>
            <a:r>
              <a:rPr lang="en-US" dirty="0"/>
              <a:t>[Ask questions about creating the necessary discipline] We’ve talked about the importance of creating a budget. What other tips would you give someone trying to manage their spending? </a:t>
            </a:r>
          </a:p>
          <a:p>
            <a:r>
              <a:rPr lang="en-US" dirty="0"/>
              <a:t>[Go to 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7</a:t>
            </a:fld>
            <a:endParaRPr lang="en-US"/>
          </a:p>
        </p:txBody>
      </p:sp>
    </p:spTree>
    <p:extLst>
      <p:ext uri="{BB962C8B-B14F-4D97-AF65-F5344CB8AC3E}">
        <p14:creationId xmlns:p14="http://schemas.microsoft.com/office/powerpoint/2010/main" val="261570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on slide]</a:t>
            </a:r>
          </a:p>
          <a:p>
            <a:r>
              <a:rPr lang="en-US" dirty="0"/>
              <a:t>Now is the perfect time to plan ahead, whether that be for emergencies or your dream vacation. </a:t>
            </a:r>
          </a:p>
          <a:p>
            <a:r>
              <a:rPr lang="en-US" dirty="0"/>
              <a:t>[Go to 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8</a:t>
            </a:fld>
            <a:endParaRPr lang="en-US"/>
          </a:p>
        </p:txBody>
      </p:sp>
    </p:spTree>
    <p:extLst>
      <p:ext uri="{BB962C8B-B14F-4D97-AF65-F5344CB8AC3E}">
        <p14:creationId xmlns:p14="http://schemas.microsoft.com/office/powerpoint/2010/main" val="274967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tip for someone who isn’t as disciplined is to use debit cards versus a credit cards mainly because there’s a finite amount in that account. For example, you could use a prepaid card like </a:t>
            </a:r>
            <a:r>
              <a:rPr lang="en-US" dirty="0" err="1"/>
              <a:t>CashApp</a:t>
            </a:r>
            <a:r>
              <a:rPr lang="en-US" dirty="0"/>
              <a:t> or Venmo card to limit spending and avoid bank fees.</a:t>
            </a:r>
          </a:p>
          <a:p>
            <a:r>
              <a:rPr lang="en-US" dirty="0"/>
              <a:t>[Go to next slide]</a:t>
            </a:r>
          </a:p>
          <a:p>
            <a:endParaRPr lang="en-US" dirty="0"/>
          </a:p>
        </p:txBody>
      </p:sp>
      <p:sp>
        <p:nvSpPr>
          <p:cNvPr id="4" name="Slide Number Placeholder 3"/>
          <p:cNvSpPr>
            <a:spLocks noGrp="1"/>
          </p:cNvSpPr>
          <p:nvPr>
            <p:ph type="sldNum" sz="quarter" idx="5"/>
          </p:nvPr>
        </p:nvSpPr>
        <p:spPr/>
        <p:txBody>
          <a:bodyPr/>
          <a:lstStyle/>
          <a:p>
            <a:pPr>
              <a:defRPr/>
            </a:pPr>
            <a:fld id="{F8D6C22F-4055-4ED1-A7B9-EDA261F8A9F0}" type="slidenum">
              <a:rPr lang="en-US" smtClean="0"/>
              <a:pPr>
                <a:defRPr/>
              </a:pPr>
              <a:t>9</a:t>
            </a:fld>
            <a:endParaRPr lang="en-US"/>
          </a:p>
        </p:txBody>
      </p:sp>
    </p:spTree>
    <p:extLst>
      <p:ext uri="{BB962C8B-B14F-4D97-AF65-F5344CB8AC3E}">
        <p14:creationId xmlns:p14="http://schemas.microsoft.com/office/powerpoint/2010/main" val="3888958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F4CE5-2F5C-BC41-B51D-A625138FE7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p:cNvSpPr>
            <a:spLocks noGrp="1"/>
          </p:cNvSpPr>
          <p:nvPr>
            <p:ph type="ctrTitle" hasCustomPrompt="1"/>
          </p:nvPr>
        </p:nvSpPr>
        <p:spPr>
          <a:xfrm>
            <a:off x="609601" y="3428999"/>
            <a:ext cx="11582403" cy="923330"/>
          </a:xfrm>
          <a:solidFill>
            <a:schemeClr val="tx2">
              <a:alpha val="90000"/>
            </a:schemeClr>
          </a:solidFill>
        </p:spPr>
        <p:txBody>
          <a:bodyPr wrap="square" lIns="182880" rIns="457200" anchor="b">
            <a:spAutoFit/>
          </a:bodyPr>
          <a:lstStyle>
            <a:lvl1pPr algn="l">
              <a:defRPr sz="4000"/>
            </a:lvl1pPr>
          </a:lstStyle>
          <a:p>
            <a:r>
              <a:rPr lang="en-US" dirty="0"/>
              <a:t>Underwriting Best Practices</a:t>
            </a:r>
          </a:p>
        </p:txBody>
      </p:sp>
      <p:sp>
        <p:nvSpPr>
          <p:cNvPr id="3" name="Subtitle 2"/>
          <p:cNvSpPr>
            <a:spLocks noGrp="1"/>
          </p:cNvSpPr>
          <p:nvPr>
            <p:ph type="subTitle" idx="1" hasCustomPrompt="1"/>
          </p:nvPr>
        </p:nvSpPr>
        <p:spPr>
          <a:xfrm>
            <a:off x="1701984" y="4352330"/>
            <a:ext cx="10490015"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 </a:t>
            </a:r>
          </a:p>
        </p:txBody>
      </p:sp>
      <p:grpSp>
        <p:nvGrpSpPr>
          <p:cNvPr id="12" name="Group 11">
            <a:extLst>
              <a:ext uri="{FF2B5EF4-FFF2-40B4-BE49-F238E27FC236}">
                <a16:creationId xmlns:a16="http://schemas.microsoft.com/office/drawing/2014/main" id="{2B06F321-089A-7F45-B075-2EF7E22ACA44}"/>
              </a:ext>
            </a:extLst>
          </p:cNvPr>
          <p:cNvGrpSpPr/>
          <p:nvPr userDrawn="1"/>
        </p:nvGrpSpPr>
        <p:grpSpPr>
          <a:xfrm>
            <a:off x="125149" y="6673688"/>
            <a:ext cx="11941702" cy="104644"/>
            <a:chOff x="166862" y="6673686"/>
            <a:chExt cx="15922270" cy="104644"/>
          </a:xfrm>
        </p:grpSpPr>
        <p:sp>
          <p:nvSpPr>
            <p:cNvPr id="13" name="Date Placeholder 3">
              <a:extLst>
                <a:ext uri="{FF2B5EF4-FFF2-40B4-BE49-F238E27FC236}">
                  <a16:creationId xmlns:a16="http://schemas.microsoft.com/office/drawing/2014/main" id="{418DAC44-94D1-A941-878B-19F9EECB393A}"/>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8" name="TextBox 17">
              <a:extLst>
                <a:ext uri="{FF2B5EF4-FFF2-40B4-BE49-F238E27FC236}">
                  <a16:creationId xmlns:a16="http://schemas.microsoft.com/office/drawing/2014/main" id="{CD4FB1EA-5742-D64B-A0D5-8577AE17416F}"/>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TC117306(1020)1  |  Cat No 105712(1220)</a:t>
              </a:r>
            </a:p>
          </p:txBody>
        </p:sp>
      </p:grpSp>
      <p:grpSp>
        <p:nvGrpSpPr>
          <p:cNvPr id="9" name="Group 8">
            <a:extLst>
              <a:ext uri="{FF2B5EF4-FFF2-40B4-BE49-F238E27FC236}">
                <a16:creationId xmlns:a16="http://schemas.microsoft.com/office/drawing/2014/main" id="{175CFF35-6874-AA45-9887-ACAAC5BDB861}"/>
              </a:ext>
            </a:extLst>
          </p:cNvPr>
          <p:cNvGrpSpPr/>
          <p:nvPr userDrawn="1"/>
        </p:nvGrpSpPr>
        <p:grpSpPr>
          <a:xfrm>
            <a:off x="609601" y="0"/>
            <a:ext cx="3042062" cy="1570384"/>
            <a:chOff x="435429" y="0"/>
            <a:chExt cx="3568535" cy="1842161"/>
          </a:xfrm>
        </p:grpSpPr>
        <p:sp>
          <p:nvSpPr>
            <p:cNvPr id="10" name="Rectangle 9">
              <a:extLst>
                <a:ext uri="{FF2B5EF4-FFF2-40B4-BE49-F238E27FC236}">
                  <a16:creationId xmlns:a16="http://schemas.microsoft.com/office/drawing/2014/main" id="{BCD28FB5-3AA8-114B-9449-D579D95BE718}"/>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11" name="Picture 6" descr="NLGWhite.png">
              <a:extLst>
                <a:ext uri="{FF2B5EF4-FFF2-40B4-BE49-F238E27FC236}">
                  <a16:creationId xmlns:a16="http://schemas.microsoft.com/office/drawing/2014/main" id="{67B8C6EF-7A21-BC4E-938E-62AD82742A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spTree>
    <p:extLst>
      <p:ext uri="{BB962C8B-B14F-4D97-AF65-F5344CB8AC3E}">
        <p14:creationId xmlns:p14="http://schemas.microsoft.com/office/powerpoint/2010/main" val="81165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41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5F4CE5-2F5C-BC41-B51D-A625138FE7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p:cNvSpPr>
            <a:spLocks noGrp="1"/>
          </p:cNvSpPr>
          <p:nvPr>
            <p:ph type="ctrTitle" hasCustomPrompt="1"/>
          </p:nvPr>
        </p:nvSpPr>
        <p:spPr>
          <a:xfrm>
            <a:off x="609601" y="3428999"/>
            <a:ext cx="11582403" cy="923330"/>
          </a:xfrm>
          <a:solidFill>
            <a:schemeClr val="tx2">
              <a:alpha val="90000"/>
            </a:schemeClr>
          </a:solidFill>
        </p:spPr>
        <p:txBody>
          <a:bodyPr wrap="square" lIns="182880" rIns="457200" anchor="b">
            <a:spAutoFit/>
          </a:bodyPr>
          <a:lstStyle>
            <a:lvl1pPr algn="l">
              <a:defRPr sz="4000"/>
            </a:lvl1pPr>
          </a:lstStyle>
          <a:p>
            <a:r>
              <a:rPr lang="en-US" dirty="0"/>
              <a:t>Underwriting Best Practices</a:t>
            </a:r>
          </a:p>
        </p:txBody>
      </p:sp>
      <p:sp>
        <p:nvSpPr>
          <p:cNvPr id="3" name="Subtitle 2"/>
          <p:cNvSpPr>
            <a:spLocks noGrp="1"/>
          </p:cNvSpPr>
          <p:nvPr>
            <p:ph type="subTitle" idx="1" hasCustomPrompt="1"/>
          </p:nvPr>
        </p:nvSpPr>
        <p:spPr>
          <a:xfrm>
            <a:off x="1701984" y="4352330"/>
            <a:ext cx="10490015" cy="488034"/>
          </a:xfrm>
          <a:solidFill>
            <a:schemeClr val="accent1"/>
          </a:solidFill>
        </p:spPr>
        <p:txBody>
          <a:bodyPr lIns="182880" tIns="91440" rIns="457200" bIns="91440">
            <a:noAutofit/>
          </a:bodyPr>
          <a:lstStyle>
            <a:lvl1pPr marL="0" indent="0" algn="l">
              <a:buNone/>
              <a:defRPr sz="2400">
                <a:solidFill>
                  <a:schemeClr val="bg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 </a:t>
            </a:r>
          </a:p>
        </p:txBody>
      </p:sp>
      <p:grpSp>
        <p:nvGrpSpPr>
          <p:cNvPr id="8" name="Group 7">
            <a:extLst>
              <a:ext uri="{FF2B5EF4-FFF2-40B4-BE49-F238E27FC236}">
                <a16:creationId xmlns:a16="http://schemas.microsoft.com/office/drawing/2014/main" id="{2DF04031-43A9-714B-AA6F-BB49F3060AB3}"/>
              </a:ext>
            </a:extLst>
          </p:cNvPr>
          <p:cNvGrpSpPr/>
          <p:nvPr userDrawn="1"/>
        </p:nvGrpSpPr>
        <p:grpSpPr>
          <a:xfrm>
            <a:off x="609601" y="0"/>
            <a:ext cx="3042062" cy="1570384"/>
            <a:chOff x="435429" y="0"/>
            <a:chExt cx="3568535" cy="1842161"/>
          </a:xfrm>
        </p:grpSpPr>
        <p:sp>
          <p:nvSpPr>
            <p:cNvPr id="9" name="Rectangle 8">
              <a:extLst>
                <a:ext uri="{FF2B5EF4-FFF2-40B4-BE49-F238E27FC236}">
                  <a16:creationId xmlns:a16="http://schemas.microsoft.com/office/drawing/2014/main" id="{0E31FC7B-D70D-F047-BA5B-354EF1F67CDE}"/>
                </a:ext>
              </a:extLst>
            </p:cNvPr>
            <p:cNvSpPr/>
            <p:nvPr userDrawn="1"/>
          </p:nvSpPr>
          <p:spPr>
            <a:xfrm>
              <a:off x="435429" y="0"/>
              <a:ext cx="3568535" cy="1842161"/>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Arial" panose="020B0604020202020204" pitchFamily="34" charset="0"/>
                <a:cs typeface="Arial" panose="020B0604020202020204" pitchFamily="34" charset="0"/>
              </a:endParaRPr>
            </a:p>
          </p:txBody>
        </p:sp>
        <p:pic>
          <p:nvPicPr>
            <p:cNvPr id="10" name="Picture 6" descr="NLGWhite.png">
              <a:extLst>
                <a:ext uri="{FF2B5EF4-FFF2-40B4-BE49-F238E27FC236}">
                  <a16:creationId xmlns:a16="http://schemas.microsoft.com/office/drawing/2014/main" id="{631207B6-A53D-5C44-B390-6E67849F0F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26183"/>
            <a:stretch/>
          </p:blipFill>
          <p:spPr bwMode="auto">
            <a:xfrm>
              <a:off x="802238" y="753686"/>
              <a:ext cx="2834917" cy="822961"/>
            </a:xfrm>
            <a:prstGeom prst="rect">
              <a:avLst/>
            </a:prstGeom>
            <a:noFill/>
            <a:ln w="9525">
              <a:noFill/>
              <a:miter lim="800000"/>
              <a:headEnd/>
              <a:tailEnd/>
            </a:ln>
          </p:spPr>
        </p:pic>
      </p:grpSp>
      <p:grpSp>
        <p:nvGrpSpPr>
          <p:cNvPr id="12" name="Group 11">
            <a:extLst>
              <a:ext uri="{FF2B5EF4-FFF2-40B4-BE49-F238E27FC236}">
                <a16:creationId xmlns:a16="http://schemas.microsoft.com/office/drawing/2014/main" id="{2B06F321-089A-7F45-B075-2EF7E22ACA44}"/>
              </a:ext>
            </a:extLst>
          </p:cNvPr>
          <p:cNvGrpSpPr/>
          <p:nvPr userDrawn="1"/>
        </p:nvGrpSpPr>
        <p:grpSpPr>
          <a:xfrm>
            <a:off x="125149" y="6673688"/>
            <a:ext cx="11941702" cy="104644"/>
            <a:chOff x="166862" y="6673686"/>
            <a:chExt cx="15922270" cy="104644"/>
          </a:xfrm>
        </p:grpSpPr>
        <p:sp>
          <p:nvSpPr>
            <p:cNvPr id="13" name="Date Placeholder 3">
              <a:extLst>
                <a:ext uri="{FF2B5EF4-FFF2-40B4-BE49-F238E27FC236}">
                  <a16:creationId xmlns:a16="http://schemas.microsoft.com/office/drawing/2014/main" id="{418DAC44-94D1-A941-878B-19F9EECB393A}"/>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bg2"/>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bg2"/>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bg2"/>
                </a:solidFill>
                <a:latin typeface="Arial" panose="020B0604020202020204" pitchFamily="34" charset="0"/>
                <a:ea typeface="Open Sans Condensed Light" charset="0"/>
                <a:cs typeface="Arial" panose="020B0604020202020204" pitchFamily="34" charset="0"/>
              </a:endParaRPr>
            </a:p>
          </p:txBody>
        </p:sp>
        <p:sp>
          <p:nvSpPr>
            <p:cNvPr id="18" name="TextBox 17">
              <a:extLst>
                <a:ext uri="{FF2B5EF4-FFF2-40B4-BE49-F238E27FC236}">
                  <a16:creationId xmlns:a16="http://schemas.microsoft.com/office/drawing/2014/main" id="{CD4FB1EA-5742-D64B-A0D5-8577AE17416F}"/>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solidFill>
                    <a:schemeClr val="bg2"/>
                  </a:solidFill>
                  <a:latin typeface="Arial" panose="020B0604020202020204" pitchFamily="34" charset="0"/>
                  <a:cs typeface="Arial" panose="020B0604020202020204" pitchFamily="34" charset="0"/>
                </a:rPr>
                <a:t>TCXXXXXX(1020)X  |  Cat No 105563(1020)</a:t>
              </a:r>
            </a:p>
          </p:txBody>
        </p:sp>
      </p:grpSp>
    </p:spTree>
    <p:extLst>
      <p:ext uri="{BB962C8B-B14F-4D97-AF65-F5344CB8AC3E}">
        <p14:creationId xmlns:p14="http://schemas.microsoft.com/office/powerpoint/2010/main" val="26036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0" y="1371600"/>
            <a:ext cx="12192000"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428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6" y="1371600"/>
            <a:ext cx="6557207"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6557212" y="1153714"/>
            <a:ext cx="5634789" cy="5429651"/>
          </a:xfrm>
        </p:spPr>
        <p:txBody>
          <a:bodyPr/>
          <a:lstStyle/>
          <a:p>
            <a:endParaRPr lang="en-US"/>
          </a:p>
        </p:txBody>
      </p:sp>
    </p:spTree>
    <p:extLst>
      <p:ext uri="{BB962C8B-B14F-4D97-AF65-F5344CB8AC3E}">
        <p14:creationId xmlns:p14="http://schemas.microsoft.com/office/powerpoint/2010/main" val="332693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815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 y="366537"/>
            <a:ext cx="12191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6361797" y="365760"/>
            <a:ext cx="5830209"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69734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4064" y="1425808"/>
            <a:ext cx="7487629"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3619336" y="2569904"/>
            <a:ext cx="8632617"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2479479" y="3716404"/>
            <a:ext cx="9785556"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9" y="1423220"/>
            <a:ext cx="5678123"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282359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C2D5B1AB-214C-C643-B081-28783F0728FE}"/>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32071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21A1948C-24EF-4196-895E-2EACA9226B5F}"/>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046339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101600" dist="12700" sx="105000" sy="105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8307EAFA-F069-7D4A-B435-868368DEC319}"/>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8020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0" y="1371600"/>
            <a:ext cx="12192000"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Box 2">
            <a:extLst>
              <a:ext uri="{FF2B5EF4-FFF2-40B4-BE49-F238E27FC236}">
                <a16:creationId xmlns:a16="http://schemas.microsoft.com/office/drawing/2014/main" id="{092D0AB7-8938-F04E-8E92-B406DF195A42}"/>
              </a:ext>
            </a:extLst>
          </p:cNvPr>
          <p:cNvSpPr txBox="1"/>
          <p:nvPr userDrawn="1"/>
        </p:nvSpPr>
        <p:spPr>
          <a:xfrm>
            <a:off x="487680" y="6695440"/>
            <a:ext cx="0"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Tree>
    <p:extLst>
      <p:ext uri="{BB962C8B-B14F-4D97-AF65-F5344CB8AC3E}">
        <p14:creationId xmlns:p14="http://schemas.microsoft.com/office/powerpoint/2010/main" val="1759353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86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CF37EBAA-3AE3-4290-A1ED-1934E8E5A9C6}"/>
              </a:ext>
            </a:extLst>
          </p:cNvPr>
          <p:cNvSpPr>
            <a:spLocks noGrp="1"/>
          </p:cNvSpPr>
          <p:nvPr>
            <p:ph sz="quarter" idx="10"/>
          </p:nvPr>
        </p:nvSpPr>
        <p:spPr>
          <a:xfrm>
            <a:off x="6" y="1371600"/>
            <a:ext cx="6557207" cy="5029200"/>
          </a:xfrm>
        </p:spPr>
        <p:txBody>
          <a:bodyPr lIns="365760" rIns="36576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CDAA57C-B42E-4ABE-9F8A-08BACA5C0BA2}"/>
              </a:ext>
            </a:extLst>
          </p:cNvPr>
          <p:cNvSpPr>
            <a:spLocks noGrp="1"/>
          </p:cNvSpPr>
          <p:nvPr>
            <p:ph type="pic" sz="quarter" idx="11"/>
          </p:nvPr>
        </p:nvSpPr>
        <p:spPr>
          <a:xfrm>
            <a:off x="6557212" y="1153714"/>
            <a:ext cx="5634789" cy="5429651"/>
          </a:xfrm>
        </p:spPr>
        <p:txBody>
          <a:bodyPr/>
          <a:lstStyle/>
          <a:p>
            <a:endParaRPr lang="en-US"/>
          </a:p>
        </p:txBody>
      </p:sp>
    </p:spTree>
    <p:extLst>
      <p:ext uri="{BB962C8B-B14F-4D97-AF65-F5344CB8AC3E}">
        <p14:creationId xmlns:p14="http://schemas.microsoft.com/office/powerpoint/2010/main" val="42338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909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 y="366537"/>
            <a:ext cx="12191999" cy="784830"/>
          </a:xfrm>
        </p:spPr>
        <p:txBody>
          <a:bodyPr lIns="365760" rIns="365760" anchor="ctr" anchorCtr="0"/>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0F6772F7-2348-45CF-83C0-9A3193328327}"/>
              </a:ext>
            </a:extLst>
          </p:cNvPr>
          <p:cNvSpPr>
            <a:spLocks noGrp="1" noChangeAspect="1"/>
          </p:cNvSpPr>
          <p:nvPr>
            <p:ph type="body" sz="quarter" idx="10"/>
          </p:nvPr>
        </p:nvSpPr>
        <p:spPr>
          <a:xfrm>
            <a:off x="6361797" y="365760"/>
            <a:ext cx="5830209" cy="786384"/>
          </a:xfrm>
          <a:custGeom>
            <a:avLst/>
            <a:gdLst>
              <a:gd name="connsiteX0" fmla="*/ 822960 w 6101381"/>
              <a:gd name="connsiteY0" fmla="*/ 0 h 822960"/>
              <a:gd name="connsiteX1" fmla="*/ 6101381 w 6101381"/>
              <a:gd name="connsiteY1" fmla="*/ 0 h 822960"/>
              <a:gd name="connsiteX2" fmla="*/ 6101381 w 6101381"/>
              <a:gd name="connsiteY2" fmla="*/ 822960 h 822960"/>
              <a:gd name="connsiteX3" fmla="*/ 0 w 6101381"/>
              <a:gd name="connsiteY3" fmla="*/ 822960 h 822960"/>
            </a:gdLst>
            <a:ahLst/>
            <a:cxnLst>
              <a:cxn ang="0">
                <a:pos x="connsiteX0" y="connsiteY0"/>
              </a:cxn>
              <a:cxn ang="0">
                <a:pos x="connsiteX1" y="connsiteY1"/>
              </a:cxn>
              <a:cxn ang="0">
                <a:pos x="connsiteX2" y="connsiteY2"/>
              </a:cxn>
              <a:cxn ang="0">
                <a:pos x="connsiteX3" y="connsiteY3"/>
              </a:cxn>
            </a:cxnLst>
            <a:rect l="l" t="t" r="r" b="b"/>
            <a:pathLst>
              <a:path w="6101381" h="822960">
                <a:moveTo>
                  <a:pt x="822960" y="0"/>
                </a:moveTo>
                <a:lnTo>
                  <a:pt x="6101381" y="0"/>
                </a:lnTo>
                <a:lnTo>
                  <a:pt x="6101381" y="822960"/>
                </a:lnTo>
                <a:lnTo>
                  <a:pt x="0" y="822960"/>
                </a:lnTo>
                <a:close/>
              </a:path>
            </a:pathLst>
          </a:custGeom>
          <a:solidFill>
            <a:schemeClr val="accent1"/>
          </a:solidFill>
        </p:spPr>
        <p:txBody>
          <a:bodyPr wrap="square" lIns="182880" rIns="365760" anchor="ctr" anchorCtr="0">
            <a:noAutofit/>
          </a:bodyPr>
          <a:lstStyle>
            <a:lvl1pPr algn="r">
              <a:defRPr>
                <a:solidFill>
                  <a:schemeClr val="bg2"/>
                </a:solidFill>
              </a:defRPr>
            </a:lvl1pPr>
            <a:lvl2pPr marL="342882" indent="0">
              <a:buNone/>
              <a:defRPr/>
            </a:lvl2pPr>
          </a:lstStyle>
          <a:p>
            <a:pPr lvl="0"/>
            <a:r>
              <a:rPr lang="en-US" dirty="0"/>
              <a:t>Edit Master text styles</a:t>
            </a:r>
          </a:p>
        </p:txBody>
      </p:sp>
    </p:spTree>
    <p:extLst>
      <p:ext uri="{BB962C8B-B14F-4D97-AF65-F5344CB8AC3E}">
        <p14:creationId xmlns:p14="http://schemas.microsoft.com/office/powerpoint/2010/main" val="238445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4064" y="1425808"/>
            <a:ext cx="7487629"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7629" h="580877">
                <a:moveTo>
                  <a:pt x="0" y="580776"/>
                </a:moveTo>
                <a:lnTo>
                  <a:pt x="1051197" y="0"/>
                </a:lnTo>
                <a:lnTo>
                  <a:pt x="7484135" y="0"/>
                </a:lnTo>
                <a:cubicBezTo>
                  <a:pt x="7485882" y="290438"/>
                  <a:pt x="7485882" y="579476"/>
                  <a:pt x="7487629"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1" name="Content Placeholder 2"/>
          <p:cNvSpPr>
            <a:spLocks noGrp="1"/>
          </p:cNvSpPr>
          <p:nvPr>
            <p:ph idx="10"/>
          </p:nvPr>
        </p:nvSpPr>
        <p:spPr>
          <a:xfrm>
            <a:off x="3619336" y="2569904"/>
            <a:ext cx="8632617" cy="104792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8621174"/>
              <a:gd name="connsiteY0" fmla="*/ 580776 h 580877"/>
              <a:gd name="connsiteX1" fmla="*/ 1051197 w 8621174"/>
              <a:gd name="connsiteY1" fmla="*/ 0 h 580877"/>
              <a:gd name="connsiteX2" fmla="*/ 8621172 w 8621174"/>
              <a:gd name="connsiteY2" fmla="*/ 0 h 580877"/>
              <a:gd name="connsiteX3" fmla="*/ 7487629 w 8621174"/>
              <a:gd name="connsiteY3" fmla="*/ 580877 h 580877"/>
              <a:gd name="connsiteX4" fmla="*/ 0 w 8621174"/>
              <a:gd name="connsiteY4" fmla="*/ 580776 h 580877"/>
              <a:gd name="connsiteX0" fmla="*/ 0 w 8632617"/>
              <a:gd name="connsiteY0" fmla="*/ 580776 h 580877"/>
              <a:gd name="connsiteX1" fmla="*/ 1051197 w 8632617"/>
              <a:gd name="connsiteY1" fmla="*/ 0 h 580877"/>
              <a:gd name="connsiteX2" fmla="*/ 8621172 w 8632617"/>
              <a:gd name="connsiteY2" fmla="*/ 0 h 580877"/>
              <a:gd name="connsiteX3" fmla="*/ 8632617 w 8632617"/>
              <a:gd name="connsiteY3" fmla="*/ 580877 h 580877"/>
              <a:gd name="connsiteX4" fmla="*/ 0 w 8632617"/>
              <a:gd name="connsiteY4" fmla="*/ 580776 h 580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2617" h="580877">
                <a:moveTo>
                  <a:pt x="0" y="580776"/>
                </a:moveTo>
                <a:lnTo>
                  <a:pt x="1051197" y="0"/>
                </a:lnTo>
                <a:lnTo>
                  <a:pt x="8621172" y="0"/>
                </a:lnTo>
                <a:cubicBezTo>
                  <a:pt x="8622919" y="290438"/>
                  <a:pt x="8630870" y="579476"/>
                  <a:pt x="8632617" y="580877"/>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12" name="Content Placeholder 2"/>
          <p:cNvSpPr>
            <a:spLocks noGrp="1"/>
          </p:cNvSpPr>
          <p:nvPr>
            <p:ph idx="11"/>
          </p:nvPr>
        </p:nvSpPr>
        <p:spPr>
          <a:xfrm>
            <a:off x="2479479" y="3716404"/>
            <a:ext cx="9785556" cy="1055872"/>
          </a:xfrm>
          <a:custGeom>
            <a:avLst/>
            <a:gdLst>
              <a:gd name="connsiteX0" fmla="*/ 0 w 10972799"/>
              <a:gd name="connsiteY0" fmla="*/ 576688 h 576688"/>
              <a:gd name="connsiteX1" fmla="*/ 144172 w 10972799"/>
              <a:gd name="connsiteY1" fmla="*/ 0 h 576688"/>
              <a:gd name="connsiteX2" fmla="*/ 10972799 w 10972799"/>
              <a:gd name="connsiteY2" fmla="*/ 0 h 576688"/>
              <a:gd name="connsiteX3" fmla="*/ 10828627 w 10972799"/>
              <a:gd name="connsiteY3" fmla="*/ 576688 h 576688"/>
              <a:gd name="connsiteX4" fmla="*/ 0 w 10972799"/>
              <a:gd name="connsiteY4" fmla="*/ 576688 h 576688"/>
              <a:gd name="connsiteX0" fmla="*/ 0 w 10983485"/>
              <a:gd name="connsiteY0" fmla="*/ 576688 h 576688"/>
              <a:gd name="connsiteX1" fmla="*/ 144172 w 10983485"/>
              <a:gd name="connsiteY1" fmla="*/ 0 h 576688"/>
              <a:gd name="connsiteX2" fmla="*/ 10972799 w 10983485"/>
              <a:gd name="connsiteY2" fmla="*/ 0 h 576688"/>
              <a:gd name="connsiteX3" fmla="*/ 10983485 w 10983485"/>
              <a:gd name="connsiteY3" fmla="*/ 569314 h 576688"/>
              <a:gd name="connsiteX4" fmla="*/ 0 w 10983485"/>
              <a:gd name="connsiteY4" fmla="*/ 576688 h 576688"/>
              <a:gd name="connsiteX0" fmla="*/ 0 w 10972799"/>
              <a:gd name="connsiteY0" fmla="*/ 576688 h 576688"/>
              <a:gd name="connsiteX1" fmla="*/ 144172 w 10972799"/>
              <a:gd name="connsiteY1" fmla="*/ 0 h 576688"/>
              <a:gd name="connsiteX2" fmla="*/ 10972799 w 10972799"/>
              <a:gd name="connsiteY2" fmla="*/ 0 h 576688"/>
              <a:gd name="connsiteX3" fmla="*/ 10968736 w 10972799"/>
              <a:gd name="connsiteY3" fmla="*/ 576688 h 576688"/>
              <a:gd name="connsiteX4" fmla="*/ 0 w 10972799"/>
              <a:gd name="connsiteY4" fmla="*/ 576688 h 576688"/>
              <a:gd name="connsiteX0" fmla="*/ 0 w 11253018"/>
              <a:gd name="connsiteY0" fmla="*/ 576688 h 576688"/>
              <a:gd name="connsiteX1" fmla="*/ 424391 w 11253018"/>
              <a:gd name="connsiteY1" fmla="*/ 0 h 576688"/>
              <a:gd name="connsiteX2" fmla="*/ 11253018 w 11253018"/>
              <a:gd name="connsiteY2" fmla="*/ 0 h 576688"/>
              <a:gd name="connsiteX3" fmla="*/ 11248955 w 11253018"/>
              <a:gd name="connsiteY3" fmla="*/ 576688 h 576688"/>
              <a:gd name="connsiteX4" fmla="*/ 0 w 11253018"/>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527630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356257"/>
              <a:gd name="connsiteY0" fmla="*/ 576688 h 576688"/>
              <a:gd name="connsiteX1" fmla="*/ 911088 w 11356257"/>
              <a:gd name="connsiteY1" fmla="*/ 0 h 576688"/>
              <a:gd name="connsiteX2" fmla="*/ 11356257 w 11356257"/>
              <a:gd name="connsiteY2" fmla="*/ 0 h 576688"/>
              <a:gd name="connsiteX3" fmla="*/ 11352194 w 11356257"/>
              <a:gd name="connsiteY3" fmla="*/ 576688 h 576688"/>
              <a:gd name="connsiteX4" fmla="*/ 0 w 11356257"/>
              <a:gd name="connsiteY4" fmla="*/ 576688 h 576688"/>
              <a:gd name="connsiteX0" fmla="*/ 0 w 11474244"/>
              <a:gd name="connsiteY0" fmla="*/ 576688 h 576688"/>
              <a:gd name="connsiteX1" fmla="*/ 1029075 w 11474244"/>
              <a:gd name="connsiteY1" fmla="*/ 0 h 576688"/>
              <a:gd name="connsiteX2" fmla="*/ 11474244 w 11474244"/>
              <a:gd name="connsiteY2" fmla="*/ 0 h 576688"/>
              <a:gd name="connsiteX3" fmla="*/ 11470181 w 11474244"/>
              <a:gd name="connsiteY3" fmla="*/ 576688 h 576688"/>
              <a:gd name="connsiteX4" fmla="*/ 0 w 11474244"/>
              <a:gd name="connsiteY4" fmla="*/ 576688 h 576688"/>
              <a:gd name="connsiteX0" fmla="*/ 0 w 11474244"/>
              <a:gd name="connsiteY0" fmla="*/ 580776 h 580776"/>
              <a:gd name="connsiteX1" fmla="*/ 1029075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4244"/>
              <a:gd name="connsiteY0" fmla="*/ 580776 h 580776"/>
              <a:gd name="connsiteX1" fmla="*/ 1051197 w 11474244"/>
              <a:gd name="connsiteY1" fmla="*/ 0 h 580776"/>
              <a:gd name="connsiteX2" fmla="*/ 11474244 w 11474244"/>
              <a:gd name="connsiteY2" fmla="*/ 0 h 580776"/>
              <a:gd name="connsiteX3" fmla="*/ 11470181 w 11474244"/>
              <a:gd name="connsiteY3" fmla="*/ 576688 h 580776"/>
              <a:gd name="connsiteX4" fmla="*/ 0 w 11474244"/>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11470181"/>
              <a:gd name="connsiteY0" fmla="*/ 580776 h 580776"/>
              <a:gd name="connsiteX1" fmla="*/ 1051197 w 11470181"/>
              <a:gd name="connsiteY1" fmla="*/ 0 h 580776"/>
              <a:gd name="connsiteX2" fmla="*/ 7484135 w 11470181"/>
              <a:gd name="connsiteY2" fmla="*/ 0 h 580776"/>
              <a:gd name="connsiteX3" fmla="*/ 11470181 w 11470181"/>
              <a:gd name="connsiteY3" fmla="*/ 576688 h 580776"/>
              <a:gd name="connsiteX4" fmla="*/ 0 w 11470181"/>
              <a:gd name="connsiteY4" fmla="*/ 580776 h 580776"/>
              <a:gd name="connsiteX0" fmla="*/ 0 w 8371131"/>
              <a:gd name="connsiteY0" fmla="*/ 580776 h 580877"/>
              <a:gd name="connsiteX1" fmla="*/ 1051197 w 8371131"/>
              <a:gd name="connsiteY1" fmla="*/ 0 h 580877"/>
              <a:gd name="connsiteX2" fmla="*/ 7484135 w 8371131"/>
              <a:gd name="connsiteY2" fmla="*/ 0 h 580877"/>
              <a:gd name="connsiteX3" fmla="*/ 7487629 w 8371131"/>
              <a:gd name="connsiteY3" fmla="*/ 580877 h 580877"/>
              <a:gd name="connsiteX4" fmla="*/ 0 w 8371131"/>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8370440"/>
              <a:gd name="connsiteY0" fmla="*/ 580776 h 580877"/>
              <a:gd name="connsiteX1" fmla="*/ 1051197 w 8370440"/>
              <a:gd name="connsiteY1" fmla="*/ 0 h 580877"/>
              <a:gd name="connsiteX2" fmla="*/ 7484135 w 8370440"/>
              <a:gd name="connsiteY2" fmla="*/ 0 h 580877"/>
              <a:gd name="connsiteX3" fmla="*/ 7487629 w 8370440"/>
              <a:gd name="connsiteY3" fmla="*/ 580877 h 580877"/>
              <a:gd name="connsiteX4" fmla="*/ 0 w 8370440"/>
              <a:gd name="connsiteY4" fmla="*/ 580776 h 580877"/>
              <a:gd name="connsiteX0" fmla="*/ 0 w 7487629"/>
              <a:gd name="connsiteY0" fmla="*/ 580776 h 580877"/>
              <a:gd name="connsiteX1" fmla="*/ 1051197 w 7487629"/>
              <a:gd name="connsiteY1" fmla="*/ 0 h 580877"/>
              <a:gd name="connsiteX2" fmla="*/ 7484135 w 7487629"/>
              <a:gd name="connsiteY2" fmla="*/ 0 h 580877"/>
              <a:gd name="connsiteX3" fmla="*/ 7487629 w 7487629"/>
              <a:gd name="connsiteY3" fmla="*/ 580877 h 580877"/>
              <a:gd name="connsiteX4" fmla="*/ 0 w 7487629"/>
              <a:gd name="connsiteY4" fmla="*/ 580776 h 580877"/>
              <a:gd name="connsiteX0" fmla="*/ 0 w 9766160"/>
              <a:gd name="connsiteY0" fmla="*/ 580776 h 580877"/>
              <a:gd name="connsiteX1" fmla="*/ 1051197 w 9766160"/>
              <a:gd name="connsiteY1" fmla="*/ 0 h 580877"/>
              <a:gd name="connsiteX2" fmla="*/ 9766159 w 9766160"/>
              <a:gd name="connsiteY2" fmla="*/ 0 h 580877"/>
              <a:gd name="connsiteX3" fmla="*/ 7487629 w 9766160"/>
              <a:gd name="connsiteY3" fmla="*/ 580877 h 580877"/>
              <a:gd name="connsiteX4" fmla="*/ 0 w 9766160"/>
              <a:gd name="connsiteY4" fmla="*/ 580776 h 580877"/>
              <a:gd name="connsiteX0" fmla="*/ 0 w 9785556"/>
              <a:gd name="connsiteY0" fmla="*/ 580776 h 585284"/>
              <a:gd name="connsiteX1" fmla="*/ 1051197 w 9785556"/>
              <a:gd name="connsiteY1" fmla="*/ 0 h 585284"/>
              <a:gd name="connsiteX2" fmla="*/ 9766159 w 9785556"/>
              <a:gd name="connsiteY2" fmla="*/ 0 h 585284"/>
              <a:gd name="connsiteX3" fmla="*/ 9785556 w 9785556"/>
              <a:gd name="connsiteY3" fmla="*/ 585284 h 585284"/>
              <a:gd name="connsiteX4" fmla="*/ 0 w 9785556"/>
              <a:gd name="connsiteY4" fmla="*/ 580776 h 585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556" h="585284">
                <a:moveTo>
                  <a:pt x="0" y="580776"/>
                </a:moveTo>
                <a:lnTo>
                  <a:pt x="1051197" y="0"/>
                </a:lnTo>
                <a:lnTo>
                  <a:pt x="9766159" y="0"/>
                </a:lnTo>
                <a:cubicBezTo>
                  <a:pt x="9767906" y="290438"/>
                  <a:pt x="9783809" y="583883"/>
                  <a:pt x="9785556" y="585284"/>
                </a:cubicBezTo>
                <a:lnTo>
                  <a:pt x="0" y="580776"/>
                </a:lnTo>
                <a:close/>
              </a:path>
            </a:pathLst>
          </a:custGeom>
          <a:gradFill>
            <a:gsLst>
              <a:gs pos="0">
                <a:schemeClr val="bg2">
                  <a:alpha val="70000"/>
                </a:schemeClr>
              </a:gs>
              <a:gs pos="100000">
                <a:schemeClr val="bg1">
                  <a:lumMod val="20000"/>
                  <a:lumOff val="80000"/>
                </a:schemeClr>
              </a:gs>
            </a:gsLst>
            <a:lin ang="10800000" scaled="0"/>
          </a:gradFill>
        </p:spPr>
        <p:txBody>
          <a:bodyPr lIns="1371600" tIns="91440" rIns="91440" bIns="91440" anchor="ctr" anchorCtr="0">
            <a:noAutofit/>
          </a:bodyPr>
          <a:lstStyle/>
          <a:p>
            <a:pPr lvl="0"/>
            <a:r>
              <a:rPr lang="en-US"/>
              <a:t>Edit Master text styles</a:t>
            </a:r>
          </a:p>
        </p:txBody>
      </p:sp>
      <p:sp>
        <p:nvSpPr>
          <p:cNvPr id="4" name="Title 1"/>
          <p:cNvSpPr>
            <a:spLocks noGrp="1"/>
          </p:cNvSpPr>
          <p:nvPr>
            <p:ph type="title"/>
          </p:nvPr>
        </p:nvSpPr>
        <p:spPr>
          <a:xfrm>
            <a:off x="9" y="1423220"/>
            <a:ext cx="5678123" cy="3338518"/>
          </a:xfrm>
          <a:custGeom>
            <a:avLst/>
            <a:gdLst>
              <a:gd name="connsiteX0" fmla="*/ 0 w 5051318"/>
              <a:gd name="connsiteY0" fmla="*/ 3335930 h 3335930"/>
              <a:gd name="connsiteX1" fmla="*/ 0 w 5051318"/>
              <a:gd name="connsiteY1" fmla="*/ 0 h 3335930"/>
              <a:gd name="connsiteX2" fmla="*/ 5051318 w 5051318"/>
              <a:gd name="connsiteY2" fmla="*/ 3335930 h 3335930"/>
              <a:gd name="connsiteX3" fmla="*/ 0 w 5051318"/>
              <a:gd name="connsiteY3" fmla="*/ 3335930 h 3335930"/>
              <a:gd name="connsiteX0" fmla="*/ 0 w 5051318"/>
              <a:gd name="connsiteY0" fmla="*/ 3335930 h 3335930"/>
              <a:gd name="connsiteX1" fmla="*/ 0 w 5051318"/>
              <a:gd name="connsiteY1" fmla="*/ 0 h 3335930"/>
              <a:gd name="connsiteX2" fmla="*/ 2330239 w 5051318"/>
              <a:gd name="connsiteY2" fmla="*/ 1531244 h 3335930"/>
              <a:gd name="connsiteX3" fmla="*/ 5051318 w 5051318"/>
              <a:gd name="connsiteY3" fmla="*/ 3335930 h 3335930"/>
              <a:gd name="connsiteX4" fmla="*/ 0 w 5051318"/>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5051318 w 5656000"/>
              <a:gd name="connsiteY3" fmla="*/ 3335930 h 3335930"/>
              <a:gd name="connsiteX4" fmla="*/ 0 w 5656000"/>
              <a:gd name="connsiteY4" fmla="*/ 3335930 h 3335930"/>
              <a:gd name="connsiteX0" fmla="*/ 0 w 5656000"/>
              <a:gd name="connsiteY0" fmla="*/ 3335930 h 3335930"/>
              <a:gd name="connsiteX1" fmla="*/ 0 w 5656000"/>
              <a:gd name="connsiteY1" fmla="*/ 0 h 3335930"/>
              <a:gd name="connsiteX2" fmla="*/ 5656000 w 5656000"/>
              <a:gd name="connsiteY2" fmla="*/ 4786 h 3335930"/>
              <a:gd name="connsiteX3" fmla="*/ 2344989 w 5656000"/>
              <a:gd name="connsiteY3" fmla="*/ 3328556 h 3335930"/>
              <a:gd name="connsiteX4" fmla="*/ 0 w 5656000"/>
              <a:gd name="connsiteY4" fmla="*/ 3335930 h 3335930"/>
              <a:gd name="connsiteX0" fmla="*/ 0 w 5678123"/>
              <a:gd name="connsiteY0" fmla="*/ 3338518 h 3338518"/>
              <a:gd name="connsiteX1" fmla="*/ 0 w 5678123"/>
              <a:gd name="connsiteY1" fmla="*/ 2588 h 3338518"/>
              <a:gd name="connsiteX2" fmla="*/ 5678123 w 5678123"/>
              <a:gd name="connsiteY2" fmla="*/ 0 h 3338518"/>
              <a:gd name="connsiteX3" fmla="*/ 2344989 w 5678123"/>
              <a:gd name="connsiteY3" fmla="*/ 3331144 h 3338518"/>
              <a:gd name="connsiteX4" fmla="*/ 0 w 5678123"/>
              <a:gd name="connsiteY4" fmla="*/ 3338518 h 333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8123" h="3338518">
                <a:moveTo>
                  <a:pt x="0" y="3338518"/>
                </a:moveTo>
                <a:lnTo>
                  <a:pt x="0" y="2588"/>
                </a:lnTo>
                <a:lnTo>
                  <a:pt x="5678123" y="0"/>
                </a:lnTo>
                <a:lnTo>
                  <a:pt x="2344989" y="3331144"/>
                </a:lnTo>
                <a:lnTo>
                  <a:pt x="0" y="3338518"/>
                </a:lnTo>
                <a:close/>
              </a:path>
            </a:pathLst>
          </a:custGeom>
          <a:solidFill>
            <a:schemeClr val="tx2">
              <a:alpha val="90000"/>
            </a:schemeClr>
          </a:solidFill>
        </p:spPr>
        <p:txBody>
          <a:bodyPr bIns="365760" anchor="ctr" anchorCtr="0">
            <a:normAutofit/>
          </a:bodyPr>
          <a:lstStyle>
            <a:lvl1pPr>
              <a:defRPr b="0">
                <a:latin typeface="+mn-lt"/>
              </a:defRPr>
            </a:lvl1pPr>
          </a:lstStyle>
          <a:p>
            <a:r>
              <a:rPr lang="en-US" b="1" dirty="0">
                <a:latin typeface="Arial" panose="020B0604020202020204" pitchFamily="34" charset="0"/>
                <a:cs typeface="Arial" panose="020B0604020202020204" pitchFamily="34" charset="0"/>
              </a:rPr>
              <a:t>Click to edit Master title style</a:t>
            </a:r>
          </a:p>
        </p:txBody>
      </p:sp>
    </p:spTree>
    <p:extLst>
      <p:ext uri="{BB962C8B-B14F-4D97-AF65-F5344CB8AC3E}">
        <p14:creationId xmlns:p14="http://schemas.microsoft.com/office/powerpoint/2010/main" val="33696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tmplLst>
          <p:tmpl>
            <p:tnLst>
              <p:par>
                <p:cTn presetID="2" presetClass="entr" presetSubtype="2"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1+#ppt_w/2"/>
                          </p:val>
                        </p:tav>
                        <p:tav tm="100000">
                          <p:val>
                            <p:strVal val="#ppt_x"/>
                          </p:val>
                        </p:tav>
                      </p:tavLst>
                    </p:anim>
                    <p:anim calcmode="lin" valueType="num">
                      <p:cBhvr additive="base">
                        <p:cTn dur="500" fill="hold"/>
                        <p:tgtEl>
                          <p:spTgt spid="5"/>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2"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12" grpId="0" animBg="1">
        <p:tmplLst>
          <p:tmpl>
            <p:tnLst>
              <p:par>
                <p:cTn presetID="2" presetClass="entr" presetSubtype="2"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4"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C2D5B1AB-214C-C643-B081-28783F0728FE}"/>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221819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63500" sx="102000" sy="102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21A1948C-24EF-4196-895E-2EACA9226B5F}"/>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450765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 y="2326021"/>
            <a:ext cx="12191999" cy="784830"/>
          </a:xfrm>
          <a:noFill/>
        </p:spPr>
        <p:txBody>
          <a:bodyPr>
            <a:spAutoFit/>
          </a:bodyPr>
          <a:lstStyle>
            <a:lvl1pPr>
              <a:defRPr>
                <a:solidFill>
                  <a:schemeClr val="bg2"/>
                </a:solidFill>
                <a:effectLst>
                  <a:outerShdw blurRad="101600" dist="12700" sx="105000" sy="105000" algn="ctr" rotWithShape="0">
                    <a:prstClr val="black">
                      <a:alpha val="40000"/>
                    </a:prstClr>
                  </a:outerShdw>
                </a:effectLst>
              </a:defRPr>
            </a:lvl1pPr>
          </a:lstStyle>
          <a:p>
            <a:r>
              <a:rPr lang="en-US"/>
              <a:t>Click to edit Master title style</a:t>
            </a:r>
            <a:endParaRPr lang="en-US" dirty="0"/>
          </a:p>
        </p:txBody>
      </p:sp>
      <p:sp>
        <p:nvSpPr>
          <p:cNvPr id="4" name="Right Triangle 3">
            <a:extLst>
              <a:ext uri="{FF2B5EF4-FFF2-40B4-BE49-F238E27FC236}">
                <a16:creationId xmlns:a16="http://schemas.microsoft.com/office/drawing/2014/main" id="{8307EAFA-F069-7D4A-B435-868368DEC319}"/>
              </a:ext>
            </a:extLst>
          </p:cNvPr>
          <p:cNvSpPr/>
          <p:nvPr userDrawn="1"/>
        </p:nvSpPr>
        <p:spPr>
          <a:xfrm flipH="1">
            <a:off x="5324846" y="-10007"/>
            <a:ext cx="6867144" cy="6868007"/>
          </a:xfrm>
          <a:prstGeom prst="rtTriangle">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61354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 y="368882"/>
            <a:ext cx="12191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1" y="1391976"/>
            <a:ext cx="12192003" cy="5191389"/>
          </a:xfrm>
          <a:prstGeom prst="rect">
            <a:avLst/>
          </a:prstGeom>
        </p:spPr>
        <p:txBody>
          <a:bodyPr vert="horz" lIns="365760" tIns="0" rIns="36576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3620D117-3ABF-5946-B391-BFA95A43225B}"/>
              </a:ext>
            </a:extLst>
          </p:cNvPr>
          <p:cNvGrpSpPr/>
          <p:nvPr userDrawn="1"/>
        </p:nvGrpSpPr>
        <p:grpSpPr>
          <a:xfrm>
            <a:off x="125149" y="6673688"/>
            <a:ext cx="11941702" cy="123286"/>
            <a:chOff x="166862" y="6673686"/>
            <a:chExt cx="15922270" cy="123286"/>
          </a:xfrm>
        </p:grpSpPr>
        <p:sp>
          <p:nvSpPr>
            <p:cNvPr id="11" name="Date Placeholder 3">
              <a:extLst>
                <a:ext uri="{FF2B5EF4-FFF2-40B4-BE49-F238E27FC236}">
                  <a16:creationId xmlns:a16="http://schemas.microsoft.com/office/drawing/2014/main" id="{B56E9F12-1436-0B4C-83AE-23B1406CE1DE}"/>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FF148AC1-2582-6A44-9126-DE58A1216C65}"/>
                </a:ext>
              </a:extLst>
            </p:cNvPr>
            <p:cNvSpPr txBox="1"/>
            <p:nvPr userDrawn="1"/>
          </p:nvSpPr>
          <p:spPr>
            <a:xfrm>
              <a:off x="166862" y="6692328"/>
              <a:ext cx="2649163" cy="104644"/>
            </a:xfrm>
            <a:prstGeom prst="rect">
              <a:avLst/>
            </a:prstGeom>
            <a:noFill/>
          </p:spPr>
          <p:txBody>
            <a:bodyPr wrap="square" lIns="0" tIns="0" rIns="0" bIns="0" rtlCol="0">
              <a:spAutoFit/>
            </a:bodyPr>
            <a:lstStyle/>
            <a:p>
              <a:r>
                <a:rPr lang="en-US" sz="680" baseline="0" dirty="0">
                  <a:solidFill>
                    <a:schemeClr val="tx1"/>
                  </a:solidFill>
                  <a:latin typeface="Arial" panose="020B0604020202020204" pitchFamily="34" charset="0"/>
                  <a:cs typeface="Arial" panose="020B0604020202020204" pitchFamily="34" charset="0"/>
                </a:rPr>
                <a:t>TC117306(1020)1  |  Cat No 105712(1220)</a:t>
              </a:r>
            </a:p>
          </p:txBody>
        </p:sp>
      </p:grpSp>
    </p:spTree>
    <p:extLst>
      <p:ext uri="{BB962C8B-B14F-4D97-AF65-F5344CB8AC3E}">
        <p14:creationId xmlns:p14="http://schemas.microsoft.com/office/powerpoint/2010/main" val="3535726984"/>
      </p:ext>
    </p:extLst>
  </p:cSld>
  <p:clrMap bg1="lt1" tx1="dk1" bg2="lt2" tx2="dk2" accent1="accent1" accent2="accent2" accent3="accent3" accent4="accent4" accent5="accent5" accent6="accent6" hlink="hlink" folHlink="folHlink"/>
  <p:sldLayoutIdLst>
    <p:sldLayoutId id="2147487883" r:id="rId1"/>
    <p:sldLayoutId id="2147487871" r:id="rId2"/>
    <p:sldLayoutId id="2147487881" r:id="rId3"/>
    <p:sldLayoutId id="2147487872" r:id="rId4"/>
    <p:sldLayoutId id="2147487880" r:id="rId5"/>
    <p:sldLayoutId id="2147487874" r:id="rId6"/>
    <p:sldLayoutId id="2147487873" r:id="rId7"/>
    <p:sldLayoutId id="2147487888" r:id="rId8"/>
    <p:sldLayoutId id="2147487879" r:id="rId9"/>
    <p:sldLayoutId id="2147487877" r:id="rId10"/>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3840" userDrawn="1">
          <p15:clr>
            <a:srgbClr val="F26B43"/>
          </p15:clr>
        </p15:guide>
        <p15:guide id="3" pos="229" userDrawn="1">
          <p15:clr>
            <a:srgbClr val="F26B43"/>
          </p15:clr>
        </p15:guide>
        <p15:guide id="4" pos="7451" userDrawn="1">
          <p15:clr>
            <a:srgbClr val="F26B43"/>
          </p15:clr>
        </p15:guide>
        <p15:guide id="5" orient="horz" pos="2160" userDrawn="1">
          <p15:clr>
            <a:srgbClr val="F26B43"/>
          </p15:clr>
        </p15:guide>
        <p15:guide id="6" orient="horz" pos="414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 y="368882"/>
            <a:ext cx="12191999" cy="784830"/>
          </a:xfrm>
          <a:prstGeom prst="rect">
            <a:avLst/>
          </a:prstGeom>
          <a:solidFill>
            <a:schemeClr val="tx2"/>
          </a:solidFill>
        </p:spPr>
        <p:txBody>
          <a:bodyPr vert="horz" lIns="365760" tIns="182880" rIns="365760" bIns="182880" rtlCol="0" anchor="b" anchorCtr="0">
            <a:spAutoFit/>
          </a:bodyPr>
          <a:lstStyle/>
          <a:p>
            <a:r>
              <a:rPr lang="en-US" dirty="0"/>
              <a:t>Click to edit Master title style</a:t>
            </a:r>
          </a:p>
        </p:txBody>
      </p:sp>
      <p:sp>
        <p:nvSpPr>
          <p:cNvPr id="3" name="Text Placeholder 2"/>
          <p:cNvSpPr>
            <a:spLocks noGrp="1"/>
          </p:cNvSpPr>
          <p:nvPr>
            <p:ph type="body" idx="1"/>
          </p:nvPr>
        </p:nvSpPr>
        <p:spPr>
          <a:xfrm>
            <a:off x="1" y="1391976"/>
            <a:ext cx="12192003" cy="5191389"/>
          </a:xfrm>
          <a:prstGeom prst="rect">
            <a:avLst/>
          </a:prstGeom>
        </p:spPr>
        <p:txBody>
          <a:bodyPr vert="horz" lIns="365760" tIns="0" rIns="365760" bIns="0" rtlCol="0">
            <a:normAutofit/>
          </a:bodyPr>
          <a:lstStyle/>
          <a:p>
            <a:pPr lvl="0"/>
            <a:r>
              <a:rPr lang="en-US" dirty="0"/>
              <a:t>Click to edit Master text styles</a:t>
            </a:r>
          </a:p>
          <a:p>
            <a:pPr lvl="1"/>
            <a:r>
              <a:rPr lang="en-US" dirty="0"/>
              <a:t>Second level</a:t>
            </a:r>
          </a:p>
          <a:p>
            <a:pPr lvl="2"/>
            <a:r>
              <a:rPr lang="en-US" dirty="0"/>
              <a:t>Third level</a:t>
            </a:r>
          </a:p>
        </p:txBody>
      </p:sp>
      <p:grpSp>
        <p:nvGrpSpPr>
          <p:cNvPr id="10" name="Group 9">
            <a:extLst>
              <a:ext uri="{FF2B5EF4-FFF2-40B4-BE49-F238E27FC236}">
                <a16:creationId xmlns:a16="http://schemas.microsoft.com/office/drawing/2014/main" id="{3620D117-3ABF-5946-B391-BFA95A43225B}"/>
              </a:ext>
            </a:extLst>
          </p:cNvPr>
          <p:cNvGrpSpPr/>
          <p:nvPr userDrawn="1"/>
        </p:nvGrpSpPr>
        <p:grpSpPr>
          <a:xfrm>
            <a:off x="125149" y="6673688"/>
            <a:ext cx="11941702" cy="104644"/>
            <a:chOff x="166862" y="6673686"/>
            <a:chExt cx="15922270" cy="104644"/>
          </a:xfrm>
        </p:grpSpPr>
        <p:sp>
          <p:nvSpPr>
            <p:cNvPr id="11" name="Date Placeholder 3">
              <a:extLst>
                <a:ext uri="{FF2B5EF4-FFF2-40B4-BE49-F238E27FC236}">
                  <a16:creationId xmlns:a16="http://schemas.microsoft.com/office/drawing/2014/main" id="{B56E9F12-1436-0B4C-83AE-23B1406CE1DE}"/>
                </a:ext>
              </a:extLst>
            </p:cNvPr>
            <p:cNvSpPr txBox="1">
              <a:spLocks/>
            </p:cNvSpPr>
            <p:nvPr/>
          </p:nvSpPr>
          <p:spPr>
            <a:xfrm>
              <a:off x="13345932" y="6673686"/>
              <a:ext cx="2743200" cy="103875"/>
            </a:xfrm>
            <a:prstGeom prst="rect">
              <a:avLst/>
            </a:prstGeom>
          </p:spPr>
          <p:txBody>
            <a:bodyPr vert="horz" lIns="0" tIns="0" rIns="0" bIns="0" rtlCol="0" anchor="ctr">
              <a:spAutoFit/>
            </a:bodyPr>
            <a:lstStyle>
              <a:defPPr>
                <a:defRPr lang="en-US"/>
              </a:defPPr>
              <a:lvl1pPr marL="0" algn="l" defTabSz="914400" rtl="0" eaLnBrk="1" latinLnBrk="0" hangingPunct="1">
                <a:defRPr sz="900" kern="1200">
                  <a:solidFill>
                    <a:schemeClr val="bg1">
                      <a:lumMod val="60000"/>
                      <a:lumOff val="40000"/>
                    </a:schemeClr>
                  </a:solidFill>
                  <a:latin typeface="Open Sans" charset="0"/>
                  <a:ea typeface="Open Sans" charset="0"/>
                  <a:cs typeface="Open San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75" b="0" i="0" dirty="0">
                  <a:solidFill>
                    <a:schemeClr val="tx1"/>
                  </a:solidFill>
                  <a:latin typeface="Arial" panose="020B0604020202020204" pitchFamily="34" charset="0"/>
                  <a:ea typeface="Open Sans Condensed Light" charset="0"/>
                  <a:cs typeface="Arial" panose="020B0604020202020204" pitchFamily="34" charset="0"/>
                </a:rPr>
                <a:t>Copyright © 2020 National</a:t>
              </a:r>
              <a:r>
                <a:rPr lang="en-US" sz="675" b="0" i="0" baseline="0" dirty="0">
                  <a:solidFill>
                    <a:schemeClr val="tx1"/>
                  </a:solidFill>
                  <a:latin typeface="Arial" panose="020B0604020202020204" pitchFamily="34" charset="0"/>
                  <a:ea typeface="Open Sans Condensed Light" charset="0"/>
                  <a:cs typeface="Arial" panose="020B0604020202020204" pitchFamily="34" charset="0"/>
                </a:rPr>
                <a:t> Life Group</a:t>
              </a:r>
              <a:endParaRPr lang="en-US" sz="675" b="0" i="0" dirty="0">
                <a:solidFill>
                  <a:schemeClr val="tx1"/>
                </a:solidFill>
                <a:latin typeface="Arial" panose="020B0604020202020204" pitchFamily="34" charset="0"/>
                <a:ea typeface="Open Sans Condensed Light" charset="0"/>
                <a:cs typeface="Arial" panose="020B0604020202020204" pitchFamily="34" charset="0"/>
              </a:endParaRPr>
            </a:p>
          </p:txBody>
        </p:sp>
        <p:sp>
          <p:nvSpPr>
            <p:cNvPr id="13" name="TextBox 12">
              <a:extLst>
                <a:ext uri="{FF2B5EF4-FFF2-40B4-BE49-F238E27FC236}">
                  <a16:creationId xmlns:a16="http://schemas.microsoft.com/office/drawing/2014/main" id="{FF148AC1-2582-6A44-9126-DE58A1216C65}"/>
                </a:ext>
              </a:extLst>
            </p:cNvPr>
            <p:cNvSpPr txBox="1"/>
            <p:nvPr userDrawn="1"/>
          </p:nvSpPr>
          <p:spPr>
            <a:xfrm>
              <a:off x="166862" y="6673686"/>
              <a:ext cx="2649163" cy="104644"/>
            </a:xfrm>
            <a:prstGeom prst="rect">
              <a:avLst/>
            </a:prstGeom>
            <a:noFill/>
          </p:spPr>
          <p:txBody>
            <a:bodyPr wrap="square" lIns="0" tIns="0" rIns="0" bIns="0" rtlCol="0">
              <a:spAutoFit/>
            </a:bodyPr>
            <a:lstStyle/>
            <a:p>
              <a:r>
                <a:rPr lang="en-US" sz="680" baseline="0" dirty="0">
                  <a:latin typeface="Arial" panose="020B0604020202020204" pitchFamily="34" charset="0"/>
                  <a:cs typeface="Arial" panose="020B0604020202020204" pitchFamily="34" charset="0"/>
                </a:rPr>
                <a:t>TCXXXXXX(1020)X  |  Cat No 105563(1020)</a:t>
              </a:r>
            </a:p>
          </p:txBody>
        </p:sp>
      </p:grpSp>
    </p:spTree>
    <p:extLst>
      <p:ext uri="{BB962C8B-B14F-4D97-AF65-F5344CB8AC3E}">
        <p14:creationId xmlns:p14="http://schemas.microsoft.com/office/powerpoint/2010/main" val="2125667149"/>
      </p:ext>
    </p:extLst>
  </p:cSld>
  <p:clrMap bg1="lt1" tx1="dk1" bg2="lt2" tx2="dk2" accent1="accent1" accent2="accent2" accent3="accent3" accent4="accent4" accent5="accent5" accent6="accent6" hlink="hlink" folHlink="folHlink"/>
  <p:sldLayoutIdLst>
    <p:sldLayoutId id="2147487890" r:id="rId1"/>
    <p:sldLayoutId id="2147487891" r:id="rId2"/>
    <p:sldLayoutId id="2147487892" r:id="rId3"/>
    <p:sldLayoutId id="2147487893" r:id="rId4"/>
    <p:sldLayoutId id="2147487894" r:id="rId5"/>
    <p:sldLayoutId id="2147487895" r:id="rId6"/>
    <p:sldLayoutId id="2147487896" r:id="rId7"/>
    <p:sldLayoutId id="2147487897" r:id="rId8"/>
    <p:sldLayoutId id="2147487898" r:id="rId9"/>
    <p:sldLayoutId id="2147487899" r:id="rId10"/>
  </p:sldLayoutIdLst>
  <p:txStyles>
    <p:titleStyle>
      <a:lvl1pPr marL="5955" indent="0" algn="l" defTabSz="685766" rtl="0" eaLnBrk="1" latinLnBrk="0" hangingPunct="1">
        <a:lnSpc>
          <a:spcPct val="90000"/>
        </a:lnSpc>
        <a:spcBef>
          <a:spcPct val="0"/>
        </a:spcBef>
        <a:buNone/>
        <a:tabLst/>
        <a:defRPr sz="3000" b="0" i="0" kern="1200">
          <a:solidFill>
            <a:schemeClr val="bg2"/>
          </a:solidFill>
          <a:latin typeface="Arial" panose="020B0604020202020204" pitchFamily="34" charset="0"/>
          <a:ea typeface="Open Sans Light" charset="0"/>
          <a:cs typeface="Arial" panose="020B0604020202020204" pitchFamily="34" charset="0"/>
        </a:defRPr>
      </a:lvl1pPr>
    </p:titleStyle>
    <p:body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76" userDrawn="1">
          <p15:clr>
            <a:srgbClr val="F26B43"/>
          </p15:clr>
        </p15:guide>
        <p15:guide id="2" pos="3840" userDrawn="1">
          <p15:clr>
            <a:srgbClr val="F26B43"/>
          </p15:clr>
        </p15:guide>
        <p15:guide id="3" pos="229" userDrawn="1">
          <p15:clr>
            <a:srgbClr val="F26B43"/>
          </p15:clr>
        </p15:guide>
        <p15:guide id="4" pos="7451" userDrawn="1">
          <p15:clr>
            <a:srgbClr val="F26B43"/>
          </p15:clr>
        </p15:guide>
        <p15:guide id="5" orient="horz" pos="2160"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retirementhomeroom.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CA10E-5722-4704-BA8F-B6A936B7F8AA}"/>
              </a:ext>
            </a:extLst>
          </p:cNvPr>
          <p:cNvSpPr>
            <a:spLocks noGrp="1"/>
          </p:cNvSpPr>
          <p:nvPr>
            <p:ph type="ctrTitle"/>
          </p:nvPr>
        </p:nvSpPr>
        <p:spPr>
          <a:xfrm>
            <a:off x="609601" y="3584835"/>
            <a:ext cx="11582403" cy="923330"/>
          </a:xfrm>
        </p:spPr>
        <p:txBody>
          <a:bodyPr/>
          <a:lstStyle/>
          <a:p>
            <a:r>
              <a:rPr lang="en-US" dirty="0"/>
              <a:t>ABCs of Financial Fitness for Educators: </a:t>
            </a:r>
            <a:endParaRPr lang="en-US" strike="sngStrike" dirty="0"/>
          </a:p>
        </p:txBody>
      </p:sp>
      <p:sp>
        <p:nvSpPr>
          <p:cNvPr id="5" name="Subtitle 4">
            <a:extLst>
              <a:ext uri="{FF2B5EF4-FFF2-40B4-BE49-F238E27FC236}">
                <a16:creationId xmlns:a16="http://schemas.microsoft.com/office/drawing/2014/main" id="{D3E09F4B-A4CD-4C0F-A932-08D01107A17C}"/>
              </a:ext>
            </a:extLst>
          </p:cNvPr>
          <p:cNvSpPr>
            <a:spLocks noGrp="1"/>
          </p:cNvSpPr>
          <p:nvPr>
            <p:ph type="subTitle" idx="1"/>
          </p:nvPr>
        </p:nvSpPr>
        <p:spPr>
          <a:xfrm>
            <a:off x="1701984" y="4508166"/>
            <a:ext cx="10490015" cy="488034"/>
          </a:xfrm>
        </p:spPr>
        <p:txBody>
          <a:bodyPr/>
          <a:lstStyle/>
          <a:p>
            <a:r>
              <a:rPr lang="en-US" dirty="0"/>
              <a:t>Maximize Your Cash Flow for Today and Tomorrow</a:t>
            </a:r>
          </a:p>
        </p:txBody>
      </p:sp>
      <p:sp>
        <p:nvSpPr>
          <p:cNvPr id="7" name="Rectangle 6">
            <a:extLst>
              <a:ext uri="{FF2B5EF4-FFF2-40B4-BE49-F238E27FC236}">
                <a16:creationId xmlns:a16="http://schemas.microsoft.com/office/drawing/2014/main" id="{C06DBFF2-3863-D34F-8631-71C96013A776}"/>
              </a:ext>
            </a:extLst>
          </p:cNvPr>
          <p:cNvSpPr/>
          <p:nvPr/>
        </p:nvSpPr>
        <p:spPr>
          <a:xfrm>
            <a:off x="487363" y="5142033"/>
            <a:ext cx="11217275" cy="1384995"/>
          </a:xfrm>
          <a:prstGeom prst="rect">
            <a:avLst/>
          </a:prstGeom>
        </p:spPr>
        <p:txBody>
          <a:bodyPr wrap="square" lIns="137160" rIns="137160">
            <a:spAutoFit/>
          </a:bodyPr>
          <a:lstStyle/>
          <a:p>
            <a:r>
              <a:rPr lang="en-US" dirty="0">
                <a:solidFill>
                  <a:schemeClr val="bg2"/>
                </a:solidFill>
                <a:latin typeface="Arial Narrow" panose="020B0604020202020204" pitchFamily="34" charset="0"/>
                <a:cs typeface="Arial Narrow" panose="020B0604020202020204" pitchFamily="34" charset="0"/>
              </a:rPr>
              <a:t>National Life Group® is a trade name of National Life Insurance Company, Montpelier, VT, Life Insurance Company of the Southwest, Addison, TX and their affiliates.  Each company of National Life Group is solely responsible for its own financial condition and contractual obligations.  Life Insurance Company of the Southwest is not an authorized insurer in New York and does not conduct insurance business in New York.  This information is not intended as tax or legal advice.  For advice concerning your own situation, please consult with your appropriate professional advisor.  </a:t>
            </a:r>
          </a:p>
          <a:p>
            <a:endParaRPr lang="en-US" dirty="0">
              <a:solidFill>
                <a:schemeClr val="bg2"/>
              </a:solidFill>
              <a:latin typeface="Arial Narrow" panose="020B0604020202020204" pitchFamily="34" charset="0"/>
              <a:cs typeface="Arial Narrow" panose="020B0604020202020204" pitchFamily="34" charset="0"/>
            </a:endParaRPr>
          </a:p>
          <a:p>
            <a:r>
              <a:rPr lang="en-US" dirty="0">
                <a:solidFill>
                  <a:schemeClr val="bg2"/>
                </a:solidFill>
                <a:latin typeface="Arial Narrow" panose="020B0604020202020204" pitchFamily="34" charset="0"/>
                <a:cs typeface="Arial Narrow" panose="020B0604020202020204" pitchFamily="34" charset="0"/>
              </a:rPr>
              <a:t>(if you are registered with ESI please also fill in and add the following, other wise delete this before submitting for advertising review:)</a:t>
            </a:r>
          </a:p>
          <a:p>
            <a:r>
              <a:rPr lang="en-US" dirty="0">
                <a:solidFill>
                  <a:schemeClr val="bg2"/>
                </a:solidFill>
                <a:latin typeface="Arial Narrow" panose="020B0604020202020204" pitchFamily="34" charset="0"/>
                <a:cs typeface="Arial Narrow" panose="020B0604020202020204" pitchFamily="34" charset="0"/>
              </a:rPr>
              <a:t>[Agent Name] is a Registered Representative and Investment Adviser Representative of, and securities and investment advisory services are offered solely by Equity Services, Inc. (ESI), Member FINRA/SIPC. [branch office address and telephone number]. [DBA name] is independent of ESI.  ESI is a Broker/Dealer affiliate of National Life Insurance Company.</a:t>
            </a:r>
          </a:p>
        </p:txBody>
      </p:sp>
    </p:spTree>
    <p:extLst>
      <p:ext uri="{BB962C8B-B14F-4D97-AF65-F5344CB8AC3E}">
        <p14:creationId xmlns:p14="http://schemas.microsoft.com/office/powerpoint/2010/main" val="275335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731658" y="2313242"/>
            <a:ext cx="5730874" cy="2310850"/>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pPr>
            <a:r>
              <a:rPr lang="en-US" sz="2000" b="1" dirty="0">
                <a:solidFill>
                  <a:schemeClr val="accent1"/>
                </a:solidFill>
              </a:rPr>
              <a:t>Green:</a:t>
            </a:r>
            <a:r>
              <a:rPr lang="en-US" sz="2000" dirty="0"/>
              <a:t> Pay off in full</a:t>
            </a:r>
          </a:p>
          <a:p>
            <a:pPr marL="285750" indent="-285750" fontAlgn="auto">
              <a:spcAft>
                <a:spcPts val="0"/>
              </a:spcAft>
              <a:buFont typeface="Arial" panose="020B0604020202020204" pitchFamily="34" charset="0"/>
              <a:buChar char="•"/>
            </a:pPr>
            <a:r>
              <a:rPr lang="en-US" sz="2000" b="1" dirty="0">
                <a:solidFill>
                  <a:schemeClr val="accent4"/>
                </a:solidFill>
              </a:rPr>
              <a:t>Blue:</a:t>
            </a:r>
            <a:r>
              <a:rPr lang="en-US" sz="2000" dirty="0"/>
              <a:t> Minimum payment</a:t>
            </a:r>
          </a:p>
          <a:p>
            <a:pPr marL="285750" indent="-285750" fontAlgn="auto">
              <a:spcAft>
                <a:spcPts val="0"/>
              </a:spcAft>
              <a:buFont typeface="Arial" panose="020B0604020202020204" pitchFamily="34" charset="0"/>
              <a:buChar char="•"/>
            </a:pPr>
            <a:r>
              <a:rPr lang="en-US" sz="2000" b="1" dirty="0">
                <a:solidFill>
                  <a:schemeClr val="accent6"/>
                </a:solidFill>
              </a:rPr>
              <a:t>Purple:</a:t>
            </a:r>
            <a:r>
              <a:rPr lang="en-US" sz="2000" dirty="0"/>
              <a:t> High interest rate</a:t>
            </a:r>
          </a:p>
          <a:p>
            <a:pPr marL="285750" indent="-285750" fontAlgn="auto">
              <a:spcAft>
                <a:spcPts val="0"/>
              </a:spcAft>
              <a:buFont typeface="Arial" panose="020B0604020202020204" pitchFamily="34" charset="0"/>
              <a:buChar char="•"/>
            </a:pPr>
            <a:r>
              <a:rPr lang="en-US" sz="2000" dirty="0"/>
              <a:t>Rewards available</a:t>
            </a:r>
          </a:p>
          <a:p>
            <a:pPr marL="285750" indent="-285750" fontAlgn="auto">
              <a:spcAft>
                <a:spcPts val="0"/>
              </a:spcAft>
              <a:buFont typeface="Arial" panose="020B0604020202020204" pitchFamily="34" charset="0"/>
              <a:buChar char="•"/>
            </a:pPr>
            <a:r>
              <a:rPr lang="en-US" sz="2000" dirty="0"/>
              <a:t>Protection against theft</a:t>
            </a:r>
            <a:endParaRPr lang="en-US" sz="1800" dirty="0"/>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8. Credit cards</a:t>
            </a:r>
          </a:p>
        </p:txBody>
      </p:sp>
      <p:pic>
        <p:nvPicPr>
          <p:cNvPr id="15" name="Picture 14">
            <a:extLst>
              <a:ext uri="{FF2B5EF4-FFF2-40B4-BE49-F238E27FC236}">
                <a16:creationId xmlns:a16="http://schemas.microsoft.com/office/drawing/2014/main" id="{2F589605-F6D6-0C45-9427-18A35BA2441D}"/>
              </a:ext>
            </a:extLst>
          </p:cNvPr>
          <p:cNvPicPr>
            <a:picLocks noChangeAspect="1"/>
          </p:cNvPicPr>
          <p:nvPr/>
        </p:nvPicPr>
        <p:blipFill>
          <a:blip r:embed="rId3"/>
          <a:stretch>
            <a:fillRect/>
          </a:stretch>
        </p:blipFill>
        <p:spPr>
          <a:xfrm>
            <a:off x="5819306" y="1469983"/>
            <a:ext cx="4573161" cy="4970006"/>
          </a:xfrm>
          <a:prstGeom prst="rect">
            <a:avLst/>
          </a:prstGeom>
          <a:ln>
            <a:noFill/>
          </a:ln>
          <a:effectLst>
            <a:outerShdw blurRad="50800" dist="38100" dir="2820000" algn="tl" rotWithShape="0">
              <a:prstClr val="black">
                <a:alpha val="40000"/>
              </a:prstClr>
            </a:outerShdw>
          </a:effectLst>
        </p:spPr>
      </p:pic>
      <p:sp>
        <p:nvSpPr>
          <p:cNvPr id="3" name="Rectangle 2">
            <a:extLst>
              <a:ext uri="{FF2B5EF4-FFF2-40B4-BE49-F238E27FC236}">
                <a16:creationId xmlns:a16="http://schemas.microsoft.com/office/drawing/2014/main" id="{B2F3ACE4-0911-F84C-9DD2-B2F18AC81F40}"/>
              </a:ext>
            </a:extLst>
          </p:cNvPr>
          <p:cNvSpPr/>
          <p:nvPr/>
        </p:nvSpPr>
        <p:spPr>
          <a:xfrm>
            <a:off x="6908800" y="4193541"/>
            <a:ext cx="1352550" cy="153488"/>
          </a:xfrm>
          <a:prstGeom prst="rect">
            <a:avLst/>
          </a:prstGeom>
          <a:solidFill>
            <a:schemeClr val="accent6">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3E68560-78D7-F241-9F37-2968C65F6363}"/>
              </a:ext>
            </a:extLst>
          </p:cNvPr>
          <p:cNvSpPr/>
          <p:nvPr/>
        </p:nvSpPr>
        <p:spPr>
          <a:xfrm>
            <a:off x="7975601" y="2778762"/>
            <a:ext cx="2324100" cy="127362"/>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9E1F99-1A7C-844E-88F7-DC8918AB38DD}"/>
              </a:ext>
            </a:extLst>
          </p:cNvPr>
          <p:cNvSpPr/>
          <p:nvPr/>
        </p:nvSpPr>
        <p:spPr>
          <a:xfrm>
            <a:off x="7975600" y="2655386"/>
            <a:ext cx="2324099" cy="126277"/>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10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a:extLst>
              <a:ext uri="{FF2B5EF4-FFF2-40B4-BE49-F238E27FC236}">
                <a16:creationId xmlns:a16="http://schemas.microsoft.com/office/drawing/2014/main" id="{4FAC3455-5DE3-B244-85B0-4AED1C5EB853}"/>
              </a:ext>
            </a:extLst>
          </p:cNvPr>
          <p:cNvSpPr/>
          <p:nvPr/>
        </p:nvSpPr>
        <p:spPr>
          <a:xfrm>
            <a:off x="8636000" y="4603671"/>
            <a:ext cx="3231989" cy="1390650"/>
          </a:xfrm>
          <a:custGeom>
            <a:avLst/>
            <a:gdLst>
              <a:gd name="connsiteX0" fmla="*/ 0 w 4102101"/>
              <a:gd name="connsiteY0" fmla="*/ 0 h 1389888"/>
              <a:gd name="connsiteX1" fmla="*/ 3744427 w 4102101"/>
              <a:gd name="connsiteY1" fmla="*/ 0 h 1389888"/>
              <a:gd name="connsiteX2" fmla="*/ 4102101 w 4102101"/>
              <a:gd name="connsiteY2" fmla="*/ 694944 h 1389888"/>
              <a:gd name="connsiteX3" fmla="*/ 3744427 w 4102101"/>
              <a:gd name="connsiteY3" fmla="*/ 1389888 h 1389888"/>
              <a:gd name="connsiteX4" fmla="*/ 0 w 4102101"/>
              <a:gd name="connsiteY4" fmla="*/ 1389888 h 1389888"/>
              <a:gd name="connsiteX5" fmla="*/ 0 w 4102101"/>
              <a:gd name="connsiteY5" fmla="*/ 0 h 1389888"/>
              <a:gd name="connsiteX0" fmla="*/ 0 w 3744427"/>
              <a:gd name="connsiteY0" fmla="*/ 0 h 1389888"/>
              <a:gd name="connsiteX1" fmla="*/ 3744427 w 3744427"/>
              <a:gd name="connsiteY1" fmla="*/ 0 h 1389888"/>
              <a:gd name="connsiteX2" fmla="*/ 3744427 w 3744427"/>
              <a:gd name="connsiteY2" fmla="*/ 1389888 h 1389888"/>
              <a:gd name="connsiteX3" fmla="*/ 0 w 3744427"/>
              <a:gd name="connsiteY3" fmla="*/ 1389888 h 1389888"/>
              <a:gd name="connsiteX4" fmla="*/ 0 w 3744427"/>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4427" h="1389888">
                <a:moveTo>
                  <a:pt x="0" y="0"/>
                </a:moveTo>
                <a:lnTo>
                  <a:pt x="3744427" y="0"/>
                </a:lnTo>
                <a:lnTo>
                  <a:pt x="3744427" y="1389888"/>
                </a:lnTo>
                <a:lnTo>
                  <a:pt x="0" y="1389888"/>
                </a:lnTo>
                <a:lnTo>
                  <a:pt x="0" y="0"/>
                </a:lnTo>
                <a:close/>
              </a:path>
            </a:pathLst>
          </a:custGeom>
          <a:solidFill>
            <a:schemeClr val="bg1">
              <a:lumMod val="20000"/>
              <a:lumOff val="80000"/>
            </a:schemeClr>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ctr"/>
          <a:lstStyle/>
          <a:p>
            <a:pPr fontAlgn="auto">
              <a:spcAft>
                <a:spcPts val="0"/>
              </a:spcAft>
            </a:pPr>
            <a:r>
              <a:rPr lang="en-US" sz="1800" b="1" dirty="0">
                <a:solidFill>
                  <a:schemeClr val="tx1"/>
                </a:solidFill>
              </a:rPr>
              <a:t>If it’s an emergency</a:t>
            </a:r>
            <a:r>
              <a:rPr lang="en-US" sz="1800" dirty="0">
                <a:solidFill>
                  <a:schemeClr val="tx1"/>
                </a:solidFill>
              </a:rPr>
              <a:t>, utilize your emergency fund savings to stay out of debt.</a:t>
            </a:r>
          </a:p>
        </p:txBody>
      </p:sp>
      <p:sp>
        <p:nvSpPr>
          <p:cNvPr id="14" name="Pentagon 13">
            <a:extLst>
              <a:ext uri="{FF2B5EF4-FFF2-40B4-BE49-F238E27FC236}">
                <a16:creationId xmlns:a16="http://schemas.microsoft.com/office/drawing/2014/main" id="{EC09F689-DD16-1445-B571-0CA5224A7872}"/>
              </a:ext>
            </a:extLst>
          </p:cNvPr>
          <p:cNvSpPr/>
          <p:nvPr/>
        </p:nvSpPr>
        <p:spPr>
          <a:xfrm>
            <a:off x="6134100" y="4610101"/>
            <a:ext cx="3066888" cy="1384219"/>
          </a:xfrm>
          <a:prstGeom prst="homePlate">
            <a:avLst>
              <a:gd name="adj" fmla="val 25734"/>
            </a:avLst>
          </a:prstGeom>
          <a:solidFill>
            <a:schemeClr val="tx1">
              <a:lumMod val="20000"/>
              <a:lumOff val="80000"/>
            </a:schemeClr>
          </a:solid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ctr"/>
          <a:lstStyle/>
          <a:p>
            <a:pPr fontAlgn="auto">
              <a:spcAft>
                <a:spcPts val="0"/>
              </a:spcAft>
            </a:pPr>
            <a:r>
              <a:rPr lang="en-US" sz="1800" dirty="0">
                <a:solidFill>
                  <a:schemeClr val="tx1"/>
                </a:solidFill>
              </a:rPr>
              <a:t>Buy on days with </a:t>
            </a:r>
            <a:r>
              <a:rPr lang="en-US" sz="1800" b="1" dirty="0">
                <a:solidFill>
                  <a:schemeClr val="tx1"/>
                </a:solidFill>
              </a:rPr>
              <a:t>big sales</a:t>
            </a:r>
            <a:r>
              <a:rPr lang="en-US" sz="1800" dirty="0">
                <a:solidFill>
                  <a:schemeClr val="tx1"/>
                </a:solidFill>
              </a:rPr>
              <a:t>, e.g. Black Friday or Cyber Monday.</a:t>
            </a:r>
            <a:endParaRPr lang="en-US" sz="1800" b="1" dirty="0">
              <a:solidFill>
                <a:schemeClr val="tx1"/>
              </a:solidFill>
            </a:endParaRPr>
          </a:p>
        </p:txBody>
      </p:sp>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9. Large purchases</a:t>
            </a:r>
          </a:p>
        </p:txBody>
      </p:sp>
      <p:sp>
        <p:nvSpPr>
          <p:cNvPr id="12" name="Pentagon 11">
            <a:extLst>
              <a:ext uri="{FF2B5EF4-FFF2-40B4-BE49-F238E27FC236}">
                <a16:creationId xmlns:a16="http://schemas.microsoft.com/office/drawing/2014/main" id="{EA57E040-2415-3A42-BA51-2DBA45D611D3}"/>
              </a:ext>
            </a:extLst>
          </p:cNvPr>
          <p:cNvSpPr/>
          <p:nvPr/>
        </p:nvSpPr>
        <p:spPr>
          <a:xfrm>
            <a:off x="2651756" y="4610101"/>
            <a:ext cx="3990344" cy="1389888"/>
          </a:xfrm>
          <a:prstGeom prst="homePlate">
            <a:avLst>
              <a:gd name="adj" fmla="val 25734"/>
            </a:avLst>
          </a:prstGeom>
          <a:solidFill>
            <a:schemeClr val="bg1">
              <a:lumMod val="20000"/>
              <a:lumOff val="80000"/>
            </a:schemeClr>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731520" tIns="182880" rIns="182880" bIns="182880" rtlCol="0" anchor="ctr"/>
          <a:lstStyle/>
          <a:p>
            <a:pPr fontAlgn="auto">
              <a:spcAft>
                <a:spcPts val="0"/>
              </a:spcAft>
            </a:pPr>
            <a:r>
              <a:rPr lang="en-US" sz="1800" b="1" dirty="0">
                <a:solidFill>
                  <a:schemeClr val="tx1"/>
                </a:solidFill>
              </a:rPr>
              <a:t>Divide the amount needed </a:t>
            </a:r>
            <a:r>
              <a:rPr lang="en-US" sz="1800" dirty="0">
                <a:solidFill>
                  <a:schemeClr val="tx1"/>
                </a:solidFill>
              </a:rPr>
              <a:t>by the weeks left to goal.</a:t>
            </a:r>
          </a:p>
          <a:p>
            <a:pPr marL="285750" indent="-285750" fontAlgn="auto">
              <a:spcAft>
                <a:spcPts val="0"/>
              </a:spcAft>
              <a:buFont typeface="Arial" panose="020B0604020202020204" pitchFamily="34" charset="0"/>
              <a:buChar char="•"/>
            </a:pPr>
            <a:r>
              <a:rPr lang="en-US" sz="1800" dirty="0">
                <a:solidFill>
                  <a:schemeClr val="tx1"/>
                </a:solidFill>
              </a:rPr>
              <a:t>Save $25/week to have $1,300 by Christmas.</a:t>
            </a:r>
          </a:p>
        </p:txBody>
      </p:sp>
      <p:sp>
        <p:nvSpPr>
          <p:cNvPr id="13" name="Pentagon 12">
            <a:extLst>
              <a:ext uri="{FF2B5EF4-FFF2-40B4-BE49-F238E27FC236}">
                <a16:creationId xmlns:a16="http://schemas.microsoft.com/office/drawing/2014/main" id="{1C2D155A-13DD-D14B-BC61-4BEE2A3AFDBA}"/>
              </a:ext>
            </a:extLst>
          </p:cNvPr>
          <p:cNvSpPr/>
          <p:nvPr/>
        </p:nvSpPr>
        <p:spPr>
          <a:xfrm>
            <a:off x="363537" y="4615770"/>
            <a:ext cx="2773363" cy="1384219"/>
          </a:xfrm>
          <a:prstGeom prst="homePlate">
            <a:avLst>
              <a:gd name="adj" fmla="val 25734"/>
            </a:avLst>
          </a:prstGeom>
          <a:solidFill>
            <a:schemeClr val="tx1">
              <a:lumMod val="20000"/>
              <a:lumOff val="80000"/>
            </a:schemeClr>
          </a:solid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5760" tIns="182880" rIns="182880" bIns="182880" rtlCol="0" anchor="ctr"/>
          <a:lstStyle/>
          <a:p>
            <a:pPr fontAlgn="auto">
              <a:spcAft>
                <a:spcPts val="0"/>
              </a:spcAft>
            </a:pPr>
            <a:r>
              <a:rPr lang="en-US" sz="1800" dirty="0">
                <a:solidFill>
                  <a:schemeClr val="tx1"/>
                </a:solidFill>
              </a:rPr>
              <a:t>If possible, </a:t>
            </a:r>
            <a:r>
              <a:rPr lang="en-US" sz="1800" b="1" dirty="0">
                <a:solidFill>
                  <a:schemeClr val="tx1"/>
                </a:solidFill>
              </a:rPr>
              <a:t>plan in advance.</a:t>
            </a:r>
          </a:p>
        </p:txBody>
      </p:sp>
      <p:pic>
        <p:nvPicPr>
          <p:cNvPr id="8" name="Picture 7">
            <a:extLst>
              <a:ext uri="{FF2B5EF4-FFF2-40B4-BE49-F238E27FC236}">
                <a16:creationId xmlns:a16="http://schemas.microsoft.com/office/drawing/2014/main" id="{DDB71CF6-3415-F847-8144-99538E0F54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306" y="3204227"/>
            <a:ext cx="1441301" cy="1384219"/>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F2849CF0-2C45-2043-BFD6-C7B307C5F0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6960" y="2884283"/>
            <a:ext cx="1654040" cy="1704163"/>
          </a:xfrm>
          <a:prstGeom prst="rect">
            <a:avLst/>
          </a:prstGeom>
        </p:spPr>
      </p:pic>
      <p:pic>
        <p:nvPicPr>
          <p:cNvPr id="24" name="Picture 23">
            <a:extLst>
              <a:ext uri="{FF2B5EF4-FFF2-40B4-BE49-F238E27FC236}">
                <a16:creationId xmlns:a16="http://schemas.microsoft.com/office/drawing/2014/main" id="{CA590390-2D59-9F42-8070-41829C8797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12029" y="2883250"/>
            <a:ext cx="1654040" cy="1705196"/>
          </a:xfrm>
          <a:prstGeom prst="rect">
            <a:avLst/>
          </a:prstGeom>
        </p:spPr>
      </p:pic>
      <p:sp>
        <p:nvSpPr>
          <p:cNvPr id="25" name="TextBox 24">
            <a:extLst>
              <a:ext uri="{FF2B5EF4-FFF2-40B4-BE49-F238E27FC236}">
                <a16:creationId xmlns:a16="http://schemas.microsoft.com/office/drawing/2014/main" id="{64A5E66F-0B84-454F-BF84-82EBB6682E89}"/>
              </a:ext>
            </a:extLst>
          </p:cNvPr>
          <p:cNvSpPr txBox="1"/>
          <p:nvPr/>
        </p:nvSpPr>
        <p:spPr>
          <a:xfrm>
            <a:off x="7023099" y="2195175"/>
            <a:ext cx="1442970" cy="624225"/>
          </a:xfrm>
          <a:prstGeom prst="rect">
            <a:avLst/>
          </a:prstGeom>
          <a:solidFill>
            <a:schemeClr val="accent4">
              <a:alpha val="63000"/>
            </a:schemeClr>
          </a:solidFill>
          <a:ln w="38100">
            <a:noFill/>
            <a:bevel/>
          </a:ln>
        </p:spPr>
        <p:txBody>
          <a:bodyPr vert="horz" wrap="square" lIns="182880" tIns="182880" rIns="182880" bIns="182880" rtlCol="0" anchor="ctr" anchorCtr="0">
            <a:noAutofit/>
          </a:bodyPr>
          <a:lstStyle/>
          <a:p>
            <a:pPr algn="ctr" fontAlgn="auto">
              <a:spcAft>
                <a:spcPts val="0"/>
              </a:spcAft>
            </a:pPr>
            <a:r>
              <a:rPr lang="en-US" sz="1800" b="1" dirty="0">
                <a:solidFill>
                  <a:schemeClr val="bg2"/>
                </a:solidFill>
              </a:rPr>
              <a:t>SALE!</a:t>
            </a:r>
          </a:p>
        </p:txBody>
      </p:sp>
      <p:pic>
        <p:nvPicPr>
          <p:cNvPr id="27" name="Picture 26" descr="Icon&#10;&#10;Description automatically generated">
            <a:extLst>
              <a:ext uri="{FF2B5EF4-FFF2-40B4-BE49-F238E27FC236}">
                <a16:creationId xmlns:a16="http://schemas.microsoft.com/office/drawing/2014/main" id="{D8EF1404-6B66-C24B-AB66-8A5CA8F4D07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25785" y="3197796"/>
            <a:ext cx="1656280" cy="1390650"/>
          </a:xfrm>
          <a:prstGeom prst="rect">
            <a:avLst/>
          </a:prstGeom>
        </p:spPr>
      </p:pic>
    </p:spTree>
    <p:extLst>
      <p:ext uri="{BB962C8B-B14F-4D97-AF65-F5344CB8AC3E}">
        <p14:creationId xmlns:p14="http://schemas.microsoft.com/office/powerpoint/2010/main" val="1258521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1136469" y="2625803"/>
            <a:ext cx="4957944" cy="707881"/>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Save first, spend the leftovers.</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136469" y="3433008"/>
            <a:ext cx="4959532" cy="790034"/>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Split your direct deposit to automatically save a designated amount into a savings account.</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10. Automatic savings</a:t>
            </a:r>
          </a:p>
        </p:txBody>
      </p:sp>
      <p:sp>
        <p:nvSpPr>
          <p:cNvPr id="19" name="Rectangle 18">
            <a:extLst>
              <a:ext uri="{FF2B5EF4-FFF2-40B4-BE49-F238E27FC236}">
                <a16:creationId xmlns:a16="http://schemas.microsoft.com/office/drawing/2014/main" id="{4BDCC0BA-E57B-0E49-BB23-2CD28CC15C18}"/>
              </a:ext>
            </a:extLst>
          </p:cNvPr>
          <p:cNvSpPr/>
          <p:nvPr/>
        </p:nvSpPr>
        <p:spPr>
          <a:xfrm>
            <a:off x="361947" y="2625803"/>
            <a:ext cx="663424" cy="707881"/>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2" name="Text Placeholder 12">
            <a:extLst>
              <a:ext uri="{FF2B5EF4-FFF2-40B4-BE49-F238E27FC236}">
                <a16:creationId xmlns:a16="http://schemas.microsoft.com/office/drawing/2014/main" id="{CE3F8889-F650-834A-B177-E1F00384E6EF}"/>
              </a:ext>
            </a:extLst>
          </p:cNvPr>
          <p:cNvSpPr txBox="1">
            <a:spLocks/>
          </p:cNvSpPr>
          <p:nvPr/>
        </p:nvSpPr>
        <p:spPr>
          <a:xfrm>
            <a:off x="1134880" y="4337601"/>
            <a:ext cx="4959532" cy="790035"/>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Sign up for retirement account contributions through your employer.</a:t>
            </a:r>
          </a:p>
        </p:txBody>
      </p:sp>
      <p:sp>
        <p:nvSpPr>
          <p:cNvPr id="13" name="Rectangle 12">
            <a:extLst>
              <a:ext uri="{FF2B5EF4-FFF2-40B4-BE49-F238E27FC236}">
                <a16:creationId xmlns:a16="http://schemas.microsoft.com/office/drawing/2014/main" id="{BA795188-E099-584B-A8C7-FB533C9D25DF}"/>
              </a:ext>
            </a:extLst>
          </p:cNvPr>
          <p:cNvSpPr/>
          <p:nvPr/>
        </p:nvSpPr>
        <p:spPr>
          <a:xfrm>
            <a:off x="361947" y="4333807"/>
            <a:ext cx="663424" cy="790035"/>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29" name="Rectangle 28">
            <a:extLst>
              <a:ext uri="{FF2B5EF4-FFF2-40B4-BE49-F238E27FC236}">
                <a16:creationId xmlns:a16="http://schemas.microsoft.com/office/drawing/2014/main" id="{AB734FD3-864E-C24C-9A60-C9BE916DE856}"/>
              </a:ext>
            </a:extLst>
          </p:cNvPr>
          <p:cNvSpPr/>
          <p:nvPr/>
        </p:nvSpPr>
        <p:spPr>
          <a:xfrm>
            <a:off x="363538" y="3431111"/>
            <a:ext cx="663424" cy="790034"/>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pic>
        <p:nvPicPr>
          <p:cNvPr id="15" name="Picture 14">
            <a:extLst>
              <a:ext uri="{FF2B5EF4-FFF2-40B4-BE49-F238E27FC236}">
                <a16:creationId xmlns:a16="http://schemas.microsoft.com/office/drawing/2014/main" id="{C2F44F04-1D57-DE41-9EB9-A35A5274A0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94050" y="1638299"/>
            <a:ext cx="5634411" cy="4754563"/>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147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CF5DA-55A2-FC46-95EE-B38981570909}"/>
              </a:ext>
            </a:extLst>
          </p:cNvPr>
          <p:cNvSpPr txBox="1"/>
          <p:nvPr/>
        </p:nvSpPr>
        <p:spPr>
          <a:xfrm>
            <a:off x="-209014" y="2795451"/>
            <a:ext cx="45719" cy="0"/>
          </a:xfrm>
          <a:prstGeom prst="rect">
            <a:avLst/>
          </a:prstGeom>
          <a:solidFill>
            <a:schemeClr val="bg2">
              <a:lumMod val="95000"/>
            </a:schemeClr>
          </a:solidFill>
          <a:ln w="38100">
            <a:noFill/>
            <a:bevel/>
          </a:ln>
        </p:spPr>
        <p:txBody>
          <a:bodyPr vert="horz" wrap="none" lIns="457200" tIns="182880" rIns="457200" bIns="182880" rtlCol="0" anchor="b" anchorCtr="0">
            <a:noAutofit/>
          </a:bodyPr>
          <a:lstStyle/>
          <a:p>
            <a:pPr fontAlgn="auto">
              <a:spcAft>
                <a:spcPts val="0"/>
              </a:spcAft>
            </a:pPr>
            <a:endParaRPr lang="en-US" sz="1600" dirty="0"/>
          </a:p>
        </p:txBody>
      </p:sp>
      <p:sp>
        <p:nvSpPr>
          <p:cNvPr id="10" name="Title 4">
            <a:extLst>
              <a:ext uri="{FF2B5EF4-FFF2-40B4-BE49-F238E27FC236}">
                <a16:creationId xmlns:a16="http://schemas.microsoft.com/office/drawing/2014/main" id="{1ABE54D3-DA20-B348-ACC2-8E66E8E8F151}"/>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Your Retirement Study Guide</a:t>
            </a:r>
          </a:p>
        </p:txBody>
      </p:sp>
      <p:sp>
        <p:nvSpPr>
          <p:cNvPr id="11" name="TextBox 10">
            <a:extLst>
              <a:ext uri="{FF2B5EF4-FFF2-40B4-BE49-F238E27FC236}">
                <a16:creationId xmlns:a16="http://schemas.microsoft.com/office/drawing/2014/main" id="{9B314F36-0C77-9C40-A559-7EEC3D9F9722}"/>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800" dirty="0">
                <a:solidFill>
                  <a:schemeClr val="bg2"/>
                </a:solidFill>
              </a:rPr>
              <a:t>Continue Your Education</a:t>
            </a:r>
          </a:p>
        </p:txBody>
      </p:sp>
      <p:sp>
        <p:nvSpPr>
          <p:cNvPr id="12" name="TextBox 11">
            <a:extLst>
              <a:ext uri="{FF2B5EF4-FFF2-40B4-BE49-F238E27FC236}">
                <a16:creationId xmlns:a16="http://schemas.microsoft.com/office/drawing/2014/main" id="{18BC1A5B-1B46-2347-8C24-51D435E51B60}"/>
              </a:ext>
            </a:extLst>
          </p:cNvPr>
          <p:cNvSpPr txBox="1"/>
          <p:nvPr/>
        </p:nvSpPr>
        <p:spPr>
          <a:xfrm>
            <a:off x="363537" y="1469982"/>
            <a:ext cx="11464925" cy="1031917"/>
          </a:xfrm>
          <a:prstGeom prst="rect">
            <a:avLst/>
          </a:prstGeom>
          <a:noFill/>
          <a:ln w="38100">
            <a:noFill/>
            <a:bevel/>
          </a:ln>
        </p:spPr>
        <p:txBody>
          <a:bodyPr vert="horz" wrap="square" lIns="0" tIns="182880" rIns="457200" bIns="182880" rtlCol="0" anchor="ctr" anchorCtr="0">
            <a:noAutofit/>
          </a:bodyPr>
          <a:lstStyle/>
          <a:p>
            <a:pPr algn="ctr" fontAlgn="auto">
              <a:spcAft>
                <a:spcPts val="0"/>
              </a:spcAft>
            </a:pPr>
            <a:r>
              <a:rPr lang="en-US" sz="2400" b="1" dirty="0"/>
              <a:t>Retirement Homeroom </a:t>
            </a:r>
            <a:r>
              <a:rPr lang="en-US" sz="2400" dirty="0"/>
              <a:t>is full of features and functionality to help you further </a:t>
            </a:r>
            <a:r>
              <a:rPr lang="en-US" sz="2400" dirty="0" err="1"/>
              <a:t>eductate</a:t>
            </a:r>
            <a:r>
              <a:rPr lang="en-US" sz="2400" dirty="0"/>
              <a:t> – and empower – yourself as you plan for retirement.</a:t>
            </a:r>
          </a:p>
        </p:txBody>
      </p:sp>
      <p:pic>
        <p:nvPicPr>
          <p:cNvPr id="13" name="Picture 12">
            <a:extLst>
              <a:ext uri="{FF2B5EF4-FFF2-40B4-BE49-F238E27FC236}">
                <a16:creationId xmlns:a16="http://schemas.microsoft.com/office/drawing/2014/main" id="{B442D7F2-6B77-EC49-AE0B-236041A5425A}"/>
              </a:ext>
            </a:extLst>
          </p:cNvPr>
          <p:cNvPicPr>
            <a:picLocks noChangeAspect="1"/>
          </p:cNvPicPr>
          <p:nvPr/>
        </p:nvPicPr>
        <p:blipFill>
          <a:blip r:embed="rId3"/>
          <a:stretch>
            <a:fillRect/>
          </a:stretch>
        </p:blipFill>
        <p:spPr>
          <a:xfrm>
            <a:off x="1770721" y="2695531"/>
            <a:ext cx="8489046" cy="3017520"/>
          </a:xfrm>
          <a:prstGeom prst="rect">
            <a:avLst/>
          </a:prstGeom>
          <a:effectLst/>
        </p:spPr>
      </p:pic>
      <p:sp>
        <p:nvSpPr>
          <p:cNvPr id="15" name="TextBox 14">
            <a:extLst>
              <a:ext uri="{FF2B5EF4-FFF2-40B4-BE49-F238E27FC236}">
                <a16:creationId xmlns:a16="http://schemas.microsoft.com/office/drawing/2014/main" id="{72FD06B7-B9E2-A64C-82C1-3AC03B6D5B83}"/>
              </a:ext>
            </a:extLst>
          </p:cNvPr>
          <p:cNvSpPr txBox="1"/>
          <p:nvPr/>
        </p:nvSpPr>
        <p:spPr>
          <a:xfrm>
            <a:off x="363538" y="5551446"/>
            <a:ext cx="11464926" cy="1031917"/>
          </a:xfrm>
          <a:prstGeom prst="rect">
            <a:avLst/>
          </a:prstGeom>
          <a:noFill/>
          <a:ln w="38100">
            <a:noFill/>
            <a:bevel/>
          </a:ln>
        </p:spPr>
        <p:txBody>
          <a:bodyPr vert="horz" wrap="square" lIns="0" tIns="182880" rIns="457200" bIns="182880" rtlCol="0" anchor="ctr" anchorCtr="0">
            <a:noAutofit/>
          </a:bodyPr>
          <a:lstStyle/>
          <a:p>
            <a:pPr algn="ctr" fontAlgn="auto">
              <a:spcAft>
                <a:spcPts val="0"/>
              </a:spcAft>
            </a:pPr>
            <a:r>
              <a:rPr lang="en-US" sz="2000" dirty="0"/>
              <a:t>Explore</a:t>
            </a:r>
          </a:p>
          <a:p>
            <a:pPr algn="ctr" fontAlgn="auto">
              <a:spcAft>
                <a:spcPts val="0"/>
              </a:spcAft>
            </a:pPr>
            <a:r>
              <a:rPr lang="en-US" sz="2400" b="1" u="sng" dirty="0" err="1">
                <a:hlinkClick r:id="rId4"/>
              </a:rPr>
              <a:t>www.RetirementHomeroom.com</a:t>
            </a:r>
            <a:endParaRPr lang="en-US" sz="2400" u="sng" dirty="0"/>
          </a:p>
        </p:txBody>
      </p:sp>
    </p:spTree>
    <p:extLst>
      <p:ext uri="{BB962C8B-B14F-4D97-AF65-F5344CB8AC3E}">
        <p14:creationId xmlns:p14="http://schemas.microsoft.com/office/powerpoint/2010/main" val="124045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EBA5A7-E279-3C46-80EC-487A41BDC468}"/>
              </a:ext>
            </a:extLst>
          </p:cNvPr>
          <p:cNvSpPr/>
          <p:nvPr/>
        </p:nvSpPr>
        <p:spPr>
          <a:xfrm>
            <a:off x="0" y="3429000"/>
            <a:ext cx="5799908" cy="2671354"/>
          </a:xfrm>
          <a:custGeom>
            <a:avLst/>
            <a:gdLst>
              <a:gd name="connsiteX0" fmla="*/ 0 w 5882639"/>
              <a:gd name="connsiteY0" fmla="*/ 0 h 2671354"/>
              <a:gd name="connsiteX1" fmla="*/ 5882639 w 5882639"/>
              <a:gd name="connsiteY1" fmla="*/ 0 h 2671354"/>
              <a:gd name="connsiteX2" fmla="*/ 5882639 w 5882639"/>
              <a:gd name="connsiteY2" fmla="*/ 2671354 h 2671354"/>
              <a:gd name="connsiteX3" fmla="*/ 0 w 5882639"/>
              <a:gd name="connsiteY3" fmla="*/ 2671354 h 2671354"/>
              <a:gd name="connsiteX4" fmla="*/ 0 w 5882639"/>
              <a:gd name="connsiteY4" fmla="*/ 0 h 2671354"/>
              <a:gd name="connsiteX0" fmla="*/ 0 w 5882639"/>
              <a:gd name="connsiteY0" fmla="*/ 0 h 2671354"/>
              <a:gd name="connsiteX1" fmla="*/ 5882639 w 5882639"/>
              <a:gd name="connsiteY1" fmla="*/ 0 h 2671354"/>
              <a:gd name="connsiteX2" fmla="*/ 3701142 w 5882639"/>
              <a:gd name="connsiteY2" fmla="*/ 2671354 h 2671354"/>
              <a:gd name="connsiteX3" fmla="*/ 0 w 5882639"/>
              <a:gd name="connsiteY3" fmla="*/ 2671354 h 2671354"/>
              <a:gd name="connsiteX4" fmla="*/ 0 w 5882639"/>
              <a:gd name="connsiteY4" fmla="*/ 0 h 2671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2639" h="2671354">
                <a:moveTo>
                  <a:pt x="0" y="0"/>
                </a:moveTo>
                <a:lnTo>
                  <a:pt x="5882639" y="0"/>
                </a:lnTo>
                <a:lnTo>
                  <a:pt x="3701142" y="2671354"/>
                </a:lnTo>
                <a:lnTo>
                  <a:pt x="0" y="2671354"/>
                </a:lnTo>
                <a:lnTo>
                  <a:pt x="0" y="0"/>
                </a:lnTo>
                <a:close/>
              </a:path>
            </a:pathLst>
          </a:cu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089FBEB-F653-E747-803B-3FD8261A431A}"/>
              </a:ext>
            </a:extLst>
          </p:cNvPr>
          <p:cNvSpPr txBox="1"/>
          <p:nvPr/>
        </p:nvSpPr>
        <p:spPr>
          <a:xfrm>
            <a:off x="363539" y="3931922"/>
            <a:ext cx="4234588" cy="1920241"/>
          </a:xfrm>
          <a:prstGeom prst="rect">
            <a:avLst/>
          </a:prstGeom>
          <a:noFill/>
          <a:ln w="38100">
            <a:noFill/>
            <a:bevel/>
          </a:ln>
        </p:spPr>
        <p:txBody>
          <a:bodyPr vert="horz" wrap="square" lIns="0" tIns="0" rIns="0" bIns="0" rtlCol="0" anchor="t" anchorCtr="0">
            <a:noAutofit/>
          </a:bodyPr>
          <a:lstStyle/>
          <a:p>
            <a:pPr fontAlgn="auto">
              <a:spcAft>
                <a:spcPts val="0"/>
              </a:spcAft>
            </a:pPr>
            <a:r>
              <a:rPr lang="en-US" sz="3600" dirty="0"/>
              <a:t>Maximize Your Cash Flow for Today and Tomorrow</a:t>
            </a:r>
          </a:p>
        </p:txBody>
      </p:sp>
    </p:spTree>
    <p:extLst>
      <p:ext uri="{BB962C8B-B14F-4D97-AF65-F5344CB8AC3E}">
        <p14:creationId xmlns:p14="http://schemas.microsoft.com/office/powerpoint/2010/main" val="351401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1436914" y="2429853"/>
            <a:ext cx="4657499" cy="707881"/>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Select a month that represents your ordinary expenses.</a:t>
            </a:r>
          </a:p>
        </p:txBody>
      </p:sp>
      <p:sp>
        <p:nvSpPr>
          <p:cNvPr id="11" name="Text Placeholder 12">
            <a:extLst>
              <a:ext uri="{FF2B5EF4-FFF2-40B4-BE49-F238E27FC236}">
                <a16:creationId xmlns:a16="http://schemas.microsoft.com/office/drawing/2014/main" id="{AE5C464E-DAA2-C949-8C5E-ED82384CF933}"/>
              </a:ext>
            </a:extLst>
          </p:cNvPr>
          <p:cNvSpPr txBox="1">
            <a:spLocks/>
          </p:cNvSpPr>
          <p:nvPr/>
        </p:nvSpPr>
        <p:spPr>
          <a:xfrm>
            <a:off x="1436914" y="3253553"/>
            <a:ext cx="4659087"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Add up the withdrawals from your bank accounts.</a:t>
            </a:r>
          </a:p>
        </p:txBody>
      </p:sp>
      <p:sp>
        <p:nvSpPr>
          <p:cNvPr id="15" name="Text Placeholder 12">
            <a:extLst>
              <a:ext uri="{FF2B5EF4-FFF2-40B4-BE49-F238E27FC236}">
                <a16:creationId xmlns:a16="http://schemas.microsoft.com/office/drawing/2014/main" id="{A403CA06-A206-9345-87FB-634CBA23108A}"/>
              </a:ext>
            </a:extLst>
          </p:cNvPr>
          <p:cNvSpPr txBox="1">
            <a:spLocks/>
          </p:cNvSpPr>
          <p:nvPr/>
        </p:nvSpPr>
        <p:spPr>
          <a:xfrm>
            <a:off x="1436912" y="3940630"/>
            <a:ext cx="4659087" cy="707880"/>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Include ATM and debit card expenses and ATM withdrawals. Do not include transfers.</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436914" y="4763383"/>
            <a:ext cx="4659087"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Categorize expenses.</a:t>
            </a:r>
          </a:p>
        </p:txBody>
      </p:sp>
      <p:sp>
        <p:nvSpPr>
          <p:cNvPr id="23" name="Text Placeholder 12">
            <a:extLst>
              <a:ext uri="{FF2B5EF4-FFF2-40B4-BE49-F238E27FC236}">
                <a16:creationId xmlns:a16="http://schemas.microsoft.com/office/drawing/2014/main" id="{C6B71D0F-4631-B940-B02B-E43684E75EE4}"/>
              </a:ext>
            </a:extLst>
          </p:cNvPr>
          <p:cNvSpPr txBox="1">
            <a:spLocks/>
          </p:cNvSpPr>
          <p:nvPr/>
        </p:nvSpPr>
        <p:spPr>
          <a:xfrm>
            <a:off x="1436912" y="5467351"/>
            <a:ext cx="4659088" cy="691933"/>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For example, childcare, groceries, and clothing.</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1. Identify your </a:t>
            </a:r>
            <a:r>
              <a:rPr lang="en-US" sz="2400" b="1" dirty="0"/>
              <a:t>expenses.</a:t>
            </a:r>
          </a:p>
        </p:txBody>
      </p:sp>
      <p:pic>
        <p:nvPicPr>
          <p:cNvPr id="26" name="Picture 25" descr="A person sitting at a table using a computer&#10;&#10;Description automatically generated">
            <a:extLst>
              <a:ext uri="{FF2B5EF4-FFF2-40B4-BE49-F238E27FC236}">
                <a16:creationId xmlns:a16="http://schemas.microsoft.com/office/drawing/2014/main" id="{47556E31-0054-D641-BA0B-6A59E2E847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412" y="1390649"/>
            <a:ext cx="6096000" cy="5192713"/>
          </a:xfrm>
          <a:prstGeom prst="rect">
            <a:avLst/>
          </a:prstGeom>
        </p:spPr>
      </p:pic>
      <p:sp>
        <p:nvSpPr>
          <p:cNvPr id="12" name="Rectangle 11">
            <a:extLst>
              <a:ext uri="{FF2B5EF4-FFF2-40B4-BE49-F238E27FC236}">
                <a16:creationId xmlns:a16="http://schemas.microsoft.com/office/drawing/2014/main" id="{6C0F205E-CEA3-9C4B-A7A0-A881318A6D18}"/>
              </a:ext>
            </a:extLst>
          </p:cNvPr>
          <p:cNvSpPr/>
          <p:nvPr/>
        </p:nvSpPr>
        <p:spPr>
          <a:xfrm>
            <a:off x="681317" y="2429852"/>
            <a:ext cx="663424" cy="707882"/>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4" name="Rectangle 13">
            <a:extLst>
              <a:ext uri="{FF2B5EF4-FFF2-40B4-BE49-F238E27FC236}">
                <a16:creationId xmlns:a16="http://schemas.microsoft.com/office/drawing/2014/main" id="{5A68F31F-BD26-CC4E-935B-D3E7B9AFBB23}"/>
              </a:ext>
            </a:extLst>
          </p:cNvPr>
          <p:cNvSpPr/>
          <p:nvPr/>
        </p:nvSpPr>
        <p:spPr>
          <a:xfrm>
            <a:off x="680584" y="3251064"/>
            <a:ext cx="663424" cy="1373027"/>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
        <p:nvSpPr>
          <p:cNvPr id="16" name="Rectangle 15">
            <a:extLst>
              <a:ext uri="{FF2B5EF4-FFF2-40B4-BE49-F238E27FC236}">
                <a16:creationId xmlns:a16="http://schemas.microsoft.com/office/drawing/2014/main" id="{253E3D35-4152-BB46-9B33-D204143474FA}"/>
              </a:ext>
            </a:extLst>
          </p:cNvPr>
          <p:cNvSpPr/>
          <p:nvPr/>
        </p:nvSpPr>
        <p:spPr>
          <a:xfrm>
            <a:off x="680584" y="4761486"/>
            <a:ext cx="663424" cy="1373026"/>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lvl="0" algn="ctr" fontAlgn="auto">
              <a:spcBef>
                <a:spcPts val="0"/>
              </a:spcBef>
              <a:spcAft>
                <a:spcPts val="0"/>
              </a:spcAf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p>
        </p:txBody>
      </p:sp>
    </p:spTree>
    <p:extLst>
      <p:ext uri="{BB962C8B-B14F-4D97-AF65-F5344CB8AC3E}">
        <p14:creationId xmlns:p14="http://schemas.microsoft.com/office/powerpoint/2010/main" val="189312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2. </a:t>
            </a:r>
            <a:r>
              <a:rPr lang="en-US" sz="2400" b="1" dirty="0"/>
              <a:t>Surplus</a:t>
            </a:r>
            <a:r>
              <a:rPr lang="en-US" sz="2400" dirty="0"/>
              <a:t> or </a:t>
            </a:r>
            <a:r>
              <a:rPr lang="en-US" sz="2400" b="1" dirty="0"/>
              <a:t>deficit?</a:t>
            </a:r>
          </a:p>
        </p:txBody>
      </p:sp>
      <p:sp>
        <p:nvSpPr>
          <p:cNvPr id="12" name="Text Placeholder 12">
            <a:extLst>
              <a:ext uri="{FF2B5EF4-FFF2-40B4-BE49-F238E27FC236}">
                <a16:creationId xmlns:a16="http://schemas.microsoft.com/office/drawing/2014/main" id="{9A5FB337-BF07-8E40-B0CA-379F9DDFF7CE}"/>
              </a:ext>
            </a:extLst>
          </p:cNvPr>
          <p:cNvSpPr txBox="1">
            <a:spLocks/>
          </p:cNvSpPr>
          <p:nvPr/>
        </p:nvSpPr>
        <p:spPr>
          <a:xfrm>
            <a:off x="391883" y="4994185"/>
            <a:ext cx="2873828" cy="975541"/>
          </a:xfrm>
          <a:prstGeom prst="rect">
            <a:avLst/>
          </a:prstGeom>
          <a:solidFill>
            <a:schemeClr val="bg1">
              <a:lumMod val="20000"/>
              <a:lumOff val="80000"/>
            </a:schemeClr>
          </a:solidFill>
        </p:spPr>
        <p:txBody>
          <a:bodyPr wrap="square" lIns="182880" tIns="182880" rIns="182880" bIns="182880" anchor="t">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lnSpc>
                <a:spcPct val="100000"/>
              </a:lnSpc>
              <a:spcAft>
                <a:spcPts val="0"/>
              </a:spcAft>
            </a:pPr>
            <a:r>
              <a:rPr lang="en-US" sz="1800" dirty="0"/>
              <a:t>Your total take home pay (what hits the bank).</a:t>
            </a:r>
          </a:p>
        </p:txBody>
      </p:sp>
      <p:sp>
        <p:nvSpPr>
          <p:cNvPr id="14" name="Text Placeholder 12">
            <a:extLst>
              <a:ext uri="{FF2B5EF4-FFF2-40B4-BE49-F238E27FC236}">
                <a16:creationId xmlns:a16="http://schemas.microsoft.com/office/drawing/2014/main" id="{D9B86984-0222-A64A-AA53-D5E913B244FA}"/>
              </a:ext>
            </a:extLst>
          </p:cNvPr>
          <p:cNvSpPr txBox="1">
            <a:spLocks/>
          </p:cNvSpPr>
          <p:nvPr/>
        </p:nvSpPr>
        <p:spPr>
          <a:xfrm>
            <a:off x="391883" y="4336869"/>
            <a:ext cx="2873828" cy="657316"/>
          </a:xfrm>
          <a:prstGeom prst="rect">
            <a:avLst/>
          </a:prstGeom>
          <a:solidFill>
            <a:schemeClr val="accent1"/>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algn="ctr" fontAlgn="auto">
              <a:spcAft>
                <a:spcPts val="0"/>
              </a:spcAft>
            </a:pPr>
            <a:r>
              <a:rPr lang="en-US" sz="1800" b="1" dirty="0">
                <a:solidFill>
                  <a:schemeClr val="bg2"/>
                </a:solidFill>
              </a:rPr>
              <a:t>Add up:</a:t>
            </a:r>
          </a:p>
        </p:txBody>
      </p:sp>
      <p:sp>
        <p:nvSpPr>
          <p:cNvPr id="16" name="Text Placeholder 12">
            <a:extLst>
              <a:ext uri="{FF2B5EF4-FFF2-40B4-BE49-F238E27FC236}">
                <a16:creationId xmlns:a16="http://schemas.microsoft.com/office/drawing/2014/main" id="{72458D38-C2DF-034E-8122-112A08BDE7DD}"/>
              </a:ext>
            </a:extLst>
          </p:cNvPr>
          <p:cNvSpPr txBox="1">
            <a:spLocks/>
          </p:cNvSpPr>
          <p:nvPr/>
        </p:nvSpPr>
        <p:spPr>
          <a:xfrm>
            <a:off x="3950592" y="4336869"/>
            <a:ext cx="2871216" cy="657316"/>
          </a:xfrm>
          <a:prstGeom prst="rect">
            <a:avLst/>
          </a:prstGeom>
          <a:solidFill>
            <a:schemeClr val="accent4"/>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algn="ctr" fontAlgn="auto">
              <a:spcAft>
                <a:spcPts val="0"/>
              </a:spcAft>
            </a:pPr>
            <a:r>
              <a:rPr lang="en-US" sz="1800" b="1" dirty="0">
                <a:solidFill>
                  <a:schemeClr val="bg2"/>
                </a:solidFill>
              </a:rPr>
              <a:t>Subtract:</a:t>
            </a:r>
          </a:p>
        </p:txBody>
      </p:sp>
      <p:sp>
        <p:nvSpPr>
          <p:cNvPr id="17" name="Text Placeholder 12">
            <a:extLst>
              <a:ext uri="{FF2B5EF4-FFF2-40B4-BE49-F238E27FC236}">
                <a16:creationId xmlns:a16="http://schemas.microsoft.com/office/drawing/2014/main" id="{AF191BC0-7F93-404C-9ED6-E83189B37925}"/>
              </a:ext>
            </a:extLst>
          </p:cNvPr>
          <p:cNvSpPr txBox="1">
            <a:spLocks/>
          </p:cNvSpPr>
          <p:nvPr/>
        </p:nvSpPr>
        <p:spPr>
          <a:xfrm>
            <a:off x="8554680" y="1834282"/>
            <a:ext cx="3285355" cy="697400"/>
          </a:xfrm>
          <a:prstGeom prst="rect">
            <a:avLst/>
          </a:prstGeom>
          <a:solidFill>
            <a:schemeClr val="accent3"/>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algn="ctr" fontAlgn="auto">
              <a:spcAft>
                <a:spcPts val="0"/>
              </a:spcAft>
            </a:pPr>
            <a:r>
              <a:rPr lang="en-US" sz="1800" b="1" dirty="0">
                <a:solidFill>
                  <a:schemeClr val="bg2"/>
                </a:solidFill>
              </a:rPr>
              <a:t>If there’s a surplus:</a:t>
            </a:r>
          </a:p>
        </p:txBody>
      </p:sp>
      <p:sp>
        <p:nvSpPr>
          <p:cNvPr id="19" name="Text Placeholder 12">
            <a:extLst>
              <a:ext uri="{FF2B5EF4-FFF2-40B4-BE49-F238E27FC236}">
                <a16:creationId xmlns:a16="http://schemas.microsoft.com/office/drawing/2014/main" id="{1858C603-2B54-3C45-857E-3FE7A908A1C0}"/>
              </a:ext>
            </a:extLst>
          </p:cNvPr>
          <p:cNvSpPr txBox="1">
            <a:spLocks/>
          </p:cNvSpPr>
          <p:nvPr/>
        </p:nvSpPr>
        <p:spPr>
          <a:xfrm>
            <a:off x="8543110" y="4182626"/>
            <a:ext cx="3285352" cy="667865"/>
          </a:xfrm>
          <a:prstGeom prst="rect">
            <a:avLst/>
          </a:prstGeom>
          <a:solidFill>
            <a:schemeClr val="accent5"/>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algn="ctr" fontAlgn="auto">
              <a:spcAft>
                <a:spcPts val="0"/>
              </a:spcAft>
            </a:pPr>
            <a:r>
              <a:rPr lang="en-US" sz="1800" b="1" dirty="0">
                <a:solidFill>
                  <a:schemeClr val="bg2"/>
                </a:solidFill>
              </a:rPr>
              <a:t>If there’s a deficit:</a:t>
            </a:r>
          </a:p>
        </p:txBody>
      </p:sp>
      <p:sp>
        <p:nvSpPr>
          <p:cNvPr id="20" name="Text Placeholder 12">
            <a:extLst>
              <a:ext uri="{FF2B5EF4-FFF2-40B4-BE49-F238E27FC236}">
                <a16:creationId xmlns:a16="http://schemas.microsoft.com/office/drawing/2014/main" id="{A63176EE-F8CD-614A-99D6-3E1CC8B5225A}"/>
              </a:ext>
            </a:extLst>
          </p:cNvPr>
          <p:cNvSpPr txBox="1">
            <a:spLocks/>
          </p:cNvSpPr>
          <p:nvPr/>
        </p:nvSpPr>
        <p:spPr>
          <a:xfrm>
            <a:off x="8543108" y="2531681"/>
            <a:ext cx="3285355" cy="897316"/>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Save the extra cash for your financial goals.</a:t>
            </a:r>
          </a:p>
        </p:txBody>
      </p:sp>
      <p:sp>
        <p:nvSpPr>
          <p:cNvPr id="22" name="Text Placeholder 12">
            <a:extLst>
              <a:ext uri="{FF2B5EF4-FFF2-40B4-BE49-F238E27FC236}">
                <a16:creationId xmlns:a16="http://schemas.microsoft.com/office/drawing/2014/main" id="{028E5BE9-7D35-FA42-8892-2D229408E22A}"/>
              </a:ext>
            </a:extLst>
          </p:cNvPr>
          <p:cNvSpPr txBox="1">
            <a:spLocks/>
          </p:cNvSpPr>
          <p:nvPr/>
        </p:nvSpPr>
        <p:spPr>
          <a:xfrm>
            <a:off x="8543109" y="4850492"/>
            <a:ext cx="3285353" cy="770005"/>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Drill down on your expenses to find ways to cut.</a:t>
            </a:r>
          </a:p>
        </p:txBody>
      </p:sp>
      <p:sp>
        <p:nvSpPr>
          <p:cNvPr id="24" name="Text Placeholder 12">
            <a:extLst>
              <a:ext uri="{FF2B5EF4-FFF2-40B4-BE49-F238E27FC236}">
                <a16:creationId xmlns:a16="http://schemas.microsoft.com/office/drawing/2014/main" id="{893D627C-DC05-BB4B-A780-7E7781FA1A91}"/>
              </a:ext>
            </a:extLst>
          </p:cNvPr>
          <p:cNvSpPr txBox="1">
            <a:spLocks/>
          </p:cNvSpPr>
          <p:nvPr/>
        </p:nvSpPr>
        <p:spPr>
          <a:xfrm>
            <a:off x="8543108" y="3429000"/>
            <a:ext cx="3285353" cy="567277"/>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400" dirty="0"/>
              <a:t>Talk to your agent regarding your financial goals.</a:t>
            </a:r>
          </a:p>
        </p:txBody>
      </p:sp>
      <p:sp>
        <p:nvSpPr>
          <p:cNvPr id="25" name="Text Placeholder 12">
            <a:extLst>
              <a:ext uri="{FF2B5EF4-FFF2-40B4-BE49-F238E27FC236}">
                <a16:creationId xmlns:a16="http://schemas.microsoft.com/office/drawing/2014/main" id="{8054B7AF-457B-1A4C-9E46-64E9E8648011}"/>
              </a:ext>
            </a:extLst>
          </p:cNvPr>
          <p:cNvSpPr txBox="1">
            <a:spLocks/>
          </p:cNvSpPr>
          <p:nvPr/>
        </p:nvSpPr>
        <p:spPr>
          <a:xfrm>
            <a:off x="8554685" y="5618516"/>
            <a:ext cx="3285352" cy="575792"/>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400" dirty="0"/>
              <a:t>This is when categorizing expenses comes in handy!</a:t>
            </a:r>
          </a:p>
        </p:txBody>
      </p:sp>
      <p:sp>
        <p:nvSpPr>
          <p:cNvPr id="26" name="Text Placeholder 12">
            <a:extLst>
              <a:ext uri="{FF2B5EF4-FFF2-40B4-BE49-F238E27FC236}">
                <a16:creationId xmlns:a16="http://schemas.microsoft.com/office/drawing/2014/main" id="{B47278A8-870D-9D4C-955E-CC05C8ACA3A0}"/>
              </a:ext>
            </a:extLst>
          </p:cNvPr>
          <p:cNvSpPr txBox="1">
            <a:spLocks/>
          </p:cNvSpPr>
          <p:nvPr/>
        </p:nvSpPr>
        <p:spPr>
          <a:xfrm>
            <a:off x="3957034" y="4994185"/>
            <a:ext cx="2871215" cy="975541"/>
          </a:xfrm>
          <a:prstGeom prst="rect">
            <a:avLst/>
          </a:prstGeom>
          <a:solidFill>
            <a:schemeClr val="bg1">
              <a:lumMod val="20000"/>
              <a:lumOff val="80000"/>
            </a:schemeClr>
          </a:solidFill>
        </p:spPr>
        <p:txBody>
          <a:bodyPr wrap="square" lIns="182880" tIns="182880" rIns="182880" bIns="182880" anchor="t">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Identified and calculated expenses.</a:t>
            </a:r>
          </a:p>
        </p:txBody>
      </p:sp>
      <p:sp>
        <p:nvSpPr>
          <p:cNvPr id="32" name="Oval 31">
            <a:extLst>
              <a:ext uri="{FF2B5EF4-FFF2-40B4-BE49-F238E27FC236}">
                <a16:creationId xmlns:a16="http://schemas.microsoft.com/office/drawing/2014/main" id="{EE114BC2-084C-D940-AA64-E4FF31E2CA98}"/>
              </a:ext>
            </a:extLst>
          </p:cNvPr>
          <p:cNvSpPr>
            <a:spLocks noChangeAspect="1"/>
          </p:cNvSpPr>
          <p:nvPr/>
        </p:nvSpPr>
        <p:spPr>
          <a:xfrm>
            <a:off x="1005837" y="2462429"/>
            <a:ext cx="1645920" cy="16459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3A7321C-B6CF-3B43-83F1-0E15BF668939}"/>
              </a:ext>
            </a:extLst>
          </p:cNvPr>
          <p:cNvSpPr>
            <a:spLocks noChangeAspect="1"/>
          </p:cNvSpPr>
          <p:nvPr/>
        </p:nvSpPr>
        <p:spPr>
          <a:xfrm>
            <a:off x="4563240" y="2462429"/>
            <a:ext cx="1645920" cy="16459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A picture containing text&#10;&#10;Description automatically generated">
            <a:extLst>
              <a:ext uri="{FF2B5EF4-FFF2-40B4-BE49-F238E27FC236}">
                <a16:creationId xmlns:a16="http://schemas.microsoft.com/office/drawing/2014/main" id="{14BF77BE-A051-FA4A-878E-2C3F722D93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8562" y="2873909"/>
            <a:ext cx="1020470" cy="822960"/>
          </a:xfrm>
          <a:prstGeom prst="rect">
            <a:avLst/>
          </a:prstGeom>
        </p:spPr>
      </p:pic>
      <p:pic>
        <p:nvPicPr>
          <p:cNvPr id="37" name="Picture 36" descr="Icon&#10;&#10;Description automatically generated">
            <a:extLst>
              <a:ext uri="{FF2B5EF4-FFF2-40B4-BE49-F238E27FC236}">
                <a16:creationId xmlns:a16="http://schemas.microsoft.com/office/drawing/2014/main" id="{B838BD04-6594-A345-897B-D7A089AEE8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95080" y="2861481"/>
            <a:ext cx="831905" cy="822960"/>
          </a:xfrm>
          <a:prstGeom prst="rect">
            <a:avLst/>
          </a:prstGeom>
        </p:spPr>
      </p:pic>
      <p:sp>
        <p:nvSpPr>
          <p:cNvPr id="38" name="Right Arrow 37">
            <a:extLst>
              <a:ext uri="{FF2B5EF4-FFF2-40B4-BE49-F238E27FC236}">
                <a16:creationId xmlns:a16="http://schemas.microsoft.com/office/drawing/2014/main" id="{0CDA8238-7A3F-4D40-9E62-CF6BEA576333}"/>
              </a:ext>
            </a:extLst>
          </p:cNvPr>
          <p:cNvSpPr/>
          <p:nvPr/>
        </p:nvSpPr>
        <p:spPr>
          <a:xfrm>
            <a:off x="7098369" y="3696869"/>
            <a:ext cx="1240971" cy="862068"/>
          </a:xfrm>
          <a:prstGeom prst="right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14F92141-92C0-1A46-945C-E57F8460B14A}"/>
              </a:ext>
            </a:extLst>
          </p:cNvPr>
          <p:cNvSpPr/>
          <p:nvPr/>
        </p:nvSpPr>
        <p:spPr>
          <a:xfrm>
            <a:off x="3343079" y="2997966"/>
            <a:ext cx="607513" cy="862068"/>
          </a:xfrm>
          <a:prstGeom prst="rightArrow">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3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Pentagon 70">
            <a:extLst>
              <a:ext uri="{FF2B5EF4-FFF2-40B4-BE49-F238E27FC236}">
                <a16:creationId xmlns:a16="http://schemas.microsoft.com/office/drawing/2014/main" id="{04EEEADA-5DD2-F94D-A820-2E0EC06B9B45}"/>
              </a:ext>
            </a:extLst>
          </p:cNvPr>
          <p:cNvSpPr/>
          <p:nvPr/>
        </p:nvSpPr>
        <p:spPr>
          <a:xfrm>
            <a:off x="3317966" y="2194720"/>
            <a:ext cx="4071894" cy="736903"/>
          </a:xfrm>
          <a:prstGeom prst="homePlate">
            <a:avLst>
              <a:gd name="adj" fmla="val 25734"/>
            </a:avLst>
          </a:prstGeom>
          <a:solidFill>
            <a:schemeClr val="bg1">
              <a:lumMod val="20000"/>
              <a:lumOff val="80000"/>
            </a:schemeClr>
          </a:solidFill>
          <a:ln w="50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457200" tIns="182880" rIns="182880" bIns="182880" rtlCol="0" anchor="ctr"/>
          <a:lstStyle/>
          <a:p>
            <a:pPr fontAlgn="auto">
              <a:spcAft>
                <a:spcPts val="0"/>
              </a:spcAft>
            </a:pPr>
            <a:r>
              <a:rPr lang="en-US" sz="1800" b="1" dirty="0">
                <a:solidFill>
                  <a:schemeClr val="tx1"/>
                </a:solidFill>
              </a:rPr>
              <a:t>Use an app</a:t>
            </a:r>
            <a:r>
              <a:rPr lang="en-US" sz="1800" dirty="0">
                <a:solidFill>
                  <a:schemeClr val="tx1"/>
                </a:solidFill>
              </a:rPr>
              <a:t> to track your budget, e.g. Mint or </a:t>
            </a:r>
            <a:r>
              <a:rPr lang="en-US" sz="1800" dirty="0" err="1">
                <a:solidFill>
                  <a:schemeClr val="tx1"/>
                </a:solidFill>
              </a:rPr>
              <a:t>EveryDollar</a:t>
            </a:r>
            <a:r>
              <a:rPr lang="en-US" sz="1800" dirty="0">
                <a:solidFill>
                  <a:schemeClr val="tx1"/>
                </a:solidFill>
              </a:rPr>
              <a:t>.</a:t>
            </a:r>
            <a:endParaRPr lang="en-US" sz="1800" b="1" dirty="0">
              <a:solidFill>
                <a:schemeClr val="tx1"/>
              </a:solidFill>
            </a:endParaRPr>
          </a:p>
        </p:txBody>
      </p:sp>
      <p:sp>
        <p:nvSpPr>
          <p:cNvPr id="73" name="Rectangle 72">
            <a:extLst>
              <a:ext uri="{FF2B5EF4-FFF2-40B4-BE49-F238E27FC236}">
                <a16:creationId xmlns:a16="http://schemas.microsoft.com/office/drawing/2014/main" id="{453D1E00-86C1-C544-9C75-24CA9E445FBA}"/>
              </a:ext>
            </a:extLst>
          </p:cNvPr>
          <p:cNvSpPr/>
          <p:nvPr/>
        </p:nvSpPr>
        <p:spPr>
          <a:xfrm>
            <a:off x="7389860" y="5638797"/>
            <a:ext cx="4351502" cy="9445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algn="ctr"/>
            <a:endParaRPr lang="en-US"/>
          </a:p>
        </p:txBody>
      </p:sp>
      <p:sp>
        <p:nvSpPr>
          <p:cNvPr id="70" name="TextBox 69">
            <a:extLst>
              <a:ext uri="{FF2B5EF4-FFF2-40B4-BE49-F238E27FC236}">
                <a16:creationId xmlns:a16="http://schemas.microsoft.com/office/drawing/2014/main" id="{04D4824C-48BF-A645-8B81-FC82C28054E4}"/>
              </a:ext>
            </a:extLst>
          </p:cNvPr>
          <p:cNvSpPr txBox="1"/>
          <p:nvPr/>
        </p:nvSpPr>
        <p:spPr>
          <a:xfrm>
            <a:off x="363538" y="3458689"/>
            <a:ext cx="2954428" cy="1675014"/>
          </a:xfrm>
          <a:prstGeom prst="rect">
            <a:avLst/>
          </a:prstGeom>
          <a:solidFill>
            <a:schemeClr val="accent3"/>
          </a:solidFill>
          <a:ln w="38100">
            <a:noFill/>
            <a:bevel/>
          </a:ln>
        </p:spPr>
        <p:txBody>
          <a:bodyPr vert="horz" wrap="square" lIns="182880" tIns="182880" rIns="365760" bIns="182880" rtlCol="0" anchor="t" anchorCtr="0">
            <a:noAutofit/>
          </a:bodyPr>
          <a:lstStyle/>
          <a:p>
            <a:pPr fontAlgn="auto">
              <a:spcAft>
                <a:spcPts val="0"/>
              </a:spcAft>
            </a:pPr>
            <a:r>
              <a:rPr lang="en-US" sz="1800" dirty="0">
                <a:solidFill>
                  <a:schemeClr val="bg2"/>
                </a:solidFill>
              </a:rPr>
              <a:t>The key to wealth is </a:t>
            </a:r>
            <a:r>
              <a:rPr lang="en-US" sz="1800" b="1" dirty="0">
                <a:solidFill>
                  <a:schemeClr val="bg2"/>
                </a:solidFill>
              </a:rPr>
              <a:t>spending less than you make.</a:t>
            </a:r>
            <a:endParaRPr lang="en-US" sz="1800" dirty="0">
              <a:solidFill>
                <a:schemeClr val="bg2"/>
              </a:solidFill>
            </a:endParaRPr>
          </a:p>
        </p:txBody>
      </p:sp>
      <p:pic>
        <p:nvPicPr>
          <p:cNvPr id="66" name="Picture 65">
            <a:extLst>
              <a:ext uri="{FF2B5EF4-FFF2-40B4-BE49-F238E27FC236}">
                <a16:creationId xmlns:a16="http://schemas.microsoft.com/office/drawing/2014/main" id="{20AA6189-F59F-E946-95B0-DA528A397F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9860" y="1579991"/>
            <a:ext cx="4351502" cy="4076873"/>
          </a:xfrm>
          <a:prstGeom prst="rect">
            <a:avLst/>
          </a:prstGeom>
          <a:ln w="12700">
            <a:solidFill>
              <a:schemeClr val="tx1">
                <a:lumMod val="20000"/>
                <a:lumOff val="80000"/>
              </a:schemeClr>
            </a:solidFill>
          </a:ln>
          <a:effectLst>
            <a:outerShdw blurRad="50800" dist="38100" dir="2700000" algn="tl" rotWithShape="0">
              <a:prstClr val="black">
                <a:alpha val="40000"/>
              </a:prstClr>
            </a:outerShdw>
          </a:effectLst>
        </p:spPr>
      </p:pic>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3. Make a</a:t>
            </a:r>
            <a:r>
              <a:rPr lang="en-US" sz="2400" b="1" dirty="0"/>
              <a:t> budget</a:t>
            </a:r>
          </a:p>
        </p:txBody>
      </p:sp>
      <p:sp>
        <p:nvSpPr>
          <p:cNvPr id="36" name="TextBox 35">
            <a:extLst>
              <a:ext uri="{FF2B5EF4-FFF2-40B4-BE49-F238E27FC236}">
                <a16:creationId xmlns:a16="http://schemas.microsoft.com/office/drawing/2014/main" id="{FC1FA547-F708-194B-BC59-25A934A9CBBF}"/>
              </a:ext>
            </a:extLst>
          </p:cNvPr>
          <p:cNvSpPr txBox="1"/>
          <p:nvPr/>
        </p:nvSpPr>
        <p:spPr>
          <a:xfrm>
            <a:off x="7605981" y="5656863"/>
            <a:ext cx="4004751" cy="926499"/>
          </a:xfrm>
          <a:prstGeom prst="rect">
            <a:avLst/>
          </a:prstGeom>
          <a:noFill/>
          <a:ln w="38100">
            <a:noFill/>
            <a:bevel/>
          </a:ln>
        </p:spPr>
        <p:txBody>
          <a:bodyPr vert="horz" wrap="square" lIns="0" tIns="0" rIns="0" bIns="0" rtlCol="0" anchor="ctr" anchorCtr="0">
            <a:noAutofit/>
          </a:bodyPr>
          <a:lstStyle/>
          <a:p>
            <a:pPr fontAlgn="auto">
              <a:spcAft>
                <a:spcPts val="0"/>
              </a:spcAft>
            </a:pPr>
            <a:r>
              <a:rPr lang="en-US" sz="1600" b="1" dirty="0">
                <a:solidFill>
                  <a:schemeClr val="bg2"/>
                </a:solidFill>
              </a:rPr>
              <a:t>Check before you spend!</a:t>
            </a:r>
          </a:p>
          <a:p>
            <a:pPr fontAlgn="auto">
              <a:spcAft>
                <a:spcPts val="600"/>
              </a:spcAft>
            </a:pPr>
            <a:r>
              <a:rPr lang="en-US" sz="1600" dirty="0">
                <a:solidFill>
                  <a:schemeClr val="bg2"/>
                </a:solidFill>
              </a:rPr>
              <a:t>Look at your app before making a purchase.</a:t>
            </a:r>
            <a:endParaRPr lang="en-US" sz="1600" b="1" dirty="0">
              <a:solidFill>
                <a:schemeClr val="bg2"/>
              </a:solidFill>
            </a:endParaRPr>
          </a:p>
        </p:txBody>
      </p:sp>
      <p:pic>
        <p:nvPicPr>
          <p:cNvPr id="65" name="Picture 64">
            <a:extLst>
              <a:ext uri="{FF2B5EF4-FFF2-40B4-BE49-F238E27FC236}">
                <a16:creationId xmlns:a16="http://schemas.microsoft.com/office/drawing/2014/main" id="{1D71F466-7054-B74C-877F-EB66E9B8AE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38358" y="3207823"/>
            <a:ext cx="4351502" cy="3272953"/>
          </a:xfrm>
          <a:prstGeom prst="rect">
            <a:avLst/>
          </a:prstGeom>
          <a:ln w="38100">
            <a:solidFill>
              <a:schemeClr val="bg2"/>
            </a:solidFill>
          </a:ln>
          <a:effectLst>
            <a:outerShdw blurRad="50800" dist="38100" dir="2700000" algn="tl" rotWithShape="0">
              <a:prstClr val="black">
                <a:alpha val="40000"/>
              </a:prstClr>
            </a:outerShdw>
          </a:effectLst>
        </p:spPr>
      </p:pic>
      <p:sp>
        <p:nvSpPr>
          <p:cNvPr id="69" name="Pentagon 68">
            <a:extLst>
              <a:ext uri="{FF2B5EF4-FFF2-40B4-BE49-F238E27FC236}">
                <a16:creationId xmlns:a16="http://schemas.microsoft.com/office/drawing/2014/main" id="{0536D9AF-AD46-674F-965D-873F7C24163A}"/>
              </a:ext>
            </a:extLst>
          </p:cNvPr>
          <p:cNvSpPr/>
          <p:nvPr/>
        </p:nvSpPr>
        <p:spPr>
          <a:xfrm>
            <a:off x="363539" y="2200389"/>
            <a:ext cx="3215684" cy="736903"/>
          </a:xfrm>
          <a:prstGeom prst="homePlate">
            <a:avLst>
              <a:gd name="adj" fmla="val 25734"/>
            </a:avLst>
          </a:prstGeom>
          <a:solidFill>
            <a:schemeClr val="tx1">
              <a:lumMod val="20000"/>
              <a:lumOff val="80000"/>
            </a:schemeClr>
          </a:solidFill>
          <a:ln w="444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fontAlgn="auto">
              <a:spcAft>
                <a:spcPts val="0"/>
              </a:spcAft>
            </a:pPr>
            <a:r>
              <a:rPr lang="en-US" sz="1800" dirty="0">
                <a:solidFill>
                  <a:schemeClr val="tx1"/>
                </a:solidFill>
              </a:rPr>
              <a:t>Save first then spend next: </a:t>
            </a:r>
            <a:r>
              <a:rPr lang="en-US" sz="1800" b="1" dirty="0">
                <a:solidFill>
                  <a:schemeClr val="tx1"/>
                </a:solidFill>
              </a:rPr>
              <a:t>identify savings needs.</a:t>
            </a:r>
          </a:p>
        </p:txBody>
      </p:sp>
      <p:grpSp>
        <p:nvGrpSpPr>
          <p:cNvPr id="72" name="Group 71">
            <a:extLst>
              <a:ext uri="{FF2B5EF4-FFF2-40B4-BE49-F238E27FC236}">
                <a16:creationId xmlns:a16="http://schemas.microsoft.com/office/drawing/2014/main" id="{AA2D615C-6146-C540-BF18-1A1FC95A7B1C}"/>
              </a:ext>
            </a:extLst>
          </p:cNvPr>
          <p:cNvGrpSpPr/>
          <p:nvPr/>
        </p:nvGrpSpPr>
        <p:grpSpPr>
          <a:xfrm>
            <a:off x="895836" y="4720690"/>
            <a:ext cx="1567326" cy="1567326"/>
            <a:chOff x="-2075914" y="2406298"/>
            <a:chExt cx="1567326" cy="1567326"/>
          </a:xfrm>
        </p:grpSpPr>
        <p:sp>
          <p:nvSpPr>
            <p:cNvPr id="30" name="Oval 29">
              <a:extLst>
                <a:ext uri="{FF2B5EF4-FFF2-40B4-BE49-F238E27FC236}">
                  <a16:creationId xmlns:a16="http://schemas.microsoft.com/office/drawing/2014/main" id="{66E2CACC-C997-5A4C-96BE-29C7688049FB}"/>
                </a:ext>
              </a:extLst>
            </p:cNvPr>
            <p:cNvSpPr>
              <a:spLocks noChangeAspect="1"/>
            </p:cNvSpPr>
            <p:nvPr/>
          </p:nvSpPr>
          <p:spPr>
            <a:xfrm>
              <a:off x="-2075914" y="2406298"/>
              <a:ext cx="1567326" cy="1567326"/>
            </a:xfrm>
            <a:prstGeom prst="ellipse">
              <a:avLst/>
            </a:prstGeom>
            <a:solidFill>
              <a:schemeClr val="accent6"/>
            </a:solidFill>
            <a:ln w="412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8" name="TextBox 7">
              <a:extLst>
                <a:ext uri="{FF2B5EF4-FFF2-40B4-BE49-F238E27FC236}">
                  <a16:creationId xmlns:a16="http://schemas.microsoft.com/office/drawing/2014/main" id="{FC2EB114-4C62-F74B-A52C-E3CB5A71A69F}"/>
                </a:ext>
              </a:extLst>
            </p:cNvPr>
            <p:cNvSpPr txBox="1"/>
            <p:nvPr/>
          </p:nvSpPr>
          <p:spPr>
            <a:xfrm>
              <a:off x="-1913817" y="2491405"/>
              <a:ext cx="1284240" cy="1280478"/>
            </a:xfrm>
            <a:prstGeom prst="rect">
              <a:avLst/>
            </a:prstGeom>
            <a:noFill/>
            <a:ln w="38100">
              <a:noFill/>
              <a:bevel/>
            </a:ln>
          </p:spPr>
          <p:txBody>
            <a:bodyPr vert="horz" wrap="square" lIns="0" tIns="0" rIns="0" bIns="0" rtlCol="0" anchor="ctr" anchorCtr="0">
              <a:noAutofit/>
            </a:bodyPr>
            <a:lstStyle/>
            <a:p>
              <a:pPr algn="ctr" fontAlgn="auto">
                <a:spcAft>
                  <a:spcPts val="0"/>
                </a:spcAft>
              </a:pPr>
              <a:r>
                <a:rPr lang="en-US" b="1" dirty="0">
                  <a:solidFill>
                    <a:schemeClr val="bg2"/>
                  </a:solidFill>
                </a:rPr>
                <a:t>TIP: </a:t>
              </a:r>
            </a:p>
            <a:p>
              <a:pPr algn="ctr" fontAlgn="auto">
                <a:spcAft>
                  <a:spcPts val="0"/>
                </a:spcAft>
              </a:pPr>
              <a:r>
                <a:rPr lang="en-US" dirty="0">
                  <a:solidFill>
                    <a:schemeClr val="bg2"/>
                  </a:solidFill>
                </a:rPr>
                <a:t>Make the grocery store, lunches, and restaurants separate budgets.</a:t>
              </a:r>
            </a:p>
          </p:txBody>
        </p:sp>
      </p:grpSp>
    </p:spTree>
    <p:extLst>
      <p:ext uri="{BB962C8B-B14F-4D97-AF65-F5344CB8AC3E}">
        <p14:creationId xmlns:p14="http://schemas.microsoft.com/office/powerpoint/2010/main" val="299559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4. </a:t>
            </a:r>
            <a:r>
              <a:rPr lang="en-US" sz="2400" b="1" dirty="0"/>
              <a:t>50/30/20 Rule of Thumb</a:t>
            </a:r>
          </a:p>
        </p:txBody>
      </p:sp>
      <p:sp>
        <p:nvSpPr>
          <p:cNvPr id="3" name="Oval 2">
            <a:extLst>
              <a:ext uri="{FF2B5EF4-FFF2-40B4-BE49-F238E27FC236}">
                <a16:creationId xmlns:a16="http://schemas.microsoft.com/office/drawing/2014/main" id="{BB96DB45-A928-6541-94D3-12824A97E39E}"/>
              </a:ext>
            </a:extLst>
          </p:cNvPr>
          <p:cNvSpPr/>
          <p:nvPr/>
        </p:nvSpPr>
        <p:spPr>
          <a:xfrm>
            <a:off x="5068391" y="3187338"/>
            <a:ext cx="2076994" cy="20769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dirty="0">
              <a:solidFill>
                <a:schemeClr val="bg2"/>
              </a:solidFill>
            </a:endParaRPr>
          </a:p>
        </p:txBody>
      </p:sp>
      <p:graphicFrame>
        <p:nvGraphicFramePr>
          <p:cNvPr id="5" name="Chart 4">
            <a:extLst>
              <a:ext uri="{FF2B5EF4-FFF2-40B4-BE49-F238E27FC236}">
                <a16:creationId xmlns:a16="http://schemas.microsoft.com/office/drawing/2014/main" id="{26B79652-70E9-E548-A07A-967D3C59CF4B}"/>
              </a:ext>
            </a:extLst>
          </p:cNvPr>
          <p:cNvGraphicFramePr/>
          <p:nvPr>
            <p:extLst>
              <p:ext uri="{D42A27DB-BD31-4B8C-83A1-F6EECF244321}">
                <p14:modId xmlns:p14="http://schemas.microsoft.com/office/powerpoint/2010/main" val="2160778756"/>
              </p:ext>
            </p:extLst>
          </p:nvPr>
        </p:nvGraphicFramePr>
        <p:xfrm>
          <a:off x="3197359" y="2418686"/>
          <a:ext cx="5408023" cy="353309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A883ABED-F6D1-164A-8122-5681E553A40D}"/>
              </a:ext>
            </a:extLst>
          </p:cNvPr>
          <p:cNvSpPr txBox="1"/>
          <p:nvPr/>
        </p:nvSpPr>
        <p:spPr>
          <a:xfrm>
            <a:off x="1018900" y="2481270"/>
            <a:ext cx="3501112" cy="1068638"/>
          </a:xfrm>
          <a:prstGeom prst="rect">
            <a:avLst/>
          </a:prstGeom>
          <a:noFill/>
          <a:ln w="38100">
            <a:noFill/>
            <a:bevel/>
          </a:ln>
        </p:spPr>
        <p:txBody>
          <a:bodyPr vert="horz" wrap="square" lIns="0" tIns="182880" rIns="182880" bIns="182880" rtlCol="0" anchor="ctr" anchorCtr="0">
            <a:noAutofit/>
          </a:bodyPr>
          <a:lstStyle/>
          <a:p>
            <a:pPr fontAlgn="auto">
              <a:lnSpc>
                <a:spcPts val="2220"/>
              </a:lnSpc>
              <a:spcAft>
                <a:spcPts val="0"/>
              </a:spcAft>
            </a:pPr>
            <a:r>
              <a:rPr lang="en-US" sz="3600" b="1" dirty="0">
                <a:solidFill>
                  <a:schemeClr val="accent3"/>
                </a:solidFill>
              </a:rPr>
              <a:t>50% </a:t>
            </a:r>
          </a:p>
          <a:p>
            <a:pPr fontAlgn="auto">
              <a:lnSpc>
                <a:spcPts val="2220"/>
              </a:lnSpc>
              <a:spcAft>
                <a:spcPts val="0"/>
              </a:spcAft>
            </a:pPr>
            <a:r>
              <a:rPr lang="en-US" sz="2000" b="1" dirty="0">
                <a:solidFill>
                  <a:schemeClr val="accent3"/>
                </a:solidFill>
              </a:rPr>
              <a:t>Goes to your needs</a:t>
            </a:r>
          </a:p>
        </p:txBody>
      </p:sp>
      <p:sp>
        <p:nvSpPr>
          <p:cNvPr id="26" name="TextBox 25">
            <a:extLst>
              <a:ext uri="{FF2B5EF4-FFF2-40B4-BE49-F238E27FC236}">
                <a16:creationId xmlns:a16="http://schemas.microsoft.com/office/drawing/2014/main" id="{4738EEAC-764B-D243-84E1-21A068D4C1A6}"/>
              </a:ext>
            </a:extLst>
          </p:cNvPr>
          <p:cNvSpPr txBox="1"/>
          <p:nvPr/>
        </p:nvSpPr>
        <p:spPr>
          <a:xfrm>
            <a:off x="8007530" y="2929178"/>
            <a:ext cx="3409409" cy="878649"/>
          </a:xfrm>
          <a:prstGeom prst="rect">
            <a:avLst/>
          </a:prstGeom>
          <a:noFill/>
          <a:ln w="38100">
            <a:noFill/>
            <a:bevel/>
          </a:ln>
        </p:spPr>
        <p:txBody>
          <a:bodyPr vert="horz" wrap="square" lIns="0" tIns="0" rIns="0" bIns="0" rtlCol="0" anchor="ctr" anchorCtr="0">
            <a:noAutofit/>
          </a:bodyPr>
          <a:lstStyle/>
          <a:p>
            <a:pPr marL="342900" indent="-342900" fontAlgn="auto">
              <a:spcAft>
                <a:spcPts val="0"/>
              </a:spcAft>
              <a:buFont typeface="Arial" panose="020B0604020202020204" pitchFamily="34" charset="0"/>
              <a:buChar char="•"/>
            </a:pPr>
            <a:r>
              <a:rPr lang="en-US" sz="1800" dirty="0"/>
              <a:t>Paying down your debt</a:t>
            </a:r>
          </a:p>
          <a:p>
            <a:pPr marL="342900" indent="-342900" fontAlgn="auto">
              <a:spcAft>
                <a:spcPts val="0"/>
              </a:spcAft>
              <a:buFont typeface="Arial" panose="020B0604020202020204" pitchFamily="34" charset="0"/>
              <a:buChar char="•"/>
            </a:pPr>
            <a:r>
              <a:rPr lang="en-US" sz="1800" dirty="0"/>
              <a:t>Building up your savings</a:t>
            </a:r>
          </a:p>
        </p:txBody>
      </p:sp>
      <p:sp>
        <p:nvSpPr>
          <p:cNvPr id="27" name="TextBox 26">
            <a:extLst>
              <a:ext uri="{FF2B5EF4-FFF2-40B4-BE49-F238E27FC236}">
                <a16:creationId xmlns:a16="http://schemas.microsoft.com/office/drawing/2014/main" id="{08740439-7C88-A545-B6BA-BCA34666C358}"/>
              </a:ext>
            </a:extLst>
          </p:cNvPr>
          <p:cNvSpPr txBox="1"/>
          <p:nvPr/>
        </p:nvSpPr>
        <p:spPr>
          <a:xfrm>
            <a:off x="7782792" y="2078417"/>
            <a:ext cx="4206237" cy="1068638"/>
          </a:xfrm>
          <a:prstGeom prst="rect">
            <a:avLst/>
          </a:prstGeom>
          <a:noFill/>
          <a:ln w="38100">
            <a:noFill/>
            <a:bevel/>
          </a:ln>
        </p:spPr>
        <p:txBody>
          <a:bodyPr vert="horz" wrap="square" lIns="0" tIns="182880" rIns="0" bIns="182880" rtlCol="0" anchor="ctr" anchorCtr="0">
            <a:noAutofit/>
          </a:bodyPr>
          <a:lstStyle/>
          <a:p>
            <a:pPr fontAlgn="auto">
              <a:lnSpc>
                <a:spcPts val="2220"/>
              </a:lnSpc>
              <a:spcAft>
                <a:spcPts val="0"/>
              </a:spcAft>
            </a:pPr>
            <a:r>
              <a:rPr lang="en-US" sz="3600" b="1" dirty="0">
                <a:solidFill>
                  <a:schemeClr val="accent4"/>
                </a:solidFill>
              </a:rPr>
              <a:t>20% </a:t>
            </a:r>
          </a:p>
          <a:p>
            <a:pPr fontAlgn="auto">
              <a:lnSpc>
                <a:spcPts val="2220"/>
              </a:lnSpc>
              <a:spcAft>
                <a:spcPts val="0"/>
              </a:spcAft>
            </a:pPr>
            <a:r>
              <a:rPr lang="en-US" sz="2000" b="1" dirty="0">
                <a:solidFill>
                  <a:schemeClr val="accent4"/>
                </a:solidFill>
              </a:rPr>
              <a:t>Goes toward your financial future</a:t>
            </a:r>
          </a:p>
        </p:txBody>
      </p:sp>
      <p:sp>
        <p:nvSpPr>
          <p:cNvPr id="29" name="TextBox 28">
            <a:extLst>
              <a:ext uri="{FF2B5EF4-FFF2-40B4-BE49-F238E27FC236}">
                <a16:creationId xmlns:a16="http://schemas.microsoft.com/office/drawing/2014/main" id="{B4E03E21-A797-1A42-B4B8-2085AB632E49}"/>
              </a:ext>
            </a:extLst>
          </p:cNvPr>
          <p:cNvSpPr txBox="1"/>
          <p:nvPr/>
        </p:nvSpPr>
        <p:spPr>
          <a:xfrm>
            <a:off x="7782792" y="3998332"/>
            <a:ext cx="3204249" cy="924945"/>
          </a:xfrm>
          <a:prstGeom prst="rect">
            <a:avLst/>
          </a:prstGeom>
          <a:noFill/>
          <a:ln w="38100">
            <a:noFill/>
            <a:bevel/>
          </a:ln>
        </p:spPr>
        <p:txBody>
          <a:bodyPr vert="horz" wrap="square" lIns="0" tIns="182880" rIns="0" bIns="182880" rtlCol="0" anchor="ctr" anchorCtr="0">
            <a:noAutofit/>
          </a:bodyPr>
          <a:lstStyle/>
          <a:p>
            <a:pPr fontAlgn="auto">
              <a:lnSpc>
                <a:spcPts val="2220"/>
              </a:lnSpc>
              <a:spcAft>
                <a:spcPts val="0"/>
              </a:spcAft>
            </a:pPr>
            <a:r>
              <a:rPr lang="en-US" sz="3600" b="1" dirty="0">
                <a:solidFill>
                  <a:schemeClr val="accent2"/>
                </a:solidFill>
              </a:rPr>
              <a:t>30% </a:t>
            </a:r>
          </a:p>
          <a:p>
            <a:pPr fontAlgn="auto">
              <a:lnSpc>
                <a:spcPts val="2220"/>
              </a:lnSpc>
              <a:spcAft>
                <a:spcPts val="0"/>
              </a:spcAft>
            </a:pPr>
            <a:r>
              <a:rPr lang="en-US" sz="2000" b="1" dirty="0">
                <a:solidFill>
                  <a:schemeClr val="accent2"/>
                </a:solidFill>
              </a:rPr>
              <a:t>Goes toward your wants</a:t>
            </a:r>
          </a:p>
        </p:txBody>
      </p:sp>
      <p:sp>
        <p:nvSpPr>
          <p:cNvPr id="32" name="TextBox 31">
            <a:extLst>
              <a:ext uri="{FF2B5EF4-FFF2-40B4-BE49-F238E27FC236}">
                <a16:creationId xmlns:a16="http://schemas.microsoft.com/office/drawing/2014/main" id="{F6146B49-8CC3-7D4A-ADD3-5F7F828DC3C8}"/>
              </a:ext>
            </a:extLst>
          </p:cNvPr>
          <p:cNvSpPr txBox="1"/>
          <p:nvPr/>
        </p:nvSpPr>
        <p:spPr>
          <a:xfrm>
            <a:off x="8007530" y="4897153"/>
            <a:ext cx="3850287" cy="1399930"/>
          </a:xfrm>
          <a:prstGeom prst="rect">
            <a:avLst/>
          </a:prstGeom>
          <a:noFill/>
          <a:ln w="38100">
            <a:noFill/>
            <a:bevel/>
          </a:ln>
        </p:spPr>
        <p:txBody>
          <a:bodyPr vert="horz" wrap="square" lIns="0" tIns="0" rIns="0" bIns="0" rtlCol="0" anchor="t" anchorCtr="0">
            <a:noAutofit/>
          </a:bodyPr>
          <a:lstStyle/>
          <a:p>
            <a:pPr marL="342900" indent="-342900" fontAlgn="auto">
              <a:spcAft>
                <a:spcPts val="0"/>
              </a:spcAft>
              <a:buFont typeface="Arial" panose="020B0604020202020204" pitchFamily="34" charset="0"/>
              <a:buChar char="•"/>
            </a:pPr>
            <a:r>
              <a:rPr lang="en-US" sz="1800" dirty="0"/>
              <a:t>Takeout dinners</a:t>
            </a:r>
          </a:p>
          <a:p>
            <a:pPr marL="342900" indent="-342900" fontAlgn="auto">
              <a:spcAft>
                <a:spcPts val="0"/>
              </a:spcAft>
              <a:buFont typeface="Arial" panose="020B0604020202020204" pitchFamily="34" charset="0"/>
              <a:buChar char="•"/>
            </a:pPr>
            <a:r>
              <a:rPr lang="en-US" sz="1800" dirty="0"/>
              <a:t>Concert tickets</a:t>
            </a:r>
          </a:p>
          <a:p>
            <a:pPr marL="342900" indent="-342900" fontAlgn="auto">
              <a:spcAft>
                <a:spcPts val="0"/>
              </a:spcAft>
              <a:buFont typeface="Arial" panose="020B0604020202020204" pitchFamily="34" charset="0"/>
              <a:buChar char="•"/>
            </a:pPr>
            <a:r>
              <a:rPr lang="en-US" sz="1800" dirty="0"/>
              <a:t>Cocktails with friends</a:t>
            </a:r>
          </a:p>
          <a:p>
            <a:pPr marL="342900" indent="-342900" fontAlgn="auto">
              <a:spcAft>
                <a:spcPts val="0"/>
              </a:spcAft>
              <a:buFont typeface="Arial" panose="020B0604020202020204" pitchFamily="34" charset="0"/>
              <a:buChar char="•"/>
            </a:pPr>
            <a:r>
              <a:rPr lang="en-US" sz="1800" dirty="0"/>
              <a:t>New throw pillows</a:t>
            </a:r>
          </a:p>
          <a:p>
            <a:pPr marL="342900" indent="-342900" fontAlgn="auto">
              <a:spcAft>
                <a:spcPts val="0"/>
              </a:spcAft>
              <a:buFont typeface="Arial" panose="020B0604020202020204" pitchFamily="34" charset="0"/>
              <a:buChar char="•"/>
            </a:pPr>
            <a:r>
              <a:rPr lang="en-US" sz="1800" dirty="0"/>
              <a:t>Fun tech gadgets</a:t>
            </a:r>
          </a:p>
        </p:txBody>
      </p:sp>
      <p:sp>
        <p:nvSpPr>
          <p:cNvPr id="6" name="TextBox 5">
            <a:extLst>
              <a:ext uri="{FF2B5EF4-FFF2-40B4-BE49-F238E27FC236}">
                <a16:creationId xmlns:a16="http://schemas.microsoft.com/office/drawing/2014/main" id="{D63FB734-1685-B542-A77D-C458F730435F}"/>
              </a:ext>
            </a:extLst>
          </p:cNvPr>
          <p:cNvSpPr txBox="1"/>
          <p:nvPr/>
        </p:nvSpPr>
        <p:spPr>
          <a:xfrm>
            <a:off x="1227909" y="3499429"/>
            <a:ext cx="2743724" cy="1737359"/>
          </a:xfrm>
          <a:prstGeom prst="rect">
            <a:avLst/>
          </a:prstGeom>
          <a:noFill/>
          <a:ln w="38100">
            <a:noFill/>
            <a:bevel/>
          </a:ln>
        </p:spPr>
        <p:txBody>
          <a:bodyPr vert="horz" wrap="square" lIns="0" tIns="0" rIns="0" bIns="0" rtlCol="0" anchor="t" anchorCtr="0">
            <a:noAutofit/>
          </a:bodyPr>
          <a:lstStyle/>
          <a:p>
            <a:pPr marL="342900" indent="-342900" fontAlgn="auto">
              <a:spcAft>
                <a:spcPts val="0"/>
              </a:spcAft>
              <a:buFont typeface="Arial" panose="020B0604020202020204" pitchFamily="34" charset="0"/>
              <a:buChar char="•"/>
            </a:pPr>
            <a:r>
              <a:rPr lang="en-US" sz="1800" dirty="0"/>
              <a:t>Housing</a:t>
            </a:r>
          </a:p>
          <a:p>
            <a:pPr marL="342900" indent="-342900" fontAlgn="auto">
              <a:spcAft>
                <a:spcPts val="0"/>
              </a:spcAft>
              <a:buFont typeface="Arial" panose="020B0604020202020204" pitchFamily="34" charset="0"/>
              <a:buChar char="•"/>
            </a:pPr>
            <a:r>
              <a:rPr lang="en-US" sz="1800" dirty="0"/>
              <a:t>Transportation</a:t>
            </a:r>
          </a:p>
          <a:p>
            <a:pPr marL="342900" indent="-342900" fontAlgn="auto">
              <a:spcAft>
                <a:spcPts val="0"/>
              </a:spcAft>
              <a:buFont typeface="Arial" panose="020B0604020202020204" pitchFamily="34" charset="0"/>
              <a:buChar char="•"/>
            </a:pPr>
            <a:r>
              <a:rPr lang="en-US" sz="1800" dirty="0"/>
              <a:t>Insurance</a:t>
            </a:r>
          </a:p>
          <a:p>
            <a:pPr marL="342900" indent="-342900" fontAlgn="auto">
              <a:spcAft>
                <a:spcPts val="0"/>
              </a:spcAft>
              <a:buFont typeface="Arial" panose="020B0604020202020204" pitchFamily="34" charset="0"/>
              <a:buChar char="•"/>
            </a:pPr>
            <a:r>
              <a:rPr lang="en-US" sz="1800" dirty="0"/>
              <a:t>Groceries</a:t>
            </a:r>
          </a:p>
          <a:p>
            <a:pPr marL="342900" indent="-342900" fontAlgn="auto">
              <a:spcAft>
                <a:spcPts val="0"/>
              </a:spcAft>
              <a:buFont typeface="Arial" panose="020B0604020202020204" pitchFamily="34" charset="0"/>
              <a:buChar char="•"/>
            </a:pPr>
            <a:r>
              <a:rPr lang="en-US" sz="1800" dirty="0"/>
              <a:t>Healthcare</a:t>
            </a:r>
          </a:p>
          <a:p>
            <a:pPr marL="342900" indent="-342900" fontAlgn="auto">
              <a:spcAft>
                <a:spcPts val="0"/>
              </a:spcAft>
              <a:buFont typeface="Arial" panose="020B0604020202020204" pitchFamily="34" charset="0"/>
              <a:buChar char="•"/>
            </a:pPr>
            <a:r>
              <a:rPr lang="en-US" sz="1800" dirty="0"/>
              <a:t>Utilities</a:t>
            </a:r>
          </a:p>
        </p:txBody>
      </p:sp>
      <p:pic>
        <p:nvPicPr>
          <p:cNvPr id="15" name="Picture 14" descr="Icon&#10;&#10;Description automatically generated">
            <a:extLst>
              <a:ext uri="{FF2B5EF4-FFF2-40B4-BE49-F238E27FC236}">
                <a16:creationId xmlns:a16="http://schemas.microsoft.com/office/drawing/2014/main" id="{EF336D98-07FE-B645-B101-C1AEEB19EF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6327" y="3773751"/>
            <a:ext cx="831905" cy="822960"/>
          </a:xfrm>
          <a:prstGeom prst="rect">
            <a:avLst/>
          </a:prstGeom>
        </p:spPr>
      </p:pic>
      <p:cxnSp>
        <p:nvCxnSpPr>
          <p:cNvPr id="17" name="Straight Connector 16">
            <a:extLst>
              <a:ext uri="{FF2B5EF4-FFF2-40B4-BE49-F238E27FC236}">
                <a16:creationId xmlns:a16="http://schemas.microsoft.com/office/drawing/2014/main" id="{73C058BC-D18A-534F-A562-D17AED817D5B}"/>
              </a:ext>
            </a:extLst>
          </p:cNvPr>
          <p:cNvCxnSpPr/>
          <p:nvPr/>
        </p:nvCxnSpPr>
        <p:spPr>
          <a:xfrm>
            <a:off x="1018900" y="3363685"/>
            <a:ext cx="3762106" cy="0"/>
          </a:xfrm>
          <a:prstGeom prst="line">
            <a:avLst/>
          </a:prstGeom>
          <a:ln w="508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5B4180-0C8A-B84F-BF10-0D7E48CB09EA}"/>
              </a:ext>
            </a:extLst>
          </p:cNvPr>
          <p:cNvCxnSpPr>
            <a:cxnSpLocks/>
          </p:cNvCxnSpPr>
          <p:nvPr/>
        </p:nvCxnSpPr>
        <p:spPr>
          <a:xfrm>
            <a:off x="6134100" y="2955304"/>
            <a:ext cx="5694363"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4755DB-9BF2-1F4D-941C-5D52543D5B19}"/>
              </a:ext>
            </a:extLst>
          </p:cNvPr>
          <p:cNvCxnSpPr>
            <a:cxnSpLocks/>
          </p:cNvCxnSpPr>
          <p:nvPr/>
        </p:nvCxnSpPr>
        <p:spPr>
          <a:xfrm>
            <a:off x="7262949" y="4792813"/>
            <a:ext cx="4594868"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61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1136469" y="2429853"/>
            <a:ext cx="4957944" cy="707881"/>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Set mini goals.</a:t>
            </a:r>
          </a:p>
        </p:txBody>
      </p:sp>
      <p:sp>
        <p:nvSpPr>
          <p:cNvPr id="15" name="Text Placeholder 12">
            <a:extLst>
              <a:ext uri="{FF2B5EF4-FFF2-40B4-BE49-F238E27FC236}">
                <a16:creationId xmlns:a16="http://schemas.microsoft.com/office/drawing/2014/main" id="{A403CA06-A206-9345-87FB-634CBA23108A}"/>
              </a:ext>
            </a:extLst>
          </p:cNvPr>
          <p:cNvSpPr txBox="1">
            <a:spLocks/>
          </p:cNvSpPr>
          <p:nvPr/>
        </p:nvSpPr>
        <p:spPr>
          <a:xfrm>
            <a:off x="1136469" y="3127613"/>
            <a:ext cx="4959530" cy="592654"/>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$100/week for groceries instead of $400/month.</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136469" y="3835492"/>
            <a:ext cx="4959532"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Recognize the difference between wants and needs.</a:t>
            </a:r>
          </a:p>
        </p:txBody>
      </p:sp>
      <p:sp>
        <p:nvSpPr>
          <p:cNvPr id="23" name="Text Placeholder 12">
            <a:extLst>
              <a:ext uri="{FF2B5EF4-FFF2-40B4-BE49-F238E27FC236}">
                <a16:creationId xmlns:a16="http://schemas.microsoft.com/office/drawing/2014/main" id="{C6B71D0F-4631-B940-B02B-E43684E75EE4}"/>
              </a:ext>
            </a:extLst>
          </p:cNvPr>
          <p:cNvSpPr txBox="1">
            <a:spLocks/>
          </p:cNvSpPr>
          <p:nvPr/>
        </p:nvSpPr>
        <p:spPr>
          <a:xfrm>
            <a:off x="1136469" y="4539580"/>
            <a:ext cx="5069039" cy="1456269"/>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pPr>
            <a:r>
              <a:rPr lang="en-US" sz="1600" dirty="0"/>
              <a:t>Don’t let a “want” put you into debt.</a:t>
            </a:r>
          </a:p>
          <a:p>
            <a:pPr marL="285750" indent="-285750" fontAlgn="auto">
              <a:spcAft>
                <a:spcPts val="0"/>
              </a:spcAft>
              <a:buFont typeface="Arial" panose="020B0604020202020204" pitchFamily="34" charset="0"/>
              <a:buChar char="•"/>
            </a:pPr>
            <a:r>
              <a:rPr lang="en-US" sz="1600" dirty="0"/>
              <a:t>What did I use </a:t>
            </a:r>
            <a:r>
              <a:rPr lang="en-US" sz="1600" i="1" dirty="0"/>
              <a:t>before</a:t>
            </a:r>
            <a:r>
              <a:rPr lang="en-US" sz="1600" dirty="0"/>
              <a:t> this new gadget?</a:t>
            </a:r>
          </a:p>
          <a:p>
            <a:pPr marL="285750" indent="-285750" fontAlgn="auto">
              <a:spcAft>
                <a:spcPts val="0"/>
              </a:spcAft>
              <a:buFont typeface="Arial" panose="020B0604020202020204" pitchFamily="34" charset="0"/>
              <a:buChar char="•"/>
            </a:pPr>
            <a:r>
              <a:rPr lang="en-US" sz="1600" dirty="0"/>
              <a:t>Delay purchases until a lower expense month.</a:t>
            </a:r>
          </a:p>
          <a:p>
            <a:pPr marL="285750" indent="-285750" fontAlgn="auto">
              <a:spcAft>
                <a:spcPts val="0"/>
              </a:spcAft>
              <a:buFont typeface="Arial" panose="020B0604020202020204" pitchFamily="34" charset="0"/>
              <a:buChar char="•"/>
            </a:pPr>
            <a:r>
              <a:rPr lang="en-US" sz="1600" dirty="0"/>
              <a:t>Make hard decisions.</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5. Fixing a </a:t>
            </a:r>
            <a:r>
              <a:rPr lang="en-US" sz="2400" b="1" dirty="0"/>
              <a:t>deficit</a:t>
            </a:r>
          </a:p>
        </p:txBody>
      </p:sp>
      <p:sp>
        <p:nvSpPr>
          <p:cNvPr id="17" name="Rectangle 16">
            <a:extLst>
              <a:ext uri="{FF2B5EF4-FFF2-40B4-BE49-F238E27FC236}">
                <a16:creationId xmlns:a16="http://schemas.microsoft.com/office/drawing/2014/main" id="{9DC61F8E-C0E5-5841-973A-B139DE6EF56D}"/>
              </a:ext>
            </a:extLst>
          </p:cNvPr>
          <p:cNvSpPr/>
          <p:nvPr/>
        </p:nvSpPr>
        <p:spPr>
          <a:xfrm>
            <a:off x="363536" y="2429851"/>
            <a:ext cx="679169" cy="1290415"/>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9" name="Rectangle 18">
            <a:extLst>
              <a:ext uri="{FF2B5EF4-FFF2-40B4-BE49-F238E27FC236}">
                <a16:creationId xmlns:a16="http://schemas.microsoft.com/office/drawing/2014/main" id="{4BDCC0BA-E57B-0E49-BB23-2CD28CC15C18}"/>
              </a:ext>
            </a:extLst>
          </p:cNvPr>
          <p:cNvSpPr/>
          <p:nvPr/>
        </p:nvSpPr>
        <p:spPr>
          <a:xfrm>
            <a:off x="363536" y="3831697"/>
            <a:ext cx="663424" cy="2164151"/>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pic>
        <p:nvPicPr>
          <p:cNvPr id="4" name="Picture 3">
            <a:extLst>
              <a:ext uri="{FF2B5EF4-FFF2-40B4-BE49-F238E27FC236}">
                <a16:creationId xmlns:a16="http://schemas.microsoft.com/office/drawing/2014/main" id="{87C8E3D5-9654-0A42-BF00-7E5E9666B6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412" y="1390649"/>
            <a:ext cx="6096000" cy="5192713"/>
          </a:xfrm>
          <a:prstGeom prst="rect">
            <a:avLst/>
          </a:prstGeom>
        </p:spPr>
      </p:pic>
    </p:spTree>
    <p:extLst>
      <p:ext uri="{BB962C8B-B14F-4D97-AF65-F5344CB8AC3E}">
        <p14:creationId xmlns:p14="http://schemas.microsoft.com/office/powerpoint/2010/main" val="360222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F35E80B-34E2-8F40-8397-6F6303ECB67F}"/>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2" name="TextBox 1">
            <a:extLst>
              <a:ext uri="{FF2B5EF4-FFF2-40B4-BE49-F238E27FC236}">
                <a16:creationId xmlns:a16="http://schemas.microsoft.com/office/drawing/2014/main" id="{E997DBF3-A6C6-0648-A8F5-F41C72E11081}"/>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6" name="Text Placeholder 12">
            <a:extLst>
              <a:ext uri="{FF2B5EF4-FFF2-40B4-BE49-F238E27FC236}">
                <a16:creationId xmlns:a16="http://schemas.microsoft.com/office/drawing/2014/main" id="{8B40FF96-83EF-0141-ADD2-23CFE5FE39D2}"/>
              </a:ext>
            </a:extLst>
          </p:cNvPr>
          <p:cNvSpPr txBox="1">
            <a:spLocks/>
          </p:cNvSpPr>
          <p:nvPr/>
        </p:nvSpPr>
        <p:spPr>
          <a:xfrm>
            <a:off x="1136469" y="2429853"/>
            <a:ext cx="4957944" cy="707881"/>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Easy to track money coming in and out of one main checking account.</a:t>
            </a:r>
          </a:p>
        </p:txBody>
      </p:sp>
      <p:sp>
        <p:nvSpPr>
          <p:cNvPr id="15" name="Text Placeholder 12">
            <a:extLst>
              <a:ext uri="{FF2B5EF4-FFF2-40B4-BE49-F238E27FC236}">
                <a16:creationId xmlns:a16="http://schemas.microsoft.com/office/drawing/2014/main" id="{A403CA06-A206-9345-87FB-634CBA23108A}"/>
              </a:ext>
            </a:extLst>
          </p:cNvPr>
          <p:cNvSpPr txBox="1">
            <a:spLocks/>
          </p:cNvSpPr>
          <p:nvPr/>
        </p:nvSpPr>
        <p:spPr>
          <a:xfrm>
            <a:off x="1136469" y="3127613"/>
            <a:ext cx="4959530" cy="592654"/>
          </a:xfrm>
          <a:prstGeom prst="rect">
            <a:avLst/>
          </a:prstGeom>
          <a:solidFill>
            <a:schemeClr val="bg2">
              <a:lumMod val="95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Gives a true picture of what is left over.</a:t>
            </a:r>
          </a:p>
        </p:txBody>
      </p:sp>
      <p:sp>
        <p:nvSpPr>
          <p:cNvPr id="21" name="Text Placeholder 12">
            <a:extLst>
              <a:ext uri="{FF2B5EF4-FFF2-40B4-BE49-F238E27FC236}">
                <a16:creationId xmlns:a16="http://schemas.microsoft.com/office/drawing/2014/main" id="{6997FFA9-21B9-8645-A1B7-7482FA3EAF26}"/>
              </a:ext>
            </a:extLst>
          </p:cNvPr>
          <p:cNvSpPr txBox="1">
            <a:spLocks/>
          </p:cNvSpPr>
          <p:nvPr/>
        </p:nvSpPr>
        <p:spPr>
          <a:xfrm>
            <a:off x="1136469" y="3824893"/>
            <a:ext cx="4959532"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Make a separate emergency fund account.</a:t>
            </a:r>
          </a:p>
        </p:txBody>
      </p:sp>
      <p:sp>
        <p:nvSpPr>
          <p:cNvPr id="7" name="TextBox 6">
            <a:extLst>
              <a:ext uri="{FF2B5EF4-FFF2-40B4-BE49-F238E27FC236}">
                <a16:creationId xmlns:a16="http://schemas.microsoft.com/office/drawing/2014/main" id="{979427BD-C61C-4141-9874-B34B06AF1809}"/>
              </a:ext>
            </a:extLst>
          </p:cNvPr>
          <p:cNvSpPr txBox="1"/>
          <p:nvPr/>
        </p:nvSpPr>
        <p:spPr>
          <a:xfrm>
            <a:off x="363538" y="1469983"/>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6. </a:t>
            </a:r>
            <a:r>
              <a:rPr lang="en-US" sz="2400" b="1" dirty="0"/>
              <a:t>Simplify</a:t>
            </a:r>
            <a:r>
              <a:rPr lang="en-US" sz="2400" dirty="0"/>
              <a:t> and name accounts</a:t>
            </a:r>
            <a:endParaRPr lang="en-US" sz="2400" b="1" dirty="0"/>
          </a:p>
        </p:txBody>
      </p:sp>
      <p:sp>
        <p:nvSpPr>
          <p:cNvPr id="17" name="Rectangle 16">
            <a:extLst>
              <a:ext uri="{FF2B5EF4-FFF2-40B4-BE49-F238E27FC236}">
                <a16:creationId xmlns:a16="http://schemas.microsoft.com/office/drawing/2014/main" id="{9DC61F8E-C0E5-5841-973A-B139DE6EF56D}"/>
              </a:ext>
            </a:extLst>
          </p:cNvPr>
          <p:cNvSpPr/>
          <p:nvPr/>
        </p:nvSpPr>
        <p:spPr>
          <a:xfrm>
            <a:off x="363536" y="2429851"/>
            <a:ext cx="679169" cy="1290415"/>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9" name="Rectangle 18">
            <a:extLst>
              <a:ext uri="{FF2B5EF4-FFF2-40B4-BE49-F238E27FC236}">
                <a16:creationId xmlns:a16="http://schemas.microsoft.com/office/drawing/2014/main" id="{4BDCC0BA-E57B-0E49-BB23-2CD28CC15C18}"/>
              </a:ext>
            </a:extLst>
          </p:cNvPr>
          <p:cNvSpPr/>
          <p:nvPr/>
        </p:nvSpPr>
        <p:spPr>
          <a:xfrm>
            <a:off x="363536" y="3821098"/>
            <a:ext cx="663424" cy="704089"/>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12" name="Text Placeholder 12">
            <a:extLst>
              <a:ext uri="{FF2B5EF4-FFF2-40B4-BE49-F238E27FC236}">
                <a16:creationId xmlns:a16="http://schemas.microsoft.com/office/drawing/2014/main" id="{CE3F8889-F650-834A-B177-E1F00384E6EF}"/>
              </a:ext>
            </a:extLst>
          </p:cNvPr>
          <p:cNvSpPr txBox="1">
            <a:spLocks/>
          </p:cNvSpPr>
          <p:nvPr/>
        </p:nvSpPr>
        <p:spPr>
          <a:xfrm>
            <a:off x="1134880" y="4627887"/>
            <a:ext cx="4959532"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dirty="0"/>
              <a:t>Give your savings account a purpose, </a:t>
            </a:r>
            <a:br>
              <a:rPr lang="en-US" sz="1800" dirty="0"/>
            </a:br>
            <a:r>
              <a:rPr lang="en-US" sz="1800" dirty="0"/>
              <a:t>e.g. Disney Trip.</a:t>
            </a:r>
          </a:p>
        </p:txBody>
      </p:sp>
      <p:sp>
        <p:nvSpPr>
          <p:cNvPr id="13" name="Rectangle 12">
            <a:extLst>
              <a:ext uri="{FF2B5EF4-FFF2-40B4-BE49-F238E27FC236}">
                <a16:creationId xmlns:a16="http://schemas.microsoft.com/office/drawing/2014/main" id="{BA795188-E099-584B-A8C7-FB533C9D25DF}"/>
              </a:ext>
            </a:extLst>
          </p:cNvPr>
          <p:cNvSpPr/>
          <p:nvPr/>
        </p:nvSpPr>
        <p:spPr>
          <a:xfrm>
            <a:off x="361947" y="4624092"/>
            <a:ext cx="663424" cy="704089"/>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grpSp>
        <p:nvGrpSpPr>
          <p:cNvPr id="11" name="Group 10">
            <a:extLst>
              <a:ext uri="{FF2B5EF4-FFF2-40B4-BE49-F238E27FC236}">
                <a16:creationId xmlns:a16="http://schemas.microsoft.com/office/drawing/2014/main" id="{46E49282-AA4C-7846-BA00-37628B759E19}"/>
              </a:ext>
            </a:extLst>
          </p:cNvPr>
          <p:cNvGrpSpPr>
            <a:grpSpLocks noChangeAspect="1"/>
          </p:cNvGrpSpPr>
          <p:nvPr/>
        </p:nvGrpSpPr>
        <p:grpSpPr>
          <a:xfrm>
            <a:off x="8394735" y="1750420"/>
            <a:ext cx="1923118" cy="1920240"/>
            <a:chOff x="8347166" y="1750420"/>
            <a:chExt cx="1721649" cy="1721649"/>
          </a:xfrm>
        </p:grpSpPr>
        <p:sp>
          <p:nvSpPr>
            <p:cNvPr id="3" name="Oval 2">
              <a:extLst>
                <a:ext uri="{FF2B5EF4-FFF2-40B4-BE49-F238E27FC236}">
                  <a16:creationId xmlns:a16="http://schemas.microsoft.com/office/drawing/2014/main" id="{FD88FBC7-6B23-BD4E-9EAA-DB6754304337}"/>
                </a:ext>
              </a:extLst>
            </p:cNvPr>
            <p:cNvSpPr/>
            <p:nvPr/>
          </p:nvSpPr>
          <p:spPr>
            <a:xfrm>
              <a:off x="8347166" y="1750420"/>
              <a:ext cx="1721649" cy="17216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18E5357-3937-E746-9559-2C4EC6BB7A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9350" y="1947928"/>
              <a:ext cx="1097280" cy="1097280"/>
            </a:xfrm>
            <a:prstGeom prst="rect">
              <a:avLst/>
            </a:prstGeom>
          </p:spPr>
        </p:pic>
      </p:grpSp>
      <p:grpSp>
        <p:nvGrpSpPr>
          <p:cNvPr id="14" name="Group 13">
            <a:extLst>
              <a:ext uri="{FF2B5EF4-FFF2-40B4-BE49-F238E27FC236}">
                <a16:creationId xmlns:a16="http://schemas.microsoft.com/office/drawing/2014/main" id="{702A5A3A-8E97-2249-8B8B-B636D1002D99}"/>
              </a:ext>
            </a:extLst>
          </p:cNvPr>
          <p:cNvGrpSpPr/>
          <p:nvPr/>
        </p:nvGrpSpPr>
        <p:grpSpPr>
          <a:xfrm>
            <a:off x="6884126" y="4425218"/>
            <a:ext cx="4944337" cy="1805926"/>
            <a:chOff x="7223762" y="4049486"/>
            <a:chExt cx="2952206" cy="1805926"/>
          </a:xfrm>
        </p:grpSpPr>
        <p:sp>
          <p:nvSpPr>
            <p:cNvPr id="9" name="TextBox 8">
              <a:extLst>
                <a:ext uri="{FF2B5EF4-FFF2-40B4-BE49-F238E27FC236}">
                  <a16:creationId xmlns:a16="http://schemas.microsoft.com/office/drawing/2014/main" id="{138A4213-160F-DD43-969A-90D394D93A24}"/>
                </a:ext>
              </a:extLst>
            </p:cNvPr>
            <p:cNvSpPr txBox="1"/>
            <p:nvPr/>
          </p:nvSpPr>
          <p:spPr>
            <a:xfrm>
              <a:off x="7223762" y="4049486"/>
              <a:ext cx="1476103" cy="378823"/>
            </a:xfrm>
            <a:prstGeom prst="rect">
              <a:avLst/>
            </a:prstGeom>
            <a:solidFill>
              <a:schemeClr val="accent2"/>
            </a:solidFill>
            <a:ln w="38100">
              <a:noFill/>
              <a:bevel/>
            </a:ln>
          </p:spPr>
          <p:txBody>
            <a:bodyPr vert="horz" wrap="square" lIns="182880" tIns="182880" rIns="182880" bIns="182880" rtlCol="0" anchor="ctr" anchorCtr="0">
              <a:noAutofit/>
            </a:bodyPr>
            <a:lstStyle/>
            <a:p>
              <a:pPr algn="ctr" fontAlgn="auto">
                <a:spcAft>
                  <a:spcPts val="0"/>
                </a:spcAft>
              </a:pPr>
              <a:r>
                <a:rPr lang="en-US" sz="1600" dirty="0">
                  <a:solidFill>
                    <a:schemeClr val="bg2"/>
                  </a:solidFill>
                </a:rPr>
                <a:t>Groceries</a:t>
              </a:r>
            </a:p>
          </p:txBody>
        </p:sp>
        <p:sp>
          <p:nvSpPr>
            <p:cNvPr id="10" name="Rectangle 9">
              <a:extLst>
                <a:ext uri="{FF2B5EF4-FFF2-40B4-BE49-F238E27FC236}">
                  <a16:creationId xmlns:a16="http://schemas.microsoft.com/office/drawing/2014/main" id="{0181C20D-F202-5043-9527-5EED5F2F2759}"/>
                </a:ext>
              </a:extLst>
            </p:cNvPr>
            <p:cNvSpPr/>
            <p:nvPr/>
          </p:nvSpPr>
          <p:spPr>
            <a:xfrm>
              <a:off x="8699865" y="4049486"/>
              <a:ext cx="1476103" cy="378823"/>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7A5409B7-2DC2-2B44-AF9D-0AF7C7C8B208}"/>
                </a:ext>
              </a:extLst>
            </p:cNvPr>
            <p:cNvSpPr txBox="1"/>
            <p:nvPr/>
          </p:nvSpPr>
          <p:spPr>
            <a:xfrm>
              <a:off x="7223762" y="4525187"/>
              <a:ext cx="1476103" cy="378823"/>
            </a:xfrm>
            <a:prstGeom prst="rect">
              <a:avLst/>
            </a:prstGeom>
            <a:solidFill>
              <a:schemeClr val="accent3"/>
            </a:solidFill>
            <a:ln w="38100">
              <a:noFill/>
              <a:bevel/>
            </a:ln>
          </p:spPr>
          <p:txBody>
            <a:bodyPr vert="horz" wrap="square" lIns="182880" tIns="182880" rIns="182880" bIns="182880" rtlCol="0" anchor="ctr" anchorCtr="0">
              <a:noAutofit/>
            </a:bodyPr>
            <a:lstStyle/>
            <a:p>
              <a:pPr algn="ctr" fontAlgn="auto">
                <a:spcAft>
                  <a:spcPts val="0"/>
                </a:spcAft>
              </a:pPr>
              <a:r>
                <a:rPr lang="en-US" sz="1600" dirty="0">
                  <a:solidFill>
                    <a:schemeClr val="bg2"/>
                  </a:solidFill>
                </a:rPr>
                <a:t>Clothing</a:t>
              </a:r>
            </a:p>
          </p:txBody>
        </p:sp>
        <p:sp>
          <p:nvSpPr>
            <p:cNvPr id="22" name="Rectangle 21">
              <a:extLst>
                <a:ext uri="{FF2B5EF4-FFF2-40B4-BE49-F238E27FC236}">
                  <a16:creationId xmlns:a16="http://schemas.microsoft.com/office/drawing/2014/main" id="{7A83DEB1-77CB-314D-8AF7-7C04FF63EDCE}"/>
                </a:ext>
              </a:extLst>
            </p:cNvPr>
            <p:cNvSpPr/>
            <p:nvPr/>
          </p:nvSpPr>
          <p:spPr>
            <a:xfrm>
              <a:off x="8699865" y="4525187"/>
              <a:ext cx="1476103" cy="378823"/>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F3EE7E8-9D96-874E-A765-57254938F708}"/>
                </a:ext>
              </a:extLst>
            </p:cNvPr>
            <p:cNvSpPr txBox="1"/>
            <p:nvPr/>
          </p:nvSpPr>
          <p:spPr>
            <a:xfrm>
              <a:off x="7223762" y="5000888"/>
              <a:ext cx="1476103" cy="378823"/>
            </a:xfrm>
            <a:prstGeom prst="rect">
              <a:avLst/>
            </a:prstGeom>
            <a:solidFill>
              <a:schemeClr val="accent4"/>
            </a:solidFill>
            <a:ln w="38100">
              <a:noFill/>
              <a:bevel/>
            </a:ln>
          </p:spPr>
          <p:txBody>
            <a:bodyPr vert="horz" wrap="square" lIns="182880" tIns="182880" rIns="182880" bIns="182880" rtlCol="0" anchor="ctr" anchorCtr="0">
              <a:noAutofit/>
            </a:bodyPr>
            <a:lstStyle/>
            <a:p>
              <a:pPr algn="ctr" fontAlgn="auto">
                <a:spcAft>
                  <a:spcPts val="0"/>
                </a:spcAft>
              </a:pPr>
              <a:r>
                <a:rPr lang="en-US" sz="1600" dirty="0">
                  <a:solidFill>
                    <a:schemeClr val="bg2"/>
                  </a:solidFill>
                </a:rPr>
                <a:t>Emergency</a:t>
              </a:r>
            </a:p>
          </p:txBody>
        </p:sp>
        <p:sp>
          <p:nvSpPr>
            <p:cNvPr id="25" name="Rectangle 24">
              <a:extLst>
                <a:ext uri="{FF2B5EF4-FFF2-40B4-BE49-F238E27FC236}">
                  <a16:creationId xmlns:a16="http://schemas.microsoft.com/office/drawing/2014/main" id="{523892BB-76F7-454F-B496-8AF23C1B9F26}"/>
                </a:ext>
              </a:extLst>
            </p:cNvPr>
            <p:cNvSpPr/>
            <p:nvPr/>
          </p:nvSpPr>
          <p:spPr>
            <a:xfrm>
              <a:off x="8699865" y="5000888"/>
              <a:ext cx="1476103" cy="378823"/>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635539A1-8D41-3A46-B5A7-402DBB61191B}"/>
                </a:ext>
              </a:extLst>
            </p:cNvPr>
            <p:cNvSpPr txBox="1"/>
            <p:nvPr/>
          </p:nvSpPr>
          <p:spPr>
            <a:xfrm>
              <a:off x="7223762" y="5476589"/>
              <a:ext cx="1476103" cy="378823"/>
            </a:xfrm>
            <a:prstGeom prst="rect">
              <a:avLst/>
            </a:prstGeom>
            <a:solidFill>
              <a:schemeClr val="accent6"/>
            </a:solidFill>
            <a:ln w="38100">
              <a:noFill/>
              <a:bevel/>
            </a:ln>
          </p:spPr>
          <p:txBody>
            <a:bodyPr vert="horz" wrap="square" lIns="182880" tIns="182880" rIns="182880" bIns="182880" rtlCol="0" anchor="ctr" anchorCtr="0">
              <a:noAutofit/>
            </a:bodyPr>
            <a:lstStyle/>
            <a:p>
              <a:pPr algn="ctr" fontAlgn="auto">
                <a:spcAft>
                  <a:spcPts val="0"/>
                </a:spcAft>
              </a:pPr>
              <a:r>
                <a:rPr lang="en-US" sz="1600" dirty="0">
                  <a:solidFill>
                    <a:schemeClr val="bg2"/>
                  </a:solidFill>
                </a:rPr>
                <a:t>Disney Trip</a:t>
              </a:r>
            </a:p>
          </p:txBody>
        </p:sp>
        <p:sp>
          <p:nvSpPr>
            <p:cNvPr id="27" name="Rectangle 26">
              <a:extLst>
                <a:ext uri="{FF2B5EF4-FFF2-40B4-BE49-F238E27FC236}">
                  <a16:creationId xmlns:a16="http://schemas.microsoft.com/office/drawing/2014/main" id="{0FAADE8E-88A3-A44C-ABBE-BCB1EC008885}"/>
                </a:ext>
              </a:extLst>
            </p:cNvPr>
            <p:cNvSpPr/>
            <p:nvPr/>
          </p:nvSpPr>
          <p:spPr>
            <a:xfrm>
              <a:off x="8699865" y="5476589"/>
              <a:ext cx="1476103" cy="378823"/>
            </a:xfrm>
            <a:prstGeom prst="rect">
              <a:avLst/>
            </a:prstGeom>
            <a:solidFill>
              <a:schemeClr val="bg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Down Arrow 15">
            <a:extLst>
              <a:ext uri="{FF2B5EF4-FFF2-40B4-BE49-F238E27FC236}">
                <a16:creationId xmlns:a16="http://schemas.microsoft.com/office/drawing/2014/main" id="{0C54EC02-74F5-484A-93E4-A12D496344DB}"/>
              </a:ext>
            </a:extLst>
          </p:cNvPr>
          <p:cNvSpPr/>
          <p:nvPr/>
        </p:nvSpPr>
        <p:spPr>
          <a:xfrm>
            <a:off x="9088507" y="3720266"/>
            <a:ext cx="535575" cy="605676"/>
          </a:xfrm>
          <a:prstGeom prst="downArrow">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80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B0B8D12-C794-BB4F-8668-F697CCA8E410}"/>
              </a:ext>
            </a:extLst>
          </p:cNvPr>
          <p:cNvSpPr txBox="1">
            <a:spLocks/>
          </p:cNvSpPr>
          <p:nvPr/>
        </p:nvSpPr>
        <p:spPr>
          <a:xfrm>
            <a:off x="5729468" y="0"/>
            <a:ext cx="6462532" cy="1390650"/>
          </a:xfrm>
          <a:prstGeom prst="rect">
            <a:avLst/>
          </a:prstGeom>
          <a:solidFill>
            <a:schemeClr val="accent1"/>
          </a:solidFill>
        </p:spPr>
        <p:txBody>
          <a:bodyPr vert="horz" wrap="square" lIns="914400" tIns="182880" rIns="365760" bIns="182880" rtlCol="0" anchor="ctr" anchorCtr="0">
            <a:noAutofit/>
          </a:bodyPr>
          <a:lstStyle>
            <a:lvl1pPr marL="5955" indent="0" algn="l" defTabSz="685766" rtl="0" eaLnBrk="1" latinLnBrk="0" hangingPunct="1">
              <a:lnSpc>
                <a:spcPct val="90000"/>
              </a:lnSpc>
              <a:spcBef>
                <a:spcPct val="0"/>
              </a:spcBef>
              <a:buNone/>
              <a:tabLst/>
              <a:defRPr sz="3000" b="0" i="0" kern="1200" baseline="0">
                <a:solidFill>
                  <a:schemeClr val="bg2"/>
                </a:solidFill>
                <a:latin typeface="Arial" panose="020B0604020202020204" pitchFamily="34" charset="0"/>
                <a:ea typeface="Open Sans Light" charset="0"/>
                <a:cs typeface="Arial" panose="020B0604020202020204" pitchFamily="34" charset="0"/>
              </a:defRPr>
            </a:lvl1pPr>
          </a:lstStyle>
          <a:p>
            <a:pPr algn="r" fontAlgn="auto">
              <a:spcAft>
                <a:spcPts val="0"/>
              </a:spcAft>
            </a:pPr>
            <a:r>
              <a:rPr lang="en-US" sz="2800" dirty="0"/>
              <a:t>Maximize Your Cash Flow</a:t>
            </a:r>
          </a:p>
        </p:txBody>
      </p:sp>
      <p:sp>
        <p:nvSpPr>
          <p:cNvPr id="16" name="TextBox 15">
            <a:extLst>
              <a:ext uri="{FF2B5EF4-FFF2-40B4-BE49-F238E27FC236}">
                <a16:creationId xmlns:a16="http://schemas.microsoft.com/office/drawing/2014/main" id="{6512CE01-0296-0E44-B11C-96CF191646FD}"/>
              </a:ext>
            </a:extLst>
          </p:cNvPr>
          <p:cNvSpPr txBox="1"/>
          <p:nvPr/>
        </p:nvSpPr>
        <p:spPr>
          <a:xfrm>
            <a:off x="0" y="762"/>
            <a:ext cx="6462532" cy="1389888"/>
          </a:xfrm>
          <a:custGeom>
            <a:avLst/>
            <a:gdLst>
              <a:gd name="connsiteX0" fmla="*/ 0 w 7171509"/>
              <a:gd name="connsiteY0" fmla="*/ 0 h 1389888"/>
              <a:gd name="connsiteX1" fmla="*/ 7171509 w 7171509"/>
              <a:gd name="connsiteY1" fmla="*/ 0 h 1389888"/>
              <a:gd name="connsiteX2" fmla="*/ 7171509 w 7171509"/>
              <a:gd name="connsiteY2" fmla="*/ 1389888 h 1389888"/>
              <a:gd name="connsiteX3" fmla="*/ 0 w 7171509"/>
              <a:gd name="connsiteY3" fmla="*/ 1389888 h 1389888"/>
              <a:gd name="connsiteX4" fmla="*/ 0 w 7171509"/>
              <a:gd name="connsiteY4" fmla="*/ 0 h 1389888"/>
              <a:gd name="connsiteX0" fmla="*/ 0 w 7171509"/>
              <a:gd name="connsiteY0" fmla="*/ 0 h 1389888"/>
              <a:gd name="connsiteX1" fmla="*/ 7171509 w 7171509"/>
              <a:gd name="connsiteY1" fmla="*/ 0 h 1389888"/>
              <a:gd name="connsiteX2" fmla="*/ 6413864 w 7171509"/>
              <a:gd name="connsiteY2" fmla="*/ 1389888 h 1389888"/>
              <a:gd name="connsiteX3" fmla="*/ 0 w 7171509"/>
              <a:gd name="connsiteY3" fmla="*/ 1389888 h 1389888"/>
              <a:gd name="connsiteX4" fmla="*/ 0 w 7171509"/>
              <a:gd name="connsiteY4" fmla="*/ 0 h 1389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509" h="1389888">
                <a:moveTo>
                  <a:pt x="0" y="0"/>
                </a:moveTo>
                <a:lnTo>
                  <a:pt x="7171509" y="0"/>
                </a:lnTo>
                <a:lnTo>
                  <a:pt x="6413864" y="1389888"/>
                </a:lnTo>
                <a:lnTo>
                  <a:pt x="0" y="1389888"/>
                </a:lnTo>
                <a:lnTo>
                  <a:pt x="0" y="0"/>
                </a:lnTo>
                <a:close/>
              </a:path>
            </a:pathLst>
          </a:custGeom>
          <a:solidFill>
            <a:schemeClr val="tx2"/>
          </a:solidFill>
          <a:ln w="38100">
            <a:noFill/>
            <a:bevel/>
          </a:ln>
        </p:spPr>
        <p:txBody>
          <a:bodyPr vert="horz" wrap="square" lIns="365760" tIns="182880" rIns="182880" bIns="182880" rtlCol="0" anchor="ctr" anchorCtr="0">
            <a:noAutofit/>
          </a:bodyPr>
          <a:lstStyle/>
          <a:p>
            <a:pPr fontAlgn="auto">
              <a:spcAft>
                <a:spcPts val="0"/>
              </a:spcAft>
            </a:pPr>
            <a:r>
              <a:rPr lang="en-US" sz="2200" dirty="0">
                <a:solidFill>
                  <a:schemeClr val="bg2"/>
                </a:solidFill>
              </a:rPr>
              <a:t>ABCs of Financial Fitness for Educators</a:t>
            </a:r>
          </a:p>
        </p:txBody>
      </p:sp>
      <p:sp>
        <p:nvSpPr>
          <p:cNvPr id="17" name="Text Placeholder 12">
            <a:extLst>
              <a:ext uri="{FF2B5EF4-FFF2-40B4-BE49-F238E27FC236}">
                <a16:creationId xmlns:a16="http://schemas.microsoft.com/office/drawing/2014/main" id="{F6C5339C-CC1B-E046-9487-144881C55F02}"/>
              </a:ext>
            </a:extLst>
          </p:cNvPr>
          <p:cNvSpPr txBox="1">
            <a:spLocks/>
          </p:cNvSpPr>
          <p:nvPr/>
        </p:nvSpPr>
        <p:spPr>
          <a:xfrm>
            <a:off x="1136469" y="2918264"/>
            <a:ext cx="4957944" cy="1255728"/>
          </a:xfrm>
          <a:prstGeom prst="rect">
            <a:avLst/>
          </a:prstGeom>
          <a:solidFill>
            <a:schemeClr val="bg1">
              <a:lumMod val="20000"/>
              <a:lumOff val="80000"/>
            </a:schemeClr>
          </a:solidFill>
        </p:spPr>
        <p:txBody>
          <a:bodyPr wrap="square" lIns="182880" tIns="182880" rIns="0" bIns="182880" anchor="ctr">
            <a:sp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You can only spend what you actually have. However you still need to be aware of purchases. If the bank hasn't recorded them yet you can overdraw your account and rack up significant fees.  </a:t>
            </a:r>
          </a:p>
        </p:txBody>
      </p:sp>
      <p:sp>
        <p:nvSpPr>
          <p:cNvPr id="20" name="Text Placeholder 12">
            <a:extLst>
              <a:ext uri="{FF2B5EF4-FFF2-40B4-BE49-F238E27FC236}">
                <a16:creationId xmlns:a16="http://schemas.microsoft.com/office/drawing/2014/main" id="{8F76F071-7E58-814C-A007-C6D8C2CF2E11}"/>
              </a:ext>
            </a:extLst>
          </p:cNvPr>
          <p:cNvSpPr txBox="1">
            <a:spLocks/>
          </p:cNvSpPr>
          <p:nvPr/>
        </p:nvSpPr>
        <p:spPr>
          <a:xfrm>
            <a:off x="1136469" y="4275984"/>
            <a:ext cx="4959532"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Keep track of the timing of purchases so you have enough money for bills due.</a:t>
            </a:r>
          </a:p>
        </p:txBody>
      </p:sp>
      <p:sp>
        <p:nvSpPr>
          <p:cNvPr id="22" name="TextBox 21">
            <a:extLst>
              <a:ext uri="{FF2B5EF4-FFF2-40B4-BE49-F238E27FC236}">
                <a16:creationId xmlns:a16="http://schemas.microsoft.com/office/drawing/2014/main" id="{2E2514B5-3363-1A48-B056-41C656C3E594}"/>
              </a:ext>
            </a:extLst>
          </p:cNvPr>
          <p:cNvSpPr txBox="1"/>
          <p:nvPr/>
        </p:nvSpPr>
        <p:spPr>
          <a:xfrm>
            <a:off x="363538" y="1355679"/>
            <a:ext cx="5730874" cy="763926"/>
          </a:xfrm>
          <a:prstGeom prst="rect">
            <a:avLst/>
          </a:prstGeom>
          <a:noFill/>
          <a:ln w="38100">
            <a:noFill/>
            <a:bevel/>
          </a:ln>
        </p:spPr>
        <p:txBody>
          <a:bodyPr vert="horz" wrap="none" lIns="0" tIns="182880" rIns="457200" bIns="182880" rtlCol="0" anchor="ctr" anchorCtr="0">
            <a:noAutofit/>
          </a:bodyPr>
          <a:lstStyle/>
          <a:p>
            <a:pPr fontAlgn="auto">
              <a:spcAft>
                <a:spcPts val="0"/>
              </a:spcAft>
            </a:pPr>
            <a:r>
              <a:rPr lang="en-US" sz="2400" dirty="0"/>
              <a:t>7. Debit cards</a:t>
            </a:r>
          </a:p>
        </p:txBody>
      </p:sp>
      <p:sp>
        <p:nvSpPr>
          <p:cNvPr id="23" name="Rectangle 22">
            <a:extLst>
              <a:ext uri="{FF2B5EF4-FFF2-40B4-BE49-F238E27FC236}">
                <a16:creationId xmlns:a16="http://schemas.microsoft.com/office/drawing/2014/main" id="{5F2A7DBF-02DD-C442-82FD-097A37BED3CA}"/>
              </a:ext>
            </a:extLst>
          </p:cNvPr>
          <p:cNvSpPr/>
          <p:nvPr/>
        </p:nvSpPr>
        <p:spPr>
          <a:xfrm>
            <a:off x="361947" y="2888023"/>
            <a:ext cx="663424" cy="1288637"/>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24" name="Text Placeholder 12">
            <a:extLst>
              <a:ext uri="{FF2B5EF4-FFF2-40B4-BE49-F238E27FC236}">
                <a16:creationId xmlns:a16="http://schemas.microsoft.com/office/drawing/2014/main" id="{C52FDEE1-D70B-AC4B-BB7A-7A3C7B786637}"/>
              </a:ext>
            </a:extLst>
          </p:cNvPr>
          <p:cNvSpPr txBox="1">
            <a:spLocks/>
          </p:cNvSpPr>
          <p:nvPr/>
        </p:nvSpPr>
        <p:spPr>
          <a:xfrm>
            <a:off x="1134880" y="5078978"/>
            <a:ext cx="4959532"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Be careful of miscellaneous cash withdrawals.</a:t>
            </a:r>
          </a:p>
        </p:txBody>
      </p:sp>
      <p:sp>
        <p:nvSpPr>
          <p:cNvPr id="25" name="Rectangle 24">
            <a:extLst>
              <a:ext uri="{FF2B5EF4-FFF2-40B4-BE49-F238E27FC236}">
                <a16:creationId xmlns:a16="http://schemas.microsoft.com/office/drawing/2014/main" id="{672ED887-ADAC-E748-997D-B0419CC90C0E}"/>
              </a:ext>
            </a:extLst>
          </p:cNvPr>
          <p:cNvSpPr/>
          <p:nvPr/>
        </p:nvSpPr>
        <p:spPr>
          <a:xfrm>
            <a:off x="361947" y="5075183"/>
            <a:ext cx="663424" cy="704089"/>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26" name="Text Placeholder 12">
            <a:extLst>
              <a:ext uri="{FF2B5EF4-FFF2-40B4-BE49-F238E27FC236}">
                <a16:creationId xmlns:a16="http://schemas.microsoft.com/office/drawing/2014/main" id="{AFEC7717-0D6B-9748-9858-AE726015F5BE}"/>
              </a:ext>
            </a:extLst>
          </p:cNvPr>
          <p:cNvSpPr txBox="1">
            <a:spLocks/>
          </p:cNvSpPr>
          <p:nvPr/>
        </p:nvSpPr>
        <p:spPr>
          <a:xfrm>
            <a:off x="363537" y="2065838"/>
            <a:ext cx="5730873" cy="707881"/>
          </a:xfrm>
          <a:prstGeom prst="rect">
            <a:avLst/>
          </a:prstGeom>
          <a:solidFill>
            <a:schemeClr val="tx2"/>
          </a:solidFill>
        </p:spPr>
        <p:txBody>
          <a:bodyPr wrap="square" lIns="36576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800" b="1" dirty="0">
                <a:solidFill>
                  <a:schemeClr val="bg2"/>
                </a:solidFill>
              </a:rPr>
              <a:t>Are you self-disciplined with spending? </a:t>
            </a:r>
            <a:br>
              <a:rPr lang="en-US" sz="1800" b="1" dirty="0">
                <a:solidFill>
                  <a:schemeClr val="bg2"/>
                </a:solidFill>
              </a:rPr>
            </a:br>
            <a:r>
              <a:rPr lang="en-US" sz="1800" dirty="0">
                <a:solidFill>
                  <a:schemeClr val="bg2"/>
                </a:solidFill>
              </a:rPr>
              <a:t>If not, use a debit card.</a:t>
            </a:r>
          </a:p>
        </p:txBody>
      </p:sp>
      <p:sp>
        <p:nvSpPr>
          <p:cNvPr id="27" name="Rectangle 26">
            <a:extLst>
              <a:ext uri="{FF2B5EF4-FFF2-40B4-BE49-F238E27FC236}">
                <a16:creationId xmlns:a16="http://schemas.microsoft.com/office/drawing/2014/main" id="{0BCB4FA3-B8A9-A84E-A799-29C7B909E3DD}"/>
              </a:ext>
            </a:extLst>
          </p:cNvPr>
          <p:cNvSpPr/>
          <p:nvPr/>
        </p:nvSpPr>
        <p:spPr>
          <a:xfrm>
            <a:off x="363538" y="4274087"/>
            <a:ext cx="663424" cy="707881"/>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sp>
        <p:nvSpPr>
          <p:cNvPr id="32" name="Text Placeholder 12">
            <a:extLst>
              <a:ext uri="{FF2B5EF4-FFF2-40B4-BE49-F238E27FC236}">
                <a16:creationId xmlns:a16="http://schemas.microsoft.com/office/drawing/2014/main" id="{EA33CF36-A597-F04D-95C5-E1FC581C5219}"/>
              </a:ext>
            </a:extLst>
          </p:cNvPr>
          <p:cNvSpPr txBox="1">
            <a:spLocks/>
          </p:cNvSpPr>
          <p:nvPr/>
        </p:nvSpPr>
        <p:spPr>
          <a:xfrm>
            <a:off x="1134878" y="5885058"/>
            <a:ext cx="4959532" cy="704088"/>
          </a:xfrm>
          <a:prstGeom prst="rect">
            <a:avLst/>
          </a:prstGeom>
          <a:solidFill>
            <a:schemeClr val="bg1">
              <a:lumMod val="20000"/>
              <a:lumOff val="80000"/>
            </a:schemeClr>
          </a:solidFill>
        </p:spPr>
        <p:txBody>
          <a:bodyPr wrap="square" lIns="182880" tIns="182880" rIns="182880" bIns="182880" anchor="ctr">
            <a:noAutofit/>
          </a:bodyPr>
          <a:lstStyle>
            <a:lvl1pPr marL="0" indent="0" algn="l" defTabSz="685766" rtl="0" eaLnBrk="1" latinLnBrk="0" hangingPunct="1">
              <a:lnSpc>
                <a:spcPct val="90000"/>
              </a:lnSpc>
              <a:spcBef>
                <a:spcPts val="751"/>
              </a:spcBef>
              <a:buFont typeface="Arial"/>
              <a:buNone/>
              <a:defRPr sz="2100" b="0" i="0" kern="1200">
                <a:solidFill>
                  <a:schemeClr val="tx1"/>
                </a:solidFill>
                <a:latin typeface="Arial" panose="020B0604020202020204" pitchFamily="34" charset="0"/>
                <a:ea typeface="Open Sans" charset="0"/>
                <a:cs typeface="Arial" panose="020B0604020202020204" pitchFamily="34" charset="0"/>
              </a:defRPr>
            </a:lvl1pPr>
            <a:lvl2pPr marL="514324" indent="-171442" algn="l" defTabSz="685766" rtl="0" eaLnBrk="1" latinLnBrk="0" hangingPunct="1">
              <a:lnSpc>
                <a:spcPct val="90000"/>
              </a:lnSpc>
              <a:spcBef>
                <a:spcPts val="375"/>
              </a:spcBef>
              <a:buClr>
                <a:schemeClr val="tx2"/>
              </a:buClr>
              <a:buFont typeface="Arial"/>
              <a:buChar char="•"/>
              <a:defRPr sz="1800" b="0" i="0" kern="1200">
                <a:solidFill>
                  <a:schemeClr val="tx1"/>
                </a:solidFill>
                <a:latin typeface="Arial" panose="020B0604020202020204" pitchFamily="34" charset="0"/>
                <a:ea typeface="Open Sans Light" charset="0"/>
                <a:cs typeface="Arial" panose="020B0604020202020204" pitchFamily="34" charset="0"/>
              </a:defRPr>
            </a:lvl2pPr>
            <a:lvl3pPr marL="857207" indent="-171442" algn="l" defTabSz="685766" rtl="0" eaLnBrk="1" latinLnBrk="0" hangingPunct="1">
              <a:lnSpc>
                <a:spcPct val="90000"/>
              </a:lnSpc>
              <a:spcBef>
                <a:spcPts val="375"/>
              </a:spcBef>
              <a:buClr>
                <a:schemeClr val="tx2"/>
              </a:buClr>
              <a:buFont typeface=".AppleSystemUIFont" charset="-120"/>
              <a:buChar char="–"/>
              <a:defRPr sz="1500" b="0" i="0" kern="1200">
                <a:solidFill>
                  <a:schemeClr val="tx1"/>
                </a:solidFill>
                <a:latin typeface="Arial" panose="020B0604020202020204" pitchFamily="34" charset="0"/>
                <a:ea typeface="Open Sans Light" charset="0"/>
                <a:cs typeface="Arial" panose="020B0604020202020204" pitchFamily="34" charset="0"/>
              </a:defRPr>
            </a:lvl3pPr>
            <a:lvl4pPr marL="1200090"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4pPr>
            <a:lvl5pPr marL="1542973" indent="-171442" algn="l" defTabSz="685766" rtl="0" eaLnBrk="1" latinLnBrk="0" hangingPunct="1">
              <a:lnSpc>
                <a:spcPct val="90000"/>
              </a:lnSpc>
              <a:spcBef>
                <a:spcPts val="375"/>
              </a:spcBef>
              <a:buFont typeface="Arial"/>
              <a:buChar char="•"/>
              <a:defRPr sz="1351" b="0" i="0" kern="1200">
                <a:solidFill>
                  <a:schemeClr val="tx1"/>
                </a:solidFill>
                <a:latin typeface="Open Sans Light" charset="0"/>
                <a:ea typeface="Open Sans Light" charset="0"/>
                <a:cs typeface="Open Sans Light" charset="0"/>
              </a:defRPr>
            </a:lvl5pPr>
            <a:lvl6pPr marL="1885856"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fontAlgn="auto">
              <a:spcAft>
                <a:spcPts val="0"/>
              </a:spcAft>
            </a:pPr>
            <a:r>
              <a:rPr lang="en-US" sz="1600" dirty="0"/>
              <a:t>Debit cards have less protection against fraud.</a:t>
            </a:r>
          </a:p>
        </p:txBody>
      </p:sp>
      <p:sp>
        <p:nvSpPr>
          <p:cNvPr id="33" name="Rectangle 32">
            <a:extLst>
              <a:ext uri="{FF2B5EF4-FFF2-40B4-BE49-F238E27FC236}">
                <a16:creationId xmlns:a16="http://schemas.microsoft.com/office/drawing/2014/main" id="{A9919950-6115-4441-8386-A0BC36101E32}"/>
              </a:ext>
            </a:extLst>
          </p:cNvPr>
          <p:cNvSpPr/>
          <p:nvPr/>
        </p:nvSpPr>
        <p:spPr>
          <a:xfrm>
            <a:off x="361945" y="5881263"/>
            <a:ext cx="663424" cy="704089"/>
          </a:xfrm>
          <a:prstGeom prst="rect">
            <a:avLst/>
          </a:prstGeom>
          <a:solidFill>
            <a:schemeClr val="accent1"/>
          </a:solidFill>
          <a:ln cap="flat">
            <a:noFill/>
            <a:prstDash val="solid"/>
          </a:ln>
        </p:spPr>
        <p:txBody>
          <a:bodyPr vert="horz" wrap="square" lIns="18288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dirty="0">
                <a:solidFill>
                  <a:srgbClr val="FFFFFF"/>
                </a:solidFill>
                <a:latin typeface="Wingdings 3" pitchFamily="2" charset="2"/>
                <a:ea typeface="Arial" pitchFamily="34"/>
                <a:cs typeface="Arial" pitchFamily="34"/>
              </a:rPr>
              <a:t>u</a:t>
            </a:r>
            <a:endParaRPr lang="en-US" sz="2400" b="0" i="0" u="none" strike="noStrike" kern="1200" cap="none" spc="0" baseline="0" dirty="0">
              <a:solidFill>
                <a:srgbClr val="FFFFFF"/>
              </a:solidFill>
              <a:uFillTx/>
              <a:latin typeface="Wingdings 3" pitchFamily="2" charset="2"/>
              <a:ea typeface="Arial" pitchFamily="34"/>
              <a:cs typeface="Arial" pitchFamily="34"/>
            </a:endParaRPr>
          </a:p>
        </p:txBody>
      </p:sp>
      <p:pic>
        <p:nvPicPr>
          <p:cNvPr id="34" name="Picture 33">
            <a:extLst>
              <a:ext uri="{FF2B5EF4-FFF2-40B4-BE49-F238E27FC236}">
                <a16:creationId xmlns:a16="http://schemas.microsoft.com/office/drawing/2014/main" id="{0664E90D-50F3-C84D-B296-3B0855315CA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4410" y="1390649"/>
            <a:ext cx="6096000" cy="5192713"/>
          </a:xfrm>
          <a:prstGeom prst="rect">
            <a:avLst/>
          </a:prstGeom>
        </p:spPr>
      </p:pic>
    </p:spTree>
    <p:extLst>
      <p:ext uri="{BB962C8B-B14F-4D97-AF65-F5344CB8AC3E}">
        <p14:creationId xmlns:p14="http://schemas.microsoft.com/office/powerpoint/2010/main" val="1725359136"/>
      </p:ext>
    </p:extLst>
  </p:cSld>
  <p:clrMapOvr>
    <a:masterClrMapping/>
  </p:clrMapOvr>
</p:sld>
</file>

<file path=ppt/theme/theme1.xml><?xml version="1.0" encoding="utf-8"?>
<a:theme xmlns:a="http://schemas.openxmlformats.org/drawingml/2006/main" name="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2.xml><?xml version="1.0" encoding="utf-8"?>
<a:theme xmlns:a="http://schemas.openxmlformats.org/drawingml/2006/main" name="1_NLG">
  <a:themeElements>
    <a:clrScheme name="NLG 2017">
      <a:dk1>
        <a:srgbClr val="3F403C"/>
      </a:dk1>
      <a:lt1>
        <a:srgbClr val="898B8E"/>
      </a:lt1>
      <a:dk2>
        <a:srgbClr val="3D9B35"/>
      </a:dk2>
      <a:lt2>
        <a:srgbClr val="FFFFFF"/>
      </a:lt2>
      <a:accent1>
        <a:srgbClr val="69B800"/>
      </a:accent1>
      <a:accent2>
        <a:srgbClr val="BDD600"/>
      </a:accent2>
      <a:accent3>
        <a:srgbClr val="00A79D"/>
      </a:accent3>
      <a:accent4>
        <a:srgbClr val="006A8B"/>
      </a:accent4>
      <a:accent5>
        <a:srgbClr val="253E69"/>
      </a:accent5>
      <a:accent6>
        <a:srgbClr val="78458E"/>
      </a:accent6>
      <a:hlink>
        <a:srgbClr val="DF7424"/>
      </a:hlink>
      <a:folHlink>
        <a:srgbClr val="6162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bg2">
            <a:lumMod val="95000"/>
          </a:schemeClr>
        </a:solidFill>
        <a:ln w="38100">
          <a:noFill/>
          <a:bevel/>
        </a:ln>
      </a:spPr>
      <a:bodyPr vert="horz" wrap="square" lIns="457200" tIns="182880" rIns="457200" bIns="182880" rtlCol="0" anchor="b" anchorCtr="0">
        <a:noAutofit/>
      </a:bodyPr>
      <a:lstStyle>
        <a:defPPr fontAlgn="auto">
          <a:spcAft>
            <a:spcPts val="0"/>
          </a:spcAft>
          <a:defRPr sz="1600" dirty="0" smtClean="0"/>
        </a:defPPr>
      </a:lstStyle>
    </a:txDef>
  </a:objectDefaults>
  <a:extraClrSchemeLst/>
  <a:extLst>
    <a:ext uri="{05A4C25C-085E-4340-85A3-A5531E510DB2}">
      <thm15:themeFamily xmlns:thm15="http://schemas.microsoft.com/office/thememl/2012/main" name="NLG template" id="{6CBB6850-84B0-2C43-9998-D9CF7300BA6F}" vid="{7DE8FC2C-BDFD-B44E-9EA7-F5140E2B6B0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65661</TotalTime>
  <Words>1639</Words>
  <Application>Microsoft Macintosh PowerPoint</Application>
  <PresentationFormat>Widescreen</PresentationFormat>
  <Paragraphs>184</Paragraphs>
  <Slides>13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.AppleSystemUIFont</vt:lpstr>
      <vt:lpstr>Arial</vt:lpstr>
      <vt:lpstr>Arial Narrow</vt:lpstr>
      <vt:lpstr>Open Sans Light</vt:lpstr>
      <vt:lpstr>Wingdings 3</vt:lpstr>
      <vt:lpstr>NLG</vt:lpstr>
      <vt:lpstr>1_NLG</vt:lpstr>
      <vt:lpstr>ABCs of Financial Fitness for Educators: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Life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 IS A LITTLE THING THAT MAKES A BIG DIFFERENCE</dc:title>
  <dc:creator>Lindsey Simanskas</dc:creator>
  <cp:lastModifiedBy>Johnson, Deanna</cp:lastModifiedBy>
  <cp:revision>1222</cp:revision>
  <cp:lastPrinted>2015-12-29T19:27:41Z</cp:lastPrinted>
  <dcterms:created xsi:type="dcterms:W3CDTF">2016-12-30T21:16:31Z</dcterms:created>
  <dcterms:modified xsi:type="dcterms:W3CDTF">2021-01-27T20:22:56Z</dcterms:modified>
</cp:coreProperties>
</file>