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1" r:id="rId2"/>
  </p:sldMasterIdLst>
  <p:notesMasterIdLst>
    <p:notesMasterId r:id="rId16"/>
  </p:notesMasterIdLst>
  <p:handoutMasterIdLst>
    <p:handoutMasterId r:id="rId17"/>
  </p:handoutMasterIdLst>
  <p:sldIdLst>
    <p:sldId id="359" r:id="rId3"/>
    <p:sldId id="349" r:id="rId4"/>
    <p:sldId id="366" r:id="rId5"/>
    <p:sldId id="370" r:id="rId6"/>
    <p:sldId id="1051" r:id="rId7"/>
    <p:sldId id="367" r:id="rId8"/>
    <p:sldId id="351" r:id="rId9"/>
    <p:sldId id="372" r:id="rId10"/>
    <p:sldId id="353" r:id="rId11"/>
    <p:sldId id="365" r:id="rId12"/>
    <p:sldId id="371" r:id="rId13"/>
    <p:sldId id="364" r:id="rId14"/>
    <p:sldId id="369"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LG Information Systems" initials="NI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A6E"/>
    <a:srgbClr val="0A3A35"/>
    <a:srgbClr val="DE7326"/>
    <a:srgbClr val="78468F"/>
    <a:srgbClr val="78462B"/>
    <a:srgbClr val="49A942"/>
    <a:srgbClr val="33872D"/>
    <a:srgbClr val="1D4B19"/>
    <a:srgbClr val="3D9B35"/>
    <a:srgbClr val="61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40" autoAdjust="0"/>
    <p:restoredTop sz="78885" autoAdjust="0"/>
  </p:normalViewPr>
  <p:slideViewPr>
    <p:cSldViewPr snapToGrid="0">
      <p:cViewPr varScale="1">
        <p:scale>
          <a:sx n="135" d="100"/>
          <a:sy n="135" d="100"/>
        </p:scale>
        <p:origin x="1920" y="184"/>
      </p:cViewPr>
      <p:guideLst>
        <p:guide orient="horz" pos="218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08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17F3E9-E141-40AC-998B-BDA3920C8BC2}" type="datetimeFigureOut">
              <a:rPr lang="en-US" smtClean="0"/>
              <a:t>6/5/20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11EC521-6C75-4D7B-BB49-906D1375855C}" type="slidenum">
              <a:rPr lang="en-US" smtClean="0"/>
              <a:t>‹#›</a:t>
            </a:fld>
            <a:endParaRPr lang="en-US"/>
          </a:p>
        </p:txBody>
      </p:sp>
    </p:spTree>
    <p:extLst>
      <p:ext uri="{BB962C8B-B14F-4D97-AF65-F5344CB8AC3E}">
        <p14:creationId xmlns:p14="http://schemas.microsoft.com/office/powerpoint/2010/main" val="3154640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1202D08-492C-47C4-AF70-52B0FB7C59AC}" type="datetimeFigureOut">
              <a:rPr lang="en-US"/>
              <a:pPr>
                <a:defRPr/>
              </a:pPr>
              <a:t>6/5/20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AC4D0A6C-3486-456E-8A92-6CF9AE1BD2B5}" type="slidenum">
              <a:rPr lang="en-US"/>
              <a:pPr>
                <a:defRPr/>
              </a:pPr>
              <a:t>‹#›</a:t>
            </a:fld>
            <a:endParaRPr lang="en-US" dirty="0"/>
          </a:p>
        </p:txBody>
      </p:sp>
    </p:spTree>
    <p:extLst>
      <p:ext uri="{BB962C8B-B14F-4D97-AF65-F5344CB8AC3E}">
        <p14:creationId xmlns:p14="http://schemas.microsoft.com/office/powerpoint/2010/main" val="25987315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eacherpensions.org/blog/update-what-average-teacher-pension-my-stat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eacherpensions.org/blog/update-what-average-teacher-pension-my-stat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eacherpensions.org/blog/update-what-average-teacher-pension-my-stat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wtrusts.org/en/research-and-analysis/issue-briefs/2019/06/the-state-pension-funding-gap-201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Agent Introduction.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1</a:t>
            </a:fld>
            <a:endParaRPr lang="en-US" dirty="0"/>
          </a:p>
        </p:txBody>
      </p:sp>
    </p:spTree>
    <p:extLst>
      <p:ext uri="{BB962C8B-B14F-4D97-AF65-F5344CB8AC3E}">
        <p14:creationId xmlns:p14="http://schemas.microsoft.com/office/powerpoint/2010/main" val="70780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Karen (40) &amp; Julie (25).  Julie starts saving $350/month in her 403(b) plan, and never increases contributions.  Assuming 3% average annual interest she will have $326,185 at age 65.  Karen waits until 40 to start saving.  If she contributes $350/month and never increases and earns the same annual average of 3%, her total at age 65 is only $157,722.  If she doubles monthly contributions to $700/month, her total savings at age 65 will grow to $315, 455, still less than if she had started earlier.</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Reference:	</a:t>
            </a:r>
            <a:r>
              <a:rPr lang="en-US" sz="1200" kern="1200" dirty="0">
                <a:solidFill>
                  <a:schemeClr val="tx1"/>
                </a:solidFill>
                <a:effectLst/>
                <a:latin typeface="+mn-lt"/>
                <a:ea typeface="+mn-ea"/>
                <a:cs typeface="+mn-cs"/>
              </a:rPr>
              <a:t>"The True Cost of Waiting to Save For Your Retirement" updated August 22,2018 </a:t>
            </a:r>
          </a:p>
          <a:p>
            <a:endParaRPr lang="en-US" dirty="0"/>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10</a:t>
            </a:fld>
            <a:endParaRPr lang="en-US" dirty="0"/>
          </a:p>
        </p:txBody>
      </p:sp>
    </p:spTree>
    <p:extLst>
      <p:ext uri="{BB962C8B-B14F-4D97-AF65-F5344CB8AC3E}">
        <p14:creationId xmlns:p14="http://schemas.microsoft.com/office/powerpoint/2010/main" val="386946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Karen (40) &amp; Julie (25).  Julie starts saving $350/month in her 403(b) plan, and never increases contributions.  Assuming 3% average annual interest she will have $326,185 at age 65.  Karen waits until 40 to start saving.  If she contributes $350/month and never increases and earns the same annual average of 3%, her total at age 65 is only $157,722.  If she doubles monthly contributions to $700/month, her total savings at age 65 will grow to $315, 455, still less than if she had started earlier.</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Reference:	“</a:t>
            </a:r>
            <a:r>
              <a:rPr lang="en-US" sz="1200" kern="1200" dirty="0">
                <a:solidFill>
                  <a:schemeClr val="tx1"/>
                </a:solidFill>
                <a:effectLst/>
                <a:latin typeface="+mn-lt"/>
                <a:ea typeface="+mn-ea"/>
                <a:cs typeface="+mn-cs"/>
              </a:rPr>
              <a:t>"The True Cost of Waiting to Save For Your Retirement" updated August 22,2018 </a:t>
            </a:r>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11</a:t>
            </a:fld>
            <a:endParaRPr lang="en-US" dirty="0"/>
          </a:p>
        </p:txBody>
      </p:sp>
    </p:spTree>
    <p:extLst>
      <p:ext uri="{BB962C8B-B14F-4D97-AF65-F5344CB8AC3E}">
        <p14:creationId xmlns:p14="http://schemas.microsoft.com/office/powerpoint/2010/main" val="3869463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Retirement confidence continues to be strongly related to retirement plan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participation, whether in a defined contribution (DC) plan, defined benefit (DB) plan, or individual retirement account (IRA). Workers reporting they or their spouse have money in a DC plan or IRA or have benefits in a DB plan from a current or previous employer are more than twice as likely as those without any of these plans to be at least somewhat confident (75 percent with a plan vs. 34 percent without a plan)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Source: 2018 EBRI/Greenwald Retirement Confidence Survey</a:t>
            </a:r>
            <a:endParaRPr lang="en-US" sz="1200" kern="1200" dirty="0">
              <a:solidFill>
                <a:schemeClr val="tx1"/>
              </a:solidFill>
              <a:effectLst/>
              <a:latin typeface="+mn-lt"/>
              <a:ea typeface="+mn-ea"/>
              <a:cs typeface="+mn-cs"/>
            </a:endParaRPr>
          </a:p>
          <a:p>
            <a:endParaRPr lang="en-US" baseline="0" dirty="0"/>
          </a:p>
          <a:p>
            <a:r>
              <a:rPr lang="en-US" baseline="0" dirty="0"/>
              <a:t>Take action today, in order to give yourself peace of mind for the future.  Complete the appointment card provided to set-up a one-on-one meeting where we can review your personal pension benefits, identify ways to increase your retirement savings, and determine ways to reduce what you are paying in taxes.  </a:t>
            </a:r>
            <a:endParaRPr lang="en-US" dirty="0"/>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12</a:t>
            </a:fld>
            <a:endParaRPr lang="en-US" dirty="0"/>
          </a:p>
        </p:txBody>
      </p:sp>
    </p:spTree>
    <p:extLst>
      <p:ext uri="{BB962C8B-B14F-4D97-AF65-F5344CB8AC3E}">
        <p14:creationId xmlns:p14="http://schemas.microsoft.com/office/powerpoint/2010/main" val="3005254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13</a:t>
            </a:fld>
            <a:endParaRPr lang="en-US" dirty="0"/>
          </a:p>
        </p:txBody>
      </p:sp>
    </p:spTree>
    <p:extLst>
      <p:ext uri="{BB962C8B-B14F-4D97-AF65-F5344CB8AC3E}">
        <p14:creationId xmlns:p14="http://schemas.microsoft.com/office/powerpoint/2010/main" val="367178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Knowing what your state’s “average pension” can be interesting. But this amount doesn’t necessarily reflect the amount that many teachers actually earn. </a:t>
            </a:r>
          </a:p>
          <a:p>
            <a:r>
              <a:rPr lang="en-US" sz="1200" b="0" i="0" kern="1200" dirty="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a:t>
            </a:r>
            <a:r>
              <a:rPr lang="en-US" dirty="0">
                <a:hlinkClick r:id="rId3"/>
              </a:rPr>
              <a:t>https://www.teacherpensions.org/blog/update-what-average-teacher-pension-my-state</a:t>
            </a:r>
            <a:r>
              <a:rPr lang="en-US" dirty="0"/>
              <a:t> , January 2019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a:t>
            </a:fld>
            <a:endParaRPr lang="en-US" dirty="0"/>
          </a:p>
        </p:txBody>
      </p:sp>
    </p:spTree>
    <p:extLst>
      <p:ext uri="{BB962C8B-B14F-4D97-AF65-F5344CB8AC3E}">
        <p14:creationId xmlns:p14="http://schemas.microsoft.com/office/powerpoint/2010/main" val="427681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Knowing what your state’s “average pension” can be interesting. But this amount doesn’t necessarily reflect the amount that many teachers actually earn. </a:t>
            </a:r>
          </a:p>
          <a:p>
            <a:r>
              <a:rPr lang="en-US" sz="1200" b="0" i="0" kern="1200" dirty="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a:t>
            </a:r>
            <a:r>
              <a:rPr lang="en-US" dirty="0">
                <a:hlinkClick r:id="rId3"/>
              </a:rPr>
              <a:t>https://www.teacherpensions.org/blog/update-what-average-teacher-pension-my-state</a:t>
            </a:r>
            <a:r>
              <a:rPr lang="en-US" dirty="0"/>
              <a:t> , January 2019 </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a:t>
            </a:fld>
            <a:endParaRPr lang="en-US" dirty="0"/>
          </a:p>
        </p:txBody>
      </p:sp>
    </p:spTree>
    <p:extLst>
      <p:ext uri="{BB962C8B-B14F-4D97-AF65-F5344CB8AC3E}">
        <p14:creationId xmlns:p14="http://schemas.microsoft.com/office/powerpoint/2010/main" val="427681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Knowing what your state’s “average pension” can be interesting. But this amount doesn’t necessarily reflect the amount that many teachers actually earn. </a:t>
            </a:r>
          </a:p>
          <a:p>
            <a:r>
              <a:rPr lang="en-US" sz="1200" b="0" i="0" kern="1200" dirty="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a:t>
            </a:r>
            <a:r>
              <a:rPr lang="en-US" dirty="0">
                <a:hlinkClick r:id="rId3"/>
              </a:rPr>
              <a:t>https://www.teacherpensions.org/blog/update-what-average-teacher-pension-my-state</a:t>
            </a:r>
            <a:r>
              <a:rPr lang="en-US" dirty="0"/>
              <a:t> , January 2019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4</a:t>
            </a:fld>
            <a:endParaRPr lang="en-US" dirty="0"/>
          </a:p>
        </p:txBody>
      </p:sp>
    </p:spTree>
    <p:extLst>
      <p:ext uri="{BB962C8B-B14F-4D97-AF65-F5344CB8AC3E}">
        <p14:creationId xmlns:p14="http://schemas.microsoft.com/office/powerpoint/2010/main" val="427681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https://www.pewtrusts.org/en/research-and-analysis/issue-briefs/2019/06/the-state-pension-funding-gap-2017</a:t>
            </a:r>
            <a:endParaRPr lang="en-US" dirty="0"/>
          </a:p>
          <a:p>
            <a:endParaRPr lang="en-US" i="0" dirty="0"/>
          </a:p>
          <a:p>
            <a:r>
              <a:rPr lang="en-US" sz="1200" i="0" kern="1200" dirty="0">
                <a:solidFill>
                  <a:schemeClr val="tx1"/>
                </a:solidFill>
                <a:effectLst/>
                <a:latin typeface="+mn-lt"/>
                <a:ea typeface="+mn-ea"/>
                <a:cs typeface="+mn-cs"/>
              </a:rPr>
              <a:t>Each state’s funded ratio is a weighted average for the largest state-administrated pension plans in that particular state. A funded ratio is simply a measurement of how much a pension plan has saved relative to the benefits it has promised, the percentage is calculated by dividing the market value of assets by the actuarial value liabilities (i.e., the net present value of promised pension checks).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States that report fully funded pension plans (100% or more) are depicted in shades of green. Funding ratios ranging from 70% to 99% are displayed in shades of yellow/orange, while any state that falls below a 70% funded ratio appears in shades of red.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D0A6C-3486-456E-8A92-6CF9AE1BD2B5}"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49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 65-year old couple retiring in 2019 can expect to spend $285,000 in health care and medical expenses throughout retirement according to Fidelity’s annual Retiree Health Care Cost Estimate. </a:t>
            </a:r>
          </a:p>
          <a:p>
            <a:pPr marL="171450" indent="-171450">
              <a:buFontTx/>
              <a:buChar char="-"/>
            </a:pPr>
            <a:r>
              <a:rPr lang="en-US" sz="1200" b="0" i="0" kern="1200" dirty="0">
                <a:solidFill>
                  <a:schemeClr val="tx1"/>
                </a:solidFill>
                <a:effectLst/>
                <a:latin typeface="+mn-lt"/>
                <a:ea typeface="+mn-ea"/>
                <a:cs typeface="+mn-cs"/>
              </a:rPr>
              <a:t>For single retirees, the health care cost estimate is $150,000 for women and $135,000 for men.</a:t>
            </a:r>
            <a:endParaRPr lang="en-US" dirty="0"/>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6</a:t>
            </a:fld>
            <a:endParaRPr lang="en-US" dirty="0"/>
          </a:p>
        </p:txBody>
      </p:sp>
    </p:spTree>
    <p:extLst>
      <p:ext uri="{BB962C8B-B14F-4D97-AF65-F5344CB8AC3E}">
        <p14:creationId xmlns:p14="http://schemas.microsoft.com/office/powerpoint/2010/main" val="401237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While inflation has been relatively low in recent years (less than 3 percent during the past decade) rates could increase which, in turn, would decrease your purchasing power for everything from healthcare to food to utilities.</a:t>
            </a:r>
          </a:p>
          <a:p>
            <a:r>
              <a:rPr lang="en-US" sz="1200" i="0" kern="1200" dirty="0">
                <a:solidFill>
                  <a:schemeClr val="tx1"/>
                </a:solidFill>
                <a:effectLst/>
                <a:latin typeface="+mn-lt"/>
                <a:ea typeface="+mn-ea"/>
                <a:cs typeface="+mn-cs"/>
              </a:rPr>
              <a:t>Source: U.S. Inflation Calculator, "Current US Inflation Rates: 2008-2018" </a:t>
            </a:r>
            <a:br>
              <a:rPr lang="en-US" sz="1200" i="0" kern="1200" dirty="0">
                <a:solidFill>
                  <a:schemeClr val="tx1"/>
                </a:solidFill>
                <a:effectLst/>
                <a:latin typeface="+mn-lt"/>
                <a:ea typeface="+mn-ea"/>
                <a:cs typeface="+mn-cs"/>
              </a:rPr>
            </a:br>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7</a:t>
            </a:fld>
            <a:endParaRPr lang="en-US" dirty="0"/>
          </a:p>
        </p:txBody>
      </p:sp>
    </p:spTree>
    <p:extLst>
      <p:ext uri="{BB962C8B-B14F-4D97-AF65-F5344CB8AC3E}">
        <p14:creationId xmlns:p14="http://schemas.microsoft.com/office/powerpoint/2010/main" val="71571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403(b),</a:t>
            </a:r>
            <a:r>
              <a:rPr lang="en-US" sz="1200" kern="1200" baseline="0" dirty="0">
                <a:solidFill>
                  <a:schemeClr val="tx1"/>
                </a:solidFill>
                <a:effectLst/>
                <a:latin typeface="+mn-lt"/>
                <a:ea typeface="+mn-ea"/>
                <a:cs typeface="+mn-cs"/>
              </a:rPr>
              <a:t> 457 and 401(k) plans are all tax-advantaged retirement savings plans created by the IRS in order to help American’s with their financial readiness for retirement.  While 403(b) and 457 plans have been in existence for 2 decades longer than 401(k) plans, these plans have significantly lower participation.  The discrepancy in participation exists for several reasons:</a:t>
            </a:r>
          </a:p>
          <a:p>
            <a:endParaRPr lang="en-US" sz="1200" kern="1200" baseline="0" dirty="0">
              <a:solidFill>
                <a:schemeClr val="tx1"/>
              </a:solidFill>
              <a:effectLst/>
              <a:latin typeface="+mn-lt"/>
              <a:ea typeface="+mn-ea"/>
              <a:cs typeface="+mn-cs"/>
            </a:endParaRPr>
          </a:p>
          <a:p>
            <a:pPr marL="228600" indent="-228600">
              <a:buAutoNum type="arabicParenR"/>
            </a:pPr>
            <a:r>
              <a:rPr lang="en-US" sz="1200" kern="1200" baseline="0" dirty="0">
                <a:solidFill>
                  <a:schemeClr val="tx1"/>
                </a:solidFill>
                <a:effectLst/>
                <a:latin typeface="+mn-lt"/>
                <a:ea typeface="+mn-ea"/>
                <a:cs typeface="+mn-cs"/>
              </a:rPr>
              <a:t>Awareness--403(b) participants have far lower rates of awareness about plan availability, available savings options, how to participate and flexibility of contributions.</a:t>
            </a:r>
          </a:p>
          <a:p>
            <a:pPr marL="228600" indent="-228600">
              <a:buAutoNum type="arabicParenR"/>
            </a:pPr>
            <a:r>
              <a:rPr lang="en-US" sz="1200" kern="1200" baseline="0" dirty="0">
                <a:solidFill>
                  <a:schemeClr val="tx1"/>
                </a:solidFill>
                <a:effectLst/>
                <a:latin typeface="+mn-lt"/>
                <a:ea typeface="+mn-ea"/>
                <a:cs typeface="+mn-cs"/>
              </a:rPr>
              <a:t>The false sense of security provided by a state pension program.  Many K-12 &amp; other public employees have a false sense of security that their pension will provide for all of their retirement income needs.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8</a:t>
            </a:fld>
            <a:endParaRPr lang="en-US" dirty="0"/>
          </a:p>
        </p:txBody>
      </p:sp>
    </p:spTree>
    <p:extLst>
      <p:ext uri="{BB962C8B-B14F-4D97-AF65-F5344CB8AC3E}">
        <p14:creationId xmlns:p14="http://schemas.microsoft.com/office/powerpoint/2010/main" val="166673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Pre-tax</a:t>
            </a:r>
            <a:r>
              <a:rPr lang="en-US" baseline="0" dirty="0"/>
              <a:t> savings gives you the benefit of triple compounding.  Your contributions are made via salary deferral which allows you to save more while making a reduced change to your take home pay, additionally the pre-tax contribution decreases your taxable earnings which reduces the amount you will pay in taxes and you will earn tax-deferred interest on the money you would have otherwise paid in taxes.  </a:t>
            </a:r>
          </a:p>
          <a:p>
            <a:endParaRPr lang="en-US" baseline="0" dirty="0"/>
          </a:p>
          <a:p>
            <a:r>
              <a:rPr lang="en-US" baseline="0" dirty="0"/>
              <a:t>Taxes are not due until funds are withdrawn from the plan, and people with lower income in retirement will likely find themselves in a lower tax-bracket in their retirement years.  </a:t>
            </a:r>
            <a:endParaRPr lang="en-US" dirty="0"/>
          </a:p>
        </p:txBody>
      </p:sp>
      <p:sp>
        <p:nvSpPr>
          <p:cNvPr id="4" name="Slide Number Placeholder 3"/>
          <p:cNvSpPr>
            <a:spLocks noGrp="1"/>
          </p:cNvSpPr>
          <p:nvPr>
            <p:ph type="sldNum" sz="quarter" idx="10"/>
          </p:nvPr>
        </p:nvSpPr>
        <p:spPr/>
        <p:txBody>
          <a:bodyPr/>
          <a:lstStyle/>
          <a:p>
            <a:pPr>
              <a:defRPr/>
            </a:pPr>
            <a:fld id="{AC4D0A6C-3486-456E-8A92-6CF9AE1BD2B5}" type="slidenum">
              <a:rPr lang="en-US" smtClean="0"/>
              <a:pPr>
                <a:defRPr/>
              </a:pPr>
              <a:t>9</a:t>
            </a:fld>
            <a:endParaRPr lang="en-US" dirty="0"/>
          </a:p>
        </p:txBody>
      </p:sp>
    </p:spTree>
    <p:extLst>
      <p:ext uri="{BB962C8B-B14F-4D97-AF65-F5344CB8AC3E}">
        <p14:creationId xmlns:p14="http://schemas.microsoft.com/office/powerpoint/2010/main" val="3466253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44739"/>
            <a:ext cx="8686802" cy="923330"/>
          </a:xfrm>
          <a:solidFill>
            <a:schemeClr val="tx2">
              <a:alpha val="90000"/>
            </a:schemeClr>
          </a:solidFill>
        </p:spPr>
        <p:txBody>
          <a:bodyPr wrap="square" lIns="182880" rIns="457200" anchor="b">
            <a:sp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276488" y="3768070"/>
            <a:ext cx="7867511"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TextBox 10"/>
          <p:cNvSpPr txBox="1"/>
          <p:nvPr/>
        </p:nvSpPr>
        <p:spPr>
          <a:xfrm>
            <a:off x="979572" y="6659047"/>
            <a:ext cx="1533660" cy="123111"/>
          </a:xfrm>
          <a:prstGeom prst="rect">
            <a:avLst/>
          </a:prstGeom>
          <a:noFill/>
        </p:spPr>
        <p:txBody>
          <a:bodyPr wrap="square" lIns="0" tIns="0" rIns="0" bIns="0" rtlCol="0">
            <a:spAutoFit/>
          </a:bodyPr>
          <a:lstStyle/>
          <a:p>
            <a:r>
              <a:rPr lang="en-US" sz="800" dirty="0"/>
              <a:t>| Cat No 103231(0520)</a:t>
            </a:r>
          </a:p>
        </p:txBody>
      </p:sp>
      <p:grpSp>
        <p:nvGrpSpPr>
          <p:cNvPr id="8" name="Group 7">
            <a:extLst>
              <a:ext uri="{FF2B5EF4-FFF2-40B4-BE49-F238E27FC236}">
                <a16:creationId xmlns:a16="http://schemas.microsoft.com/office/drawing/2014/main" id="{55AF458C-DFA9-0344-BCD3-A1039F071D70}"/>
              </a:ext>
            </a:extLst>
          </p:cNvPr>
          <p:cNvGrpSpPr/>
          <p:nvPr/>
        </p:nvGrpSpPr>
        <p:grpSpPr>
          <a:xfrm>
            <a:off x="457200" y="0"/>
            <a:ext cx="3042062" cy="1570384"/>
            <a:chOff x="435429" y="0"/>
            <a:chExt cx="3568535" cy="1842161"/>
          </a:xfrm>
        </p:grpSpPr>
        <p:sp>
          <p:nvSpPr>
            <p:cNvPr id="9" name="Rectangle 8">
              <a:extLst>
                <a:ext uri="{FF2B5EF4-FFF2-40B4-BE49-F238E27FC236}">
                  <a16:creationId xmlns:a16="http://schemas.microsoft.com/office/drawing/2014/main" id="{3390D92E-B73C-434C-8AF6-3B3753F10D6E}"/>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AD27AD71-CCB9-6F44-8C74-1B1A33D415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Tree>
    <p:extLst>
      <p:ext uri="{BB962C8B-B14F-4D97-AF65-F5344CB8AC3E}">
        <p14:creationId xmlns:p14="http://schemas.microsoft.com/office/powerpoint/2010/main" val="225874641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844739"/>
            <a:ext cx="8686802" cy="923330"/>
          </a:xfrm>
          <a:prstGeom prst="rect">
            <a:avLst/>
          </a:prstGeom>
          <a:solidFill>
            <a:schemeClr val="tx2">
              <a:alpha val="90000"/>
            </a:schemeClr>
          </a:solidFill>
        </p:spPr>
        <p:txBody>
          <a:bodyPr wrap="square" lIns="182880" rIns="457200" anchor="b">
            <a:spAutoFit/>
          </a:bodyPr>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1276488" y="3768070"/>
            <a:ext cx="7867511" cy="488034"/>
          </a:xfrm>
          <a:prstGeom prst="rect">
            <a:avLst/>
          </a:prstGeo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TextBox 10"/>
          <p:cNvSpPr txBox="1"/>
          <p:nvPr/>
        </p:nvSpPr>
        <p:spPr>
          <a:xfrm>
            <a:off x="979572" y="6659047"/>
            <a:ext cx="1533660" cy="123111"/>
          </a:xfrm>
          <a:prstGeom prst="rect">
            <a:avLst/>
          </a:prstGeom>
          <a:noFill/>
        </p:spPr>
        <p:txBody>
          <a:bodyPr wrap="square" lIns="0" tIns="0" rIns="0" bIns="0" rtlCol="0">
            <a:spAutoFit/>
          </a:bodyPr>
          <a:lstStyle/>
          <a:p>
            <a:r>
              <a:rPr lang="en-US" sz="800" dirty="0">
                <a:solidFill>
                  <a:schemeClr val="bg2"/>
                </a:solidFill>
              </a:rPr>
              <a:t>| Cat No 103231(0620)</a:t>
            </a:r>
          </a:p>
        </p:txBody>
      </p:sp>
      <p:grpSp>
        <p:nvGrpSpPr>
          <p:cNvPr id="8" name="Group 7">
            <a:extLst>
              <a:ext uri="{FF2B5EF4-FFF2-40B4-BE49-F238E27FC236}">
                <a16:creationId xmlns:a16="http://schemas.microsoft.com/office/drawing/2014/main" id="{55AF458C-DFA9-0344-BCD3-A1039F071D70}"/>
              </a:ext>
            </a:extLst>
          </p:cNvPr>
          <p:cNvGrpSpPr/>
          <p:nvPr/>
        </p:nvGrpSpPr>
        <p:grpSpPr>
          <a:xfrm>
            <a:off x="457200" y="0"/>
            <a:ext cx="3042062" cy="1570384"/>
            <a:chOff x="435429" y="0"/>
            <a:chExt cx="3568535" cy="1842161"/>
          </a:xfrm>
        </p:grpSpPr>
        <p:sp>
          <p:nvSpPr>
            <p:cNvPr id="9" name="Rectangle 8">
              <a:extLst>
                <a:ext uri="{FF2B5EF4-FFF2-40B4-BE49-F238E27FC236}">
                  <a16:creationId xmlns:a16="http://schemas.microsoft.com/office/drawing/2014/main" id="{3390D92E-B73C-434C-8AF6-3B3753F10D6E}"/>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4" name="Picture 6" descr="NLGWhite.png">
              <a:extLst>
                <a:ext uri="{FF2B5EF4-FFF2-40B4-BE49-F238E27FC236}">
                  <a16:creationId xmlns:a16="http://schemas.microsoft.com/office/drawing/2014/main" id="{AD27AD71-CCB9-6F44-8C74-1B1A33D415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Tree>
    <p:extLst>
      <p:ext uri="{BB962C8B-B14F-4D97-AF65-F5344CB8AC3E}">
        <p14:creationId xmlns:p14="http://schemas.microsoft.com/office/powerpoint/2010/main" val="21858176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 y="2286000"/>
            <a:ext cx="9143999" cy="784830"/>
          </a:xfrm>
          <a:prstGeom prst="rect">
            <a:avLst/>
          </a:prstGeom>
        </p:spPr>
        <p:txBody>
          <a:bodyPr/>
          <a:lstStyle>
            <a:lvl1pPr>
              <a:defRPr baseline="0"/>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DD2EAF35-0505-413D-9F7C-2EE103A4CE47}"/>
              </a:ext>
            </a:extLst>
          </p:cNvPr>
          <p:cNvSpPr>
            <a:spLocks noGrp="1"/>
          </p:cNvSpPr>
          <p:nvPr>
            <p:ph type="pic" sz="quarter" idx="11"/>
          </p:nvPr>
        </p:nvSpPr>
        <p:spPr>
          <a:xfrm>
            <a:off x="0" y="0"/>
            <a:ext cx="9144000" cy="2286000"/>
          </a:xfrm>
          <a:prstGeom prst="rect">
            <a:avLst/>
          </a:prstGeom>
        </p:spPr>
        <p:txBody>
          <a:bodyPr/>
          <a:lstStyle/>
          <a:p>
            <a:r>
              <a:rPr lang="en-US"/>
              <a:t>Click icon to add picture</a:t>
            </a:r>
          </a:p>
        </p:txBody>
      </p:sp>
      <p:sp>
        <p:nvSpPr>
          <p:cNvPr id="7" name="Text Placeholder 6">
            <a:extLst>
              <a:ext uri="{FF2B5EF4-FFF2-40B4-BE49-F238E27FC236}">
                <a16:creationId xmlns:a16="http://schemas.microsoft.com/office/drawing/2014/main" id="{C4CA738D-C47C-4F93-9905-1213B73040FB}"/>
              </a:ext>
            </a:extLst>
          </p:cNvPr>
          <p:cNvSpPr>
            <a:spLocks noGrp="1"/>
          </p:cNvSpPr>
          <p:nvPr>
            <p:ph type="body" sz="quarter" idx="12" hasCustomPrompt="1"/>
          </p:nvPr>
        </p:nvSpPr>
        <p:spPr>
          <a:xfrm>
            <a:off x="381000" y="3305542"/>
            <a:ext cx="533400" cy="475515"/>
          </a:xfrm>
          <a:prstGeom prst="rect">
            <a:avLst/>
          </a:prstGeo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1</a:t>
            </a:r>
          </a:p>
        </p:txBody>
      </p:sp>
      <p:sp>
        <p:nvSpPr>
          <p:cNvPr id="8" name="Text Placeholder 6">
            <a:extLst>
              <a:ext uri="{FF2B5EF4-FFF2-40B4-BE49-F238E27FC236}">
                <a16:creationId xmlns:a16="http://schemas.microsoft.com/office/drawing/2014/main" id="{F81AE86E-AA01-4DB4-83A6-63089048A85B}"/>
              </a:ext>
            </a:extLst>
          </p:cNvPr>
          <p:cNvSpPr>
            <a:spLocks noGrp="1"/>
          </p:cNvSpPr>
          <p:nvPr>
            <p:ph type="body" sz="quarter" idx="13"/>
          </p:nvPr>
        </p:nvSpPr>
        <p:spPr>
          <a:xfrm>
            <a:off x="990600" y="3305543"/>
            <a:ext cx="3505200" cy="475515"/>
          </a:xfrm>
          <a:prstGeom prst="rect">
            <a:avLst/>
          </a:prstGeo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9" name="Text Placeholder 6">
            <a:extLst>
              <a:ext uri="{FF2B5EF4-FFF2-40B4-BE49-F238E27FC236}">
                <a16:creationId xmlns:a16="http://schemas.microsoft.com/office/drawing/2014/main" id="{F967D7C8-7ADB-499A-8993-4F9A99FB67DA}"/>
              </a:ext>
            </a:extLst>
          </p:cNvPr>
          <p:cNvSpPr>
            <a:spLocks noGrp="1"/>
          </p:cNvSpPr>
          <p:nvPr>
            <p:ph type="body" sz="quarter" idx="14" hasCustomPrompt="1"/>
          </p:nvPr>
        </p:nvSpPr>
        <p:spPr>
          <a:xfrm>
            <a:off x="381000" y="3915142"/>
            <a:ext cx="533400" cy="475515"/>
          </a:xfrm>
          <a:prstGeom prst="rect">
            <a:avLst/>
          </a:prstGeo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2</a:t>
            </a:r>
          </a:p>
        </p:txBody>
      </p:sp>
      <p:sp>
        <p:nvSpPr>
          <p:cNvPr id="10" name="Text Placeholder 6">
            <a:extLst>
              <a:ext uri="{FF2B5EF4-FFF2-40B4-BE49-F238E27FC236}">
                <a16:creationId xmlns:a16="http://schemas.microsoft.com/office/drawing/2014/main" id="{88FB6503-5DF1-4B69-9C8B-B89BA39CE964}"/>
              </a:ext>
            </a:extLst>
          </p:cNvPr>
          <p:cNvSpPr>
            <a:spLocks noGrp="1"/>
          </p:cNvSpPr>
          <p:nvPr>
            <p:ph type="body" sz="quarter" idx="15"/>
          </p:nvPr>
        </p:nvSpPr>
        <p:spPr>
          <a:xfrm>
            <a:off x="990600" y="3915143"/>
            <a:ext cx="3505200" cy="475515"/>
          </a:xfrm>
          <a:prstGeom prst="rect">
            <a:avLst/>
          </a:prstGeo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1" name="Text Placeholder 6">
            <a:extLst>
              <a:ext uri="{FF2B5EF4-FFF2-40B4-BE49-F238E27FC236}">
                <a16:creationId xmlns:a16="http://schemas.microsoft.com/office/drawing/2014/main" id="{F231A76C-304F-4DD9-B766-6ABF243F8EC2}"/>
              </a:ext>
            </a:extLst>
          </p:cNvPr>
          <p:cNvSpPr>
            <a:spLocks noGrp="1"/>
          </p:cNvSpPr>
          <p:nvPr>
            <p:ph type="body" sz="quarter" idx="16" hasCustomPrompt="1"/>
          </p:nvPr>
        </p:nvSpPr>
        <p:spPr>
          <a:xfrm>
            <a:off x="381000" y="4524742"/>
            <a:ext cx="533400" cy="475515"/>
          </a:xfrm>
          <a:prstGeom prst="rect">
            <a:avLst/>
          </a:prstGeo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3</a:t>
            </a:r>
          </a:p>
        </p:txBody>
      </p:sp>
      <p:sp>
        <p:nvSpPr>
          <p:cNvPr id="12" name="Text Placeholder 6">
            <a:extLst>
              <a:ext uri="{FF2B5EF4-FFF2-40B4-BE49-F238E27FC236}">
                <a16:creationId xmlns:a16="http://schemas.microsoft.com/office/drawing/2014/main" id="{558906C5-E67C-4005-B1CC-CF9B48E01490}"/>
              </a:ext>
            </a:extLst>
          </p:cNvPr>
          <p:cNvSpPr>
            <a:spLocks noGrp="1"/>
          </p:cNvSpPr>
          <p:nvPr>
            <p:ph type="body" sz="quarter" idx="17"/>
          </p:nvPr>
        </p:nvSpPr>
        <p:spPr>
          <a:xfrm>
            <a:off x="990600" y="4524743"/>
            <a:ext cx="3505200" cy="475515"/>
          </a:xfrm>
          <a:prstGeom prst="rect">
            <a:avLst/>
          </a:prstGeo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3" name="Text Placeholder 6">
            <a:extLst>
              <a:ext uri="{FF2B5EF4-FFF2-40B4-BE49-F238E27FC236}">
                <a16:creationId xmlns:a16="http://schemas.microsoft.com/office/drawing/2014/main" id="{B57E53FC-311F-4B55-8D83-06291EA9113D}"/>
              </a:ext>
            </a:extLst>
          </p:cNvPr>
          <p:cNvSpPr>
            <a:spLocks noGrp="1"/>
          </p:cNvSpPr>
          <p:nvPr>
            <p:ph type="body" sz="quarter" idx="18" hasCustomPrompt="1"/>
          </p:nvPr>
        </p:nvSpPr>
        <p:spPr>
          <a:xfrm>
            <a:off x="381000" y="5138353"/>
            <a:ext cx="533400" cy="475515"/>
          </a:xfrm>
          <a:prstGeom prst="rect">
            <a:avLst/>
          </a:prstGeo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4</a:t>
            </a:r>
          </a:p>
        </p:txBody>
      </p:sp>
      <p:sp>
        <p:nvSpPr>
          <p:cNvPr id="14" name="Text Placeholder 6">
            <a:extLst>
              <a:ext uri="{FF2B5EF4-FFF2-40B4-BE49-F238E27FC236}">
                <a16:creationId xmlns:a16="http://schemas.microsoft.com/office/drawing/2014/main" id="{5C453FC5-87BA-4528-9A21-61C5A66EE4AF}"/>
              </a:ext>
            </a:extLst>
          </p:cNvPr>
          <p:cNvSpPr>
            <a:spLocks noGrp="1"/>
          </p:cNvSpPr>
          <p:nvPr>
            <p:ph type="body" sz="quarter" idx="19"/>
          </p:nvPr>
        </p:nvSpPr>
        <p:spPr>
          <a:xfrm>
            <a:off x="990600" y="5138354"/>
            <a:ext cx="3505200" cy="475515"/>
          </a:xfrm>
          <a:prstGeom prst="rect">
            <a:avLst/>
          </a:prstGeo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5" name="Text Placeholder 6">
            <a:extLst>
              <a:ext uri="{FF2B5EF4-FFF2-40B4-BE49-F238E27FC236}">
                <a16:creationId xmlns:a16="http://schemas.microsoft.com/office/drawing/2014/main" id="{6EBB245C-C404-4C4A-970C-4467F7C9A3ED}"/>
              </a:ext>
            </a:extLst>
          </p:cNvPr>
          <p:cNvSpPr>
            <a:spLocks noGrp="1"/>
          </p:cNvSpPr>
          <p:nvPr>
            <p:ph type="body" sz="quarter" idx="20" hasCustomPrompt="1"/>
          </p:nvPr>
        </p:nvSpPr>
        <p:spPr>
          <a:xfrm>
            <a:off x="4648202" y="3315568"/>
            <a:ext cx="533400" cy="475515"/>
          </a:xfrm>
          <a:prstGeom prst="rect">
            <a:avLst/>
          </a:prstGeo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5</a:t>
            </a:r>
          </a:p>
        </p:txBody>
      </p:sp>
      <p:sp>
        <p:nvSpPr>
          <p:cNvPr id="16" name="Text Placeholder 6">
            <a:extLst>
              <a:ext uri="{FF2B5EF4-FFF2-40B4-BE49-F238E27FC236}">
                <a16:creationId xmlns:a16="http://schemas.microsoft.com/office/drawing/2014/main" id="{0AA35773-A63A-4359-A8B3-D27CB9824F2A}"/>
              </a:ext>
            </a:extLst>
          </p:cNvPr>
          <p:cNvSpPr>
            <a:spLocks noGrp="1"/>
          </p:cNvSpPr>
          <p:nvPr>
            <p:ph type="body" sz="quarter" idx="21"/>
          </p:nvPr>
        </p:nvSpPr>
        <p:spPr>
          <a:xfrm>
            <a:off x="5257800" y="3315569"/>
            <a:ext cx="3507207" cy="475515"/>
          </a:xfrm>
          <a:prstGeom prst="rect">
            <a:avLst/>
          </a:prstGeo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7" name="Text Placeholder 6">
            <a:extLst>
              <a:ext uri="{FF2B5EF4-FFF2-40B4-BE49-F238E27FC236}">
                <a16:creationId xmlns:a16="http://schemas.microsoft.com/office/drawing/2014/main" id="{ABCEA28A-2020-4E9F-89CE-36BD072A24A6}"/>
              </a:ext>
            </a:extLst>
          </p:cNvPr>
          <p:cNvSpPr>
            <a:spLocks noGrp="1"/>
          </p:cNvSpPr>
          <p:nvPr>
            <p:ph type="body" sz="quarter" idx="22" hasCustomPrompt="1"/>
          </p:nvPr>
        </p:nvSpPr>
        <p:spPr>
          <a:xfrm>
            <a:off x="4648202" y="3925168"/>
            <a:ext cx="533400" cy="475515"/>
          </a:xfrm>
          <a:prstGeom prst="rect">
            <a:avLst/>
          </a:prstGeo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6</a:t>
            </a:r>
          </a:p>
        </p:txBody>
      </p:sp>
      <p:sp>
        <p:nvSpPr>
          <p:cNvPr id="18" name="Text Placeholder 6">
            <a:extLst>
              <a:ext uri="{FF2B5EF4-FFF2-40B4-BE49-F238E27FC236}">
                <a16:creationId xmlns:a16="http://schemas.microsoft.com/office/drawing/2014/main" id="{F0F3A60E-3DE9-446D-94EC-CE3C87005CBD}"/>
              </a:ext>
            </a:extLst>
          </p:cNvPr>
          <p:cNvSpPr>
            <a:spLocks noGrp="1"/>
          </p:cNvSpPr>
          <p:nvPr>
            <p:ph type="body" sz="quarter" idx="23"/>
          </p:nvPr>
        </p:nvSpPr>
        <p:spPr>
          <a:xfrm>
            <a:off x="5257800" y="3925169"/>
            <a:ext cx="3507207" cy="475515"/>
          </a:xfrm>
          <a:prstGeom prst="rect">
            <a:avLst/>
          </a:prstGeo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9" name="Text Placeholder 6">
            <a:extLst>
              <a:ext uri="{FF2B5EF4-FFF2-40B4-BE49-F238E27FC236}">
                <a16:creationId xmlns:a16="http://schemas.microsoft.com/office/drawing/2014/main" id="{3D9BCA1D-C914-4048-BB8C-00D285D4968E}"/>
              </a:ext>
            </a:extLst>
          </p:cNvPr>
          <p:cNvSpPr>
            <a:spLocks noGrp="1"/>
          </p:cNvSpPr>
          <p:nvPr>
            <p:ph type="body" sz="quarter" idx="24" hasCustomPrompt="1"/>
          </p:nvPr>
        </p:nvSpPr>
        <p:spPr>
          <a:xfrm>
            <a:off x="4648202" y="4534768"/>
            <a:ext cx="533400" cy="475515"/>
          </a:xfrm>
          <a:prstGeom prst="rect">
            <a:avLst/>
          </a:prstGeo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7</a:t>
            </a:r>
          </a:p>
        </p:txBody>
      </p:sp>
      <p:sp>
        <p:nvSpPr>
          <p:cNvPr id="20" name="Text Placeholder 6">
            <a:extLst>
              <a:ext uri="{FF2B5EF4-FFF2-40B4-BE49-F238E27FC236}">
                <a16:creationId xmlns:a16="http://schemas.microsoft.com/office/drawing/2014/main" id="{D39EFFD8-CBAE-48D0-ABF8-2E7CD8CC4AC2}"/>
              </a:ext>
            </a:extLst>
          </p:cNvPr>
          <p:cNvSpPr>
            <a:spLocks noGrp="1"/>
          </p:cNvSpPr>
          <p:nvPr>
            <p:ph type="body" sz="quarter" idx="25"/>
          </p:nvPr>
        </p:nvSpPr>
        <p:spPr>
          <a:xfrm>
            <a:off x="5257800" y="4534769"/>
            <a:ext cx="3507207" cy="475515"/>
          </a:xfrm>
          <a:prstGeom prst="rect">
            <a:avLst/>
          </a:prstGeo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21" name="Text Placeholder 6">
            <a:extLst>
              <a:ext uri="{FF2B5EF4-FFF2-40B4-BE49-F238E27FC236}">
                <a16:creationId xmlns:a16="http://schemas.microsoft.com/office/drawing/2014/main" id="{7C74B7B3-7181-4243-8334-C8DDAF339698}"/>
              </a:ext>
            </a:extLst>
          </p:cNvPr>
          <p:cNvSpPr>
            <a:spLocks noGrp="1"/>
          </p:cNvSpPr>
          <p:nvPr>
            <p:ph type="body" sz="quarter" idx="26" hasCustomPrompt="1"/>
          </p:nvPr>
        </p:nvSpPr>
        <p:spPr>
          <a:xfrm>
            <a:off x="4648202" y="5148379"/>
            <a:ext cx="533400" cy="475515"/>
          </a:xfrm>
          <a:prstGeom prst="rect">
            <a:avLst/>
          </a:prstGeo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8</a:t>
            </a:r>
          </a:p>
        </p:txBody>
      </p:sp>
      <p:sp>
        <p:nvSpPr>
          <p:cNvPr id="22" name="Text Placeholder 6">
            <a:extLst>
              <a:ext uri="{FF2B5EF4-FFF2-40B4-BE49-F238E27FC236}">
                <a16:creationId xmlns:a16="http://schemas.microsoft.com/office/drawing/2014/main" id="{497B175A-F197-4861-B063-49EC87DF7005}"/>
              </a:ext>
            </a:extLst>
          </p:cNvPr>
          <p:cNvSpPr>
            <a:spLocks noGrp="1"/>
          </p:cNvSpPr>
          <p:nvPr>
            <p:ph type="body" sz="quarter" idx="27"/>
          </p:nvPr>
        </p:nvSpPr>
        <p:spPr>
          <a:xfrm>
            <a:off x="5257800" y="5148380"/>
            <a:ext cx="3507207" cy="475515"/>
          </a:xfrm>
          <a:prstGeom prst="rect">
            <a:avLst/>
          </a:prstGeo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grpSp>
        <p:nvGrpSpPr>
          <p:cNvPr id="23" name="Group 22">
            <a:extLst>
              <a:ext uri="{FF2B5EF4-FFF2-40B4-BE49-F238E27FC236}">
                <a16:creationId xmlns:a16="http://schemas.microsoft.com/office/drawing/2014/main" id="{9061132D-6BA0-B14B-8444-242940320E11}"/>
              </a:ext>
            </a:extLst>
          </p:cNvPr>
          <p:cNvGrpSpPr/>
          <p:nvPr/>
        </p:nvGrpSpPr>
        <p:grpSpPr>
          <a:xfrm>
            <a:off x="381000" y="5751964"/>
            <a:ext cx="4114800" cy="733643"/>
            <a:chOff x="266584" y="1364098"/>
            <a:chExt cx="4114800" cy="733643"/>
          </a:xfrm>
        </p:grpSpPr>
        <p:sp>
          <p:nvSpPr>
            <p:cNvPr id="24" name="Text Placeholder 6">
              <a:extLst>
                <a:ext uri="{FF2B5EF4-FFF2-40B4-BE49-F238E27FC236}">
                  <a16:creationId xmlns:a16="http://schemas.microsoft.com/office/drawing/2014/main" id="{011CA3D8-FA24-744C-B1A0-30F5A61FA333}"/>
                </a:ext>
              </a:extLst>
            </p:cNvPr>
            <p:cNvSpPr txBox="1">
              <a:spLocks/>
            </p:cNvSpPr>
            <p:nvPr/>
          </p:nvSpPr>
          <p:spPr>
            <a:xfrm>
              <a:off x="266584" y="1364098"/>
              <a:ext cx="533400" cy="733643"/>
            </a:xfrm>
            <a:prstGeom prst="rect">
              <a:avLst/>
            </a:prstGeom>
            <a:solidFill>
              <a:schemeClr val="accent1"/>
            </a:solidFill>
          </p:spPr>
          <p:txBody>
            <a:bodyPr lIns="137160" tIns="91440" rIns="137160" bIns="91440" anchor="ctr" anchorCtr="0">
              <a:noAutofit/>
            </a:bodyPr>
            <a:lstStyle>
              <a:lvl1pPr marL="0" indent="0" algn="ctr" defTabSz="685766" rtl="0" eaLnBrk="1" latinLnBrk="0" hangingPunct="1">
                <a:lnSpc>
                  <a:spcPct val="90000"/>
                </a:lnSpc>
                <a:spcBef>
                  <a:spcPts val="751"/>
                </a:spcBef>
                <a:buFont typeface="Arial"/>
                <a:buNone/>
                <a:defRPr sz="2100" b="1" i="0" kern="1200">
                  <a:solidFill>
                    <a:schemeClr val="bg2"/>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bg2"/>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bg2"/>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bg2"/>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bg2"/>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dirty="0"/>
                <a:t>▶︎</a:t>
              </a:r>
            </a:p>
          </p:txBody>
        </p:sp>
        <p:sp>
          <p:nvSpPr>
            <p:cNvPr id="25" name="Text Placeholder 12">
              <a:extLst>
                <a:ext uri="{FF2B5EF4-FFF2-40B4-BE49-F238E27FC236}">
                  <a16:creationId xmlns:a16="http://schemas.microsoft.com/office/drawing/2014/main" id="{EC546CD3-C84A-BA4A-BA76-B871ABC7F6BC}"/>
                </a:ext>
              </a:extLst>
            </p:cNvPr>
            <p:cNvSpPr txBox="1">
              <a:spLocks/>
            </p:cNvSpPr>
            <p:nvPr/>
          </p:nvSpPr>
          <p:spPr>
            <a:xfrm>
              <a:off x="876185" y="1364098"/>
              <a:ext cx="3505199" cy="733643"/>
            </a:xfrm>
            <a:prstGeom prst="rect">
              <a:avLst/>
            </a:prstGeom>
            <a:solidFill>
              <a:schemeClr val="bg1">
                <a:lumMod val="20000"/>
                <a:lumOff val="80000"/>
              </a:schemeClr>
            </a:solidFill>
          </p:spPr>
          <p:txBody>
            <a:bodyPr anchor="ct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Text</a:t>
              </a:r>
            </a:p>
          </p:txBody>
        </p:sp>
      </p:grpSp>
    </p:spTree>
    <p:extLst>
      <p:ext uri="{BB962C8B-B14F-4D97-AF65-F5344CB8AC3E}">
        <p14:creationId xmlns:p14="http://schemas.microsoft.com/office/powerpoint/2010/main" val="31466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 y="368882"/>
            <a:ext cx="9143999" cy="784830"/>
          </a:xfrm>
          <a:prstGeom prst="rect">
            <a:avLst/>
          </a:prstGeom>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274319" y="1371600"/>
            <a:ext cx="8572500" cy="502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40447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 y="368882"/>
            <a:ext cx="9143999" cy="784830"/>
          </a:xfrm>
          <a:prstGeom prst="rect">
            <a:avLst/>
          </a:prstGeom>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274319" y="1371600"/>
            <a:ext cx="4643589" cy="5029200"/>
          </a:xfrm>
          <a:prstGeom prst="rect">
            <a:avLst/>
          </a:prstGeo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4917909" y="1153712"/>
            <a:ext cx="4226092" cy="5428063"/>
          </a:xfrm>
          <a:prstGeom prst="rect">
            <a:avLst/>
          </a:prstGeom>
        </p:spPr>
        <p:txBody>
          <a:bodyPr/>
          <a:lstStyle/>
          <a:p>
            <a:r>
              <a:rPr lang="en-US"/>
              <a:t>Click icon to add picture</a:t>
            </a:r>
          </a:p>
        </p:txBody>
      </p:sp>
    </p:spTree>
    <p:extLst>
      <p:ext uri="{BB962C8B-B14F-4D97-AF65-F5344CB8AC3E}">
        <p14:creationId xmlns:p14="http://schemas.microsoft.com/office/powerpoint/2010/main" val="3035571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 y="368882"/>
            <a:ext cx="9143999" cy="78483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5503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 y="366537"/>
            <a:ext cx="9143999" cy="784830"/>
          </a:xfrm>
          <a:prstGeom prst="rect">
            <a:avLst/>
          </a:prstGeom>
        </p:spPr>
        <p:txBody>
          <a:bodyPr lIns="365760" rIns="365760" anchor="ctr" anchorCtr="0"/>
          <a:lstStyle/>
          <a:p>
            <a:r>
              <a:rPr lang="en-US"/>
              <a:t>Click to edit Master title style</a:t>
            </a:r>
            <a:endParaRPr lang="en-US" dirty="0"/>
          </a:p>
        </p:txBody>
      </p:sp>
      <p:sp>
        <p:nvSpPr>
          <p:cNvPr id="3" name="Content Placeholder 2"/>
          <p:cNvSpPr>
            <a:spLocks noGrp="1"/>
          </p:cNvSpPr>
          <p:nvPr>
            <p:ph idx="1"/>
          </p:nvPr>
        </p:nvSpPr>
        <p:spPr>
          <a:xfrm>
            <a:off x="274320" y="1371599"/>
            <a:ext cx="8572500" cy="49377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Shape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4771346" y="365760"/>
            <a:ext cx="4372657"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a:t>Edit Master text styles</a:t>
            </a:r>
          </a:p>
        </p:txBody>
      </p:sp>
    </p:spTree>
    <p:extLst>
      <p:ext uri="{BB962C8B-B14F-4D97-AF65-F5344CB8AC3E}">
        <p14:creationId xmlns:p14="http://schemas.microsoft.com/office/powerpoint/2010/main" val="35782239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8048" y="1425808"/>
            <a:ext cx="5615722"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2714500" y="2569904"/>
            <a:ext cx="6474463"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1859609" y="3716404"/>
            <a:ext cx="7339167"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7" y="1423220"/>
            <a:ext cx="4258592"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a:latin typeface="Arial" panose="020B0604020202020204" pitchFamily="34" charset="0"/>
                <a:cs typeface="Arial" panose="020B0604020202020204" pitchFamily="34" charset="0"/>
              </a:rPr>
              <a:t>Click to edit Master title style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53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C4025537-0A66-4EF6-8C47-47E9F0AE5752}"/>
              </a:ext>
            </a:extLst>
          </p:cNvPr>
          <p:cNvSpPr/>
          <p:nvPr/>
        </p:nvSpPr>
        <p:spPr>
          <a:xfrm flipH="1">
            <a:off x="227685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3412503" y="3412503"/>
            <a:ext cx="5731502" cy="3271100"/>
          </a:xfrm>
          <a:prstGeom prst="rect">
            <a:avLst/>
          </a:prstGeom>
          <a:noFill/>
        </p:spPr>
        <p:txBody>
          <a:bodyPr wrap="square">
            <a:noAutofit/>
          </a:bodyPr>
          <a:lstStyle>
            <a:lvl1pPr algn="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153215900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31018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 y="2286000"/>
            <a:ext cx="9143999" cy="784830"/>
          </a:xfrm>
        </p:spPr>
        <p:txBody>
          <a:bodyPr/>
          <a:lstStyle>
            <a:lvl1pPr>
              <a:defRPr baseline="0"/>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DD2EAF35-0505-413D-9F7C-2EE103A4CE47}"/>
              </a:ext>
            </a:extLst>
          </p:cNvPr>
          <p:cNvSpPr>
            <a:spLocks noGrp="1"/>
          </p:cNvSpPr>
          <p:nvPr>
            <p:ph type="pic" sz="quarter" idx="11"/>
          </p:nvPr>
        </p:nvSpPr>
        <p:spPr>
          <a:xfrm>
            <a:off x="0" y="0"/>
            <a:ext cx="9144000" cy="2286000"/>
          </a:xfrm>
        </p:spPr>
        <p:txBody>
          <a:bodyPr/>
          <a:lstStyle/>
          <a:p>
            <a:r>
              <a:rPr lang="en-US"/>
              <a:t>Click icon to add picture</a:t>
            </a:r>
          </a:p>
        </p:txBody>
      </p:sp>
      <p:sp>
        <p:nvSpPr>
          <p:cNvPr id="7" name="Text Placeholder 6">
            <a:extLst>
              <a:ext uri="{FF2B5EF4-FFF2-40B4-BE49-F238E27FC236}">
                <a16:creationId xmlns:a16="http://schemas.microsoft.com/office/drawing/2014/main" id="{C4CA738D-C47C-4F93-9905-1213B73040FB}"/>
              </a:ext>
            </a:extLst>
          </p:cNvPr>
          <p:cNvSpPr>
            <a:spLocks noGrp="1"/>
          </p:cNvSpPr>
          <p:nvPr>
            <p:ph type="body" sz="quarter" idx="12" hasCustomPrompt="1"/>
          </p:nvPr>
        </p:nvSpPr>
        <p:spPr>
          <a:xfrm>
            <a:off x="381000" y="3305542"/>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1</a:t>
            </a:r>
          </a:p>
        </p:txBody>
      </p:sp>
      <p:sp>
        <p:nvSpPr>
          <p:cNvPr id="8" name="Text Placeholder 6">
            <a:extLst>
              <a:ext uri="{FF2B5EF4-FFF2-40B4-BE49-F238E27FC236}">
                <a16:creationId xmlns:a16="http://schemas.microsoft.com/office/drawing/2014/main" id="{F81AE86E-AA01-4DB4-83A6-63089048A85B}"/>
              </a:ext>
            </a:extLst>
          </p:cNvPr>
          <p:cNvSpPr>
            <a:spLocks noGrp="1"/>
          </p:cNvSpPr>
          <p:nvPr>
            <p:ph type="body" sz="quarter" idx="13"/>
          </p:nvPr>
        </p:nvSpPr>
        <p:spPr>
          <a:xfrm>
            <a:off x="990600" y="3305543"/>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9" name="Text Placeholder 6">
            <a:extLst>
              <a:ext uri="{FF2B5EF4-FFF2-40B4-BE49-F238E27FC236}">
                <a16:creationId xmlns:a16="http://schemas.microsoft.com/office/drawing/2014/main" id="{F967D7C8-7ADB-499A-8993-4F9A99FB67DA}"/>
              </a:ext>
            </a:extLst>
          </p:cNvPr>
          <p:cNvSpPr>
            <a:spLocks noGrp="1"/>
          </p:cNvSpPr>
          <p:nvPr>
            <p:ph type="body" sz="quarter" idx="14" hasCustomPrompt="1"/>
          </p:nvPr>
        </p:nvSpPr>
        <p:spPr>
          <a:xfrm>
            <a:off x="381000" y="3915142"/>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2</a:t>
            </a:r>
          </a:p>
        </p:txBody>
      </p:sp>
      <p:sp>
        <p:nvSpPr>
          <p:cNvPr id="10" name="Text Placeholder 6">
            <a:extLst>
              <a:ext uri="{FF2B5EF4-FFF2-40B4-BE49-F238E27FC236}">
                <a16:creationId xmlns:a16="http://schemas.microsoft.com/office/drawing/2014/main" id="{88FB6503-5DF1-4B69-9C8B-B89BA39CE964}"/>
              </a:ext>
            </a:extLst>
          </p:cNvPr>
          <p:cNvSpPr>
            <a:spLocks noGrp="1"/>
          </p:cNvSpPr>
          <p:nvPr>
            <p:ph type="body" sz="quarter" idx="15"/>
          </p:nvPr>
        </p:nvSpPr>
        <p:spPr>
          <a:xfrm>
            <a:off x="990600" y="3915143"/>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1" name="Text Placeholder 6">
            <a:extLst>
              <a:ext uri="{FF2B5EF4-FFF2-40B4-BE49-F238E27FC236}">
                <a16:creationId xmlns:a16="http://schemas.microsoft.com/office/drawing/2014/main" id="{F231A76C-304F-4DD9-B766-6ABF243F8EC2}"/>
              </a:ext>
            </a:extLst>
          </p:cNvPr>
          <p:cNvSpPr>
            <a:spLocks noGrp="1"/>
          </p:cNvSpPr>
          <p:nvPr>
            <p:ph type="body" sz="quarter" idx="16" hasCustomPrompt="1"/>
          </p:nvPr>
        </p:nvSpPr>
        <p:spPr>
          <a:xfrm>
            <a:off x="381000" y="4524742"/>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3</a:t>
            </a:r>
          </a:p>
        </p:txBody>
      </p:sp>
      <p:sp>
        <p:nvSpPr>
          <p:cNvPr id="12" name="Text Placeholder 6">
            <a:extLst>
              <a:ext uri="{FF2B5EF4-FFF2-40B4-BE49-F238E27FC236}">
                <a16:creationId xmlns:a16="http://schemas.microsoft.com/office/drawing/2014/main" id="{558906C5-E67C-4005-B1CC-CF9B48E01490}"/>
              </a:ext>
            </a:extLst>
          </p:cNvPr>
          <p:cNvSpPr>
            <a:spLocks noGrp="1"/>
          </p:cNvSpPr>
          <p:nvPr>
            <p:ph type="body" sz="quarter" idx="17"/>
          </p:nvPr>
        </p:nvSpPr>
        <p:spPr>
          <a:xfrm>
            <a:off x="990600" y="4524743"/>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3" name="Text Placeholder 6">
            <a:extLst>
              <a:ext uri="{FF2B5EF4-FFF2-40B4-BE49-F238E27FC236}">
                <a16:creationId xmlns:a16="http://schemas.microsoft.com/office/drawing/2014/main" id="{B57E53FC-311F-4B55-8D83-06291EA9113D}"/>
              </a:ext>
            </a:extLst>
          </p:cNvPr>
          <p:cNvSpPr>
            <a:spLocks noGrp="1"/>
          </p:cNvSpPr>
          <p:nvPr>
            <p:ph type="body" sz="quarter" idx="18" hasCustomPrompt="1"/>
          </p:nvPr>
        </p:nvSpPr>
        <p:spPr>
          <a:xfrm>
            <a:off x="381000" y="5138353"/>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4</a:t>
            </a:r>
          </a:p>
        </p:txBody>
      </p:sp>
      <p:sp>
        <p:nvSpPr>
          <p:cNvPr id="14" name="Text Placeholder 6">
            <a:extLst>
              <a:ext uri="{FF2B5EF4-FFF2-40B4-BE49-F238E27FC236}">
                <a16:creationId xmlns:a16="http://schemas.microsoft.com/office/drawing/2014/main" id="{5C453FC5-87BA-4528-9A21-61C5A66EE4AF}"/>
              </a:ext>
            </a:extLst>
          </p:cNvPr>
          <p:cNvSpPr>
            <a:spLocks noGrp="1"/>
          </p:cNvSpPr>
          <p:nvPr>
            <p:ph type="body" sz="quarter" idx="19"/>
          </p:nvPr>
        </p:nvSpPr>
        <p:spPr>
          <a:xfrm>
            <a:off x="990600" y="5138354"/>
            <a:ext cx="3505200"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5" name="Text Placeholder 6">
            <a:extLst>
              <a:ext uri="{FF2B5EF4-FFF2-40B4-BE49-F238E27FC236}">
                <a16:creationId xmlns:a16="http://schemas.microsoft.com/office/drawing/2014/main" id="{6EBB245C-C404-4C4A-970C-4467F7C9A3ED}"/>
              </a:ext>
            </a:extLst>
          </p:cNvPr>
          <p:cNvSpPr>
            <a:spLocks noGrp="1"/>
          </p:cNvSpPr>
          <p:nvPr>
            <p:ph type="body" sz="quarter" idx="20" hasCustomPrompt="1"/>
          </p:nvPr>
        </p:nvSpPr>
        <p:spPr>
          <a:xfrm>
            <a:off x="4648202" y="3315568"/>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5</a:t>
            </a:r>
          </a:p>
        </p:txBody>
      </p:sp>
      <p:sp>
        <p:nvSpPr>
          <p:cNvPr id="16" name="Text Placeholder 6">
            <a:extLst>
              <a:ext uri="{FF2B5EF4-FFF2-40B4-BE49-F238E27FC236}">
                <a16:creationId xmlns:a16="http://schemas.microsoft.com/office/drawing/2014/main" id="{0AA35773-A63A-4359-A8B3-D27CB9824F2A}"/>
              </a:ext>
            </a:extLst>
          </p:cNvPr>
          <p:cNvSpPr>
            <a:spLocks noGrp="1"/>
          </p:cNvSpPr>
          <p:nvPr>
            <p:ph type="body" sz="quarter" idx="21"/>
          </p:nvPr>
        </p:nvSpPr>
        <p:spPr>
          <a:xfrm>
            <a:off x="5257800" y="3315569"/>
            <a:ext cx="3507207"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7" name="Text Placeholder 6">
            <a:extLst>
              <a:ext uri="{FF2B5EF4-FFF2-40B4-BE49-F238E27FC236}">
                <a16:creationId xmlns:a16="http://schemas.microsoft.com/office/drawing/2014/main" id="{ABCEA28A-2020-4E9F-89CE-36BD072A24A6}"/>
              </a:ext>
            </a:extLst>
          </p:cNvPr>
          <p:cNvSpPr>
            <a:spLocks noGrp="1"/>
          </p:cNvSpPr>
          <p:nvPr>
            <p:ph type="body" sz="quarter" idx="22" hasCustomPrompt="1"/>
          </p:nvPr>
        </p:nvSpPr>
        <p:spPr>
          <a:xfrm>
            <a:off x="4648202" y="3925168"/>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6</a:t>
            </a:r>
          </a:p>
        </p:txBody>
      </p:sp>
      <p:sp>
        <p:nvSpPr>
          <p:cNvPr id="18" name="Text Placeholder 6">
            <a:extLst>
              <a:ext uri="{FF2B5EF4-FFF2-40B4-BE49-F238E27FC236}">
                <a16:creationId xmlns:a16="http://schemas.microsoft.com/office/drawing/2014/main" id="{F0F3A60E-3DE9-446D-94EC-CE3C87005CBD}"/>
              </a:ext>
            </a:extLst>
          </p:cNvPr>
          <p:cNvSpPr>
            <a:spLocks noGrp="1"/>
          </p:cNvSpPr>
          <p:nvPr>
            <p:ph type="body" sz="quarter" idx="23"/>
          </p:nvPr>
        </p:nvSpPr>
        <p:spPr>
          <a:xfrm>
            <a:off x="5257800" y="3925169"/>
            <a:ext cx="3507207"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19" name="Text Placeholder 6">
            <a:extLst>
              <a:ext uri="{FF2B5EF4-FFF2-40B4-BE49-F238E27FC236}">
                <a16:creationId xmlns:a16="http://schemas.microsoft.com/office/drawing/2014/main" id="{3D9BCA1D-C914-4048-BB8C-00D285D4968E}"/>
              </a:ext>
            </a:extLst>
          </p:cNvPr>
          <p:cNvSpPr>
            <a:spLocks noGrp="1"/>
          </p:cNvSpPr>
          <p:nvPr>
            <p:ph type="body" sz="quarter" idx="24" hasCustomPrompt="1"/>
          </p:nvPr>
        </p:nvSpPr>
        <p:spPr>
          <a:xfrm>
            <a:off x="4648202" y="4534768"/>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7</a:t>
            </a:r>
          </a:p>
        </p:txBody>
      </p:sp>
      <p:sp>
        <p:nvSpPr>
          <p:cNvPr id="20" name="Text Placeholder 6">
            <a:extLst>
              <a:ext uri="{FF2B5EF4-FFF2-40B4-BE49-F238E27FC236}">
                <a16:creationId xmlns:a16="http://schemas.microsoft.com/office/drawing/2014/main" id="{D39EFFD8-CBAE-48D0-ABF8-2E7CD8CC4AC2}"/>
              </a:ext>
            </a:extLst>
          </p:cNvPr>
          <p:cNvSpPr>
            <a:spLocks noGrp="1"/>
          </p:cNvSpPr>
          <p:nvPr>
            <p:ph type="body" sz="quarter" idx="25"/>
          </p:nvPr>
        </p:nvSpPr>
        <p:spPr>
          <a:xfrm>
            <a:off x="5257800" y="4534769"/>
            <a:ext cx="3507207"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21" name="Text Placeholder 6">
            <a:extLst>
              <a:ext uri="{FF2B5EF4-FFF2-40B4-BE49-F238E27FC236}">
                <a16:creationId xmlns:a16="http://schemas.microsoft.com/office/drawing/2014/main" id="{7C74B7B3-7181-4243-8334-C8DDAF339698}"/>
              </a:ext>
            </a:extLst>
          </p:cNvPr>
          <p:cNvSpPr>
            <a:spLocks noGrp="1"/>
          </p:cNvSpPr>
          <p:nvPr>
            <p:ph type="body" sz="quarter" idx="26" hasCustomPrompt="1"/>
          </p:nvPr>
        </p:nvSpPr>
        <p:spPr>
          <a:xfrm>
            <a:off x="4648202" y="5148379"/>
            <a:ext cx="533400" cy="475515"/>
          </a:xfrm>
          <a:solidFill>
            <a:schemeClr val="accent1"/>
          </a:solidFill>
        </p:spPr>
        <p:txBody>
          <a:bodyPr lIns="137160" tIns="91440" rIns="137160" bIns="91440" anchor="ctr" anchorCtr="0">
            <a:spAutoFit/>
          </a:bodyPr>
          <a:lstStyle>
            <a:lvl1pPr algn="ctr">
              <a:defRPr b="1">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8</a:t>
            </a:r>
          </a:p>
        </p:txBody>
      </p:sp>
      <p:sp>
        <p:nvSpPr>
          <p:cNvPr id="22" name="Text Placeholder 6">
            <a:extLst>
              <a:ext uri="{FF2B5EF4-FFF2-40B4-BE49-F238E27FC236}">
                <a16:creationId xmlns:a16="http://schemas.microsoft.com/office/drawing/2014/main" id="{497B175A-F197-4861-B063-49EC87DF7005}"/>
              </a:ext>
            </a:extLst>
          </p:cNvPr>
          <p:cNvSpPr>
            <a:spLocks noGrp="1"/>
          </p:cNvSpPr>
          <p:nvPr>
            <p:ph type="body" sz="quarter" idx="27"/>
          </p:nvPr>
        </p:nvSpPr>
        <p:spPr>
          <a:xfrm>
            <a:off x="5257800" y="5148380"/>
            <a:ext cx="3507207" cy="475515"/>
          </a:xfrm>
          <a:solidFill>
            <a:schemeClr val="bg1">
              <a:lumMod val="20000"/>
              <a:lumOff val="80000"/>
            </a:schemeClr>
          </a:solidFill>
        </p:spPr>
        <p:txBody>
          <a:bodyPr lIns="137160" tIns="91440" rIns="137160" bIns="91440" anchor="ctr" anchorCtr="0">
            <a:spAutoFit/>
          </a:bodyPr>
          <a:lstStyle>
            <a:lvl1pPr algn="l">
              <a:defRPr>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grpSp>
        <p:nvGrpSpPr>
          <p:cNvPr id="23" name="Group 22">
            <a:extLst>
              <a:ext uri="{FF2B5EF4-FFF2-40B4-BE49-F238E27FC236}">
                <a16:creationId xmlns:a16="http://schemas.microsoft.com/office/drawing/2014/main" id="{9061132D-6BA0-B14B-8444-242940320E11}"/>
              </a:ext>
            </a:extLst>
          </p:cNvPr>
          <p:cNvGrpSpPr/>
          <p:nvPr/>
        </p:nvGrpSpPr>
        <p:grpSpPr>
          <a:xfrm>
            <a:off x="381000" y="5751964"/>
            <a:ext cx="4114800" cy="733643"/>
            <a:chOff x="266584" y="1364098"/>
            <a:chExt cx="4114800" cy="733643"/>
          </a:xfrm>
        </p:grpSpPr>
        <p:sp>
          <p:nvSpPr>
            <p:cNvPr id="24" name="Text Placeholder 6">
              <a:extLst>
                <a:ext uri="{FF2B5EF4-FFF2-40B4-BE49-F238E27FC236}">
                  <a16:creationId xmlns:a16="http://schemas.microsoft.com/office/drawing/2014/main" id="{011CA3D8-FA24-744C-B1A0-30F5A61FA333}"/>
                </a:ext>
              </a:extLst>
            </p:cNvPr>
            <p:cNvSpPr txBox="1">
              <a:spLocks/>
            </p:cNvSpPr>
            <p:nvPr/>
          </p:nvSpPr>
          <p:spPr>
            <a:xfrm>
              <a:off x="266584" y="1364098"/>
              <a:ext cx="533400" cy="733643"/>
            </a:xfrm>
            <a:prstGeom prst="rect">
              <a:avLst/>
            </a:prstGeom>
            <a:solidFill>
              <a:schemeClr val="accent1"/>
            </a:solidFill>
          </p:spPr>
          <p:txBody>
            <a:bodyPr lIns="137160" tIns="91440" rIns="137160" bIns="91440" anchor="ctr" anchorCtr="0">
              <a:noAutofit/>
            </a:bodyPr>
            <a:lstStyle>
              <a:lvl1pPr marL="0" indent="0" algn="ctr" defTabSz="685766" rtl="0" eaLnBrk="1" latinLnBrk="0" hangingPunct="1">
                <a:lnSpc>
                  <a:spcPct val="90000"/>
                </a:lnSpc>
                <a:spcBef>
                  <a:spcPts val="751"/>
                </a:spcBef>
                <a:buFont typeface="Arial"/>
                <a:buNone/>
                <a:defRPr sz="2100" b="1" i="0" kern="1200">
                  <a:solidFill>
                    <a:schemeClr val="bg2"/>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bg2"/>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bg2"/>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bg2"/>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bg2"/>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dirty="0"/>
                <a:t>▶︎</a:t>
              </a:r>
            </a:p>
          </p:txBody>
        </p:sp>
        <p:sp>
          <p:nvSpPr>
            <p:cNvPr id="25" name="Text Placeholder 12">
              <a:extLst>
                <a:ext uri="{FF2B5EF4-FFF2-40B4-BE49-F238E27FC236}">
                  <a16:creationId xmlns:a16="http://schemas.microsoft.com/office/drawing/2014/main" id="{EC546CD3-C84A-BA4A-BA76-B871ABC7F6BC}"/>
                </a:ext>
              </a:extLst>
            </p:cNvPr>
            <p:cNvSpPr txBox="1">
              <a:spLocks/>
            </p:cNvSpPr>
            <p:nvPr/>
          </p:nvSpPr>
          <p:spPr>
            <a:xfrm>
              <a:off x="876185" y="1364098"/>
              <a:ext cx="3505199" cy="733643"/>
            </a:xfrm>
            <a:prstGeom prst="rect">
              <a:avLst/>
            </a:prstGeom>
            <a:solidFill>
              <a:schemeClr val="bg1">
                <a:lumMod val="20000"/>
                <a:lumOff val="80000"/>
              </a:schemeClr>
            </a:solidFill>
          </p:spPr>
          <p:txBody>
            <a:bodyPr anchor="ct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Text</a:t>
              </a:r>
            </a:p>
          </p:txBody>
        </p:sp>
      </p:grpSp>
    </p:spTree>
    <p:extLst>
      <p:ext uri="{BB962C8B-B14F-4D97-AF65-F5344CB8AC3E}">
        <p14:creationId xmlns:p14="http://schemas.microsoft.com/office/powerpoint/2010/main" val="226281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274319" y="1371600"/>
            <a:ext cx="85725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52376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274319" y="1371600"/>
            <a:ext cx="4643589" cy="5029200"/>
          </a:xfrm>
        </p:spPr>
        <p:txBody>
          <a:bodyPr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4917909" y="1153712"/>
            <a:ext cx="4226092" cy="5428063"/>
          </a:xfrm>
        </p:spPr>
        <p:txBody>
          <a:bodyPr/>
          <a:lstStyle/>
          <a:p>
            <a:r>
              <a:rPr lang="en-US"/>
              <a:t>Click icon to add picture</a:t>
            </a:r>
          </a:p>
        </p:txBody>
      </p:sp>
    </p:spTree>
    <p:extLst>
      <p:ext uri="{BB962C8B-B14F-4D97-AF65-F5344CB8AC3E}">
        <p14:creationId xmlns:p14="http://schemas.microsoft.com/office/powerpoint/2010/main" val="31908400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42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 y="366537"/>
            <a:ext cx="9143999" cy="784830"/>
          </a:xfrm>
        </p:spPr>
        <p:txBody>
          <a:bodyPr lIns="365760" rIns="365760" anchor="ctr" anchorCtr="0"/>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Shape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4771346" y="365760"/>
            <a:ext cx="4372657"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a:t>Edit Master text styles</a:t>
            </a:r>
          </a:p>
        </p:txBody>
      </p:sp>
    </p:spTree>
    <p:extLst>
      <p:ext uri="{BB962C8B-B14F-4D97-AF65-F5344CB8AC3E}">
        <p14:creationId xmlns:p14="http://schemas.microsoft.com/office/powerpoint/2010/main" val="39293064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3558048" y="1425808"/>
            <a:ext cx="5615722"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2714500" y="2569904"/>
            <a:ext cx="6474463"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1859609" y="3716404"/>
            <a:ext cx="7339167"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7" y="1423220"/>
            <a:ext cx="4258592"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a:latin typeface="Arial" panose="020B0604020202020204" pitchFamily="34" charset="0"/>
                <a:cs typeface="Arial" panose="020B0604020202020204" pitchFamily="34" charset="0"/>
              </a:rPr>
              <a:t>Click to edit Master title style</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0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C4025537-0A66-4EF6-8C47-47E9F0AE5752}"/>
              </a:ext>
            </a:extLst>
          </p:cNvPr>
          <p:cNvSpPr/>
          <p:nvPr/>
        </p:nvSpPr>
        <p:spPr>
          <a:xfrm flipH="1">
            <a:off x="2965506" y="678730"/>
            <a:ext cx="6178494" cy="6179270"/>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itle 1"/>
          <p:cNvSpPr>
            <a:spLocks noGrp="1"/>
          </p:cNvSpPr>
          <p:nvPr>
            <p:ph type="title"/>
          </p:nvPr>
        </p:nvSpPr>
        <p:spPr>
          <a:xfrm>
            <a:off x="3412503" y="3412503"/>
            <a:ext cx="5731502" cy="3271100"/>
          </a:xfrm>
          <a:noFill/>
        </p:spPr>
        <p:txBody>
          <a:bodyPr wrap="square">
            <a:noAutofit/>
          </a:bodyPr>
          <a:lstStyle>
            <a:lvl1pPr algn="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9582959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111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368882"/>
            <a:ext cx="9143999" cy="784830"/>
          </a:xfrm>
          <a:prstGeom prst="rect">
            <a:avLst/>
          </a:prstGeom>
          <a:solidFill>
            <a:schemeClr val="tx2"/>
          </a:solidFill>
        </p:spPr>
        <p:txBody>
          <a:bodyPr vert="horz" lIns="365760" tIns="182880" rIns="365760" bIns="18288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274320" y="1371599"/>
            <a:ext cx="8572500" cy="49377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5" name="Group 4"/>
          <p:cNvGrpSpPr/>
          <p:nvPr/>
        </p:nvGrpSpPr>
        <p:grpSpPr>
          <a:xfrm>
            <a:off x="125149" y="6654431"/>
            <a:ext cx="8936786" cy="123134"/>
            <a:chOff x="166862" y="6654429"/>
            <a:chExt cx="11915715" cy="123134"/>
          </a:xfrm>
        </p:grpSpPr>
        <p:sp>
          <p:nvSpPr>
            <p:cNvPr id="9" name="Date Placeholder 3"/>
            <p:cNvSpPr txBox="1">
              <a:spLocks/>
            </p:cNvSpPr>
            <p:nvPr/>
          </p:nvSpPr>
          <p:spPr>
            <a:xfrm>
              <a:off x="9339377" y="6673688"/>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a:t>
              </a:r>
              <a:r>
                <a:rPr lang="en-US" sz="675" b="0" i="0" dirty="0">
                  <a:solidFill>
                    <a:schemeClr val="tx1"/>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6" name="TextBox 5"/>
            <p:cNvSpPr txBox="1"/>
            <p:nvPr userDrawn="1"/>
          </p:nvSpPr>
          <p:spPr>
            <a:xfrm>
              <a:off x="166862" y="6654429"/>
              <a:ext cx="1264369" cy="123111"/>
            </a:xfrm>
            <a:prstGeom prst="rect">
              <a:avLst/>
            </a:prstGeom>
            <a:noFill/>
          </p:spPr>
          <p:txBody>
            <a:bodyPr wrap="square" lIns="0" tIns="0" rIns="0" bIns="0" rtlCol="0">
              <a:spAutoFit/>
            </a:bodyPr>
            <a:lstStyle/>
            <a:p>
              <a:r>
                <a:rPr lang="en-US" sz="800" kern="1200" dirty="0">
                  <a:solidFill>
                    <a:schemeClr val="tx1"/>
                  </a:solidFill>
                  <a:effectLst/>
                  <a:latin typeface="Arial" charset="0"/>
                  <a:ea typeface="+mn-ea"/>
                  <a:cs typeface="+mn-cs"/>
                </a:rPr>
                <a:t>TC114865(0620)1</a:t>
              </a:r>
            </a:p>
          </p:txBody>
        </p:sp>
      </p:grpSp>
    </p:spTree>
    <p:extLst>
      <p:ext uri="{BB962C8B-B14F-4D97-AF65-F5344CB8AC3E}">
        <p14:creationId xmlns:p14="http://schemas.microsoft.com/office/powerpoint/2010/main" val="30220788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hf hdr="0" ftr="0" dt="0"/>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pSp>
        <p:nvGrpSpPr>
          <p:cNvPr id="5" name="Group 4"/>
          <p:cNvGrpSpPr/>
          <p:nvPr/>
        </p:nvGrpSpPr>
        <p:grpSpPr>
          <a:xfrm>
            <a:off x="125149" y="6654431"/>
            <a:ext cx="8936786" cy="123134"/>
            <a:chOff x="166862" y="6654429"/>
            <a:chExt cx="11915715" cy="123134"/>
          </a:xfrm>
        </p:grpSpPr>
        <p:sp>
          <p:nvSpPr>
            <p:cNvPr id="9" name="Date Placeholder 3"/>
            <p:cNvSpPr txBox="1">
              <a:spLocks/>
            </p:cNvSpPr>
            <p:nvPr/>
          </p:nvSpPr>
          <p:spPr>
            <a:xfrm>
              <a:off x="9339377" y="6673688"/>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a:t>
              </a:r>
              <a:r>
                <a:rPr lang="en-US" sz="675" b="0" i="0" dirty="0">
                  <a:solidFill>
                    <a:schemeClr val="bg2"/>
                  </a:solidFill>
                  <a:latin typeface="Arial" panose="020B0604020202020204" pitchFamily="34" charset="0"/>
                  <a:ea typeface="Open Sans Condensed Light" charset="0"/>
                  <a:cs typeface="Arial" panose="020B0604020202020204" pitchFamily="34" charset="0"/>
                </a:rPr>
                <a:t>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6" name="TextBox 5"/>
            <p:cNvSpPr txBox="1"/>
            <p:nvPr userDrawn="1"/>
          </p:nvSpPr>
          <p:spPr>
            <a:xfrm>
              <a:off x="166862" y="6654429"/>
              <a:ext cx="1264369" cy="123111"/>
            </a:xfrm>
            <a:prstGeom prst="rect">
              <a:avLst/>
            </a:prstGeom>
            <a:noFill/>
          </p:spPr>
          <p:txBody>
            <a:bodyPr wrap="square" lIns="0" tIns="0" rIns="0" bIns="0" rtlCol="0">
              <a:spAutoFit/>
            </a:bodyPr>
            <a:lstStyle/>
            <a:p>
              <a:r>
                <a:rPr lang="en-US" sz="800" kern="1200" dirty="0">
                  <a:solidFill>
                    <a:schemeClr val="bg2"/>
                  </a:solidFill>
                  <a:effectLst/>
                  <a:latin typeface="Arial" charset="0"/>
                  <a:ea typeface="+mn-ea"/>
                  <a:cs typeface="+mn-cs"/>
                </a:rPr>
                <a:t>TC114865(0620)1</a:t>
              </a:r>
            </a:p>
          </p:txBody>
        </p:sp>
      </p:grpSp>
    </p:spTree>
    <p:extLst>
      <p:ext uri="{BB962C8B-B14F-4D97-AF65-F5344CB8AC3E}">
        <p14:creationId xmlns:p14="http://schemas.microsoft.com/office/powerpoint/2010/main" val="272970366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hf hdr="0" ftr="0" dt="0"/>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teacherpensions.org/blog/update-what-average-teacher-pension-my-stat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teacherpensions.org/blog/update-what-average-teacher-pension-my-stat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teacherpensions.org/blog/update-what-average-teacher-pension-my-stat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plansponsor.com/estimates-health-care-costs-retirement-continue-ris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forusall.com/401k-blog/401k-statistic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en-US" dirty="0"/>
              <a:t>Retirement Readiness:</a:t>
            </a:r>
          </a:p>
        </p:txBody>
      </p:sp>
      <p:sp>
        <p:nvSpPr>
          <p:cNvPr id="3" name="Subtitle 2"/>
          <p:cNvSpPr>
            <a:spLocks noGrp="1"/>
          </p:cNvSpPr>
          <p:nvPr>
            <p:ph type="subTitle" idx="1"/>
          </p:nvPr>
        </p:nvSpPr>
        <p:spPr/>
        <p:txBody>
          <a:bodyPr/>
          <a:lstStyle/>
          <a:p>
            <a:r>
              <a:rPr lang="en-US" dirty="0"/>
              <a:t>Building Your Future, Today</a:t>
            </a:r>
          </a:p>
        </p:txBody>
      </p:sp>
      <p:sp>
        <p:nvSpPr>
          <p:cNvPr id="4" name="TextBox 3">
            <a:extLst>
              <a:ext uri="{FF2B5EF4-FFF2-40B4-BE49-F238E27FC236}">
                <a16:creationId xmlns:a16="http://schemas.microsoft.com/office/drawing/2014/main" id="{08EA0638-4C00-7F4A-8462-EB98747CF883}"/>
              </a:ext>
            </a:extLst>
          </p:cNvPr>
          <p:cNvSpPr txBox="1"/>
          <p:nvPr/>
        </p:nvSpPr>
        <p:spPr>
          <a:xfrm>
            <a:off x="107577" y="5005960"/>
            <a:ext cx="8910918" cy="1600438"/>
          </a:xfrm>
          <a:prstGeom prst="rect">
            <a:avLst/>
          </a:prstGeom>
          <a:noFill/>
        </p:spPr>
        <p:txBody>
          <a:bodyPr wrap="square">
            <a:spAutoFit/>
          </a:bodyPr>
          <a:lstStyle/>
          <a:p>
            <a:pPr algn="just" defTabSz="457200">
              <a:spcAft>
                <a:spcPts val="600"/>
              </a:spcAft>
              <a:defRPr/>
            </a:pPr>
            <a:r>
              <a:rPr lang="en-US" sz="1400" dirty="0">
                <a:solidFill>
                  <a:srgbClr val="FFFFFF"/>
                </a:solidFill>
              </a:rPr>
              <a:t>Products issued by </a:t>
            </a:r>
          </a:p>
          <a:p>
            <a:pPr algn="just" defTabSz="457200">
              <a:spcAft>
                <a:spcPts val="600"/>
              </a:spcAft>
              <a:defRPr/>
            </a:pPr>
            <a:r>
              <a:rPr lang="en-US" sz="1400" b="1" dirty="0">
                <a:solidFill>
                  <a:srgbClr val="FFFFFF"/>
                </a:solidFill>
                <a:latin typeface="+mj-lt"/>
              </a:rPr>
              <a:t>National Life Insurance Company</a:t>
            </a:r>
            <a:r>
              <a:rPr lang="en-US" sz="1400" b="1" baseline="30000" dirty="0">
                <a:solidFill>
                  <a:srgbClr val="FFFFFF"/>
                </a:solidFill>
                <a:latin typeface="+mj-lt"/>
              </a:rPr>
              <a:t>®</a:t>
            </a:r>
            <a:r>
              <a:rPr lang="en-US" sz="1400" b="1" dirty="0">
                <a:solidFill>
                  <a:srgbClr val="FFFFFF"/>
                </a:solidFill>
                <a:latin typeface="+mj-lt"/>
              </a:rPr>
              <a:t> | Life Insurance Company of the Southwest</a:t>
            </a:r>
            <a:r>
              <a:rPr lang="en-US" sz="1400" b="1" baseline="30000" dirty="0">
                <a:solidFill>
                  <a:srgbClr val="FFFFFF"/>
                </a:solidFill>
                <a:latin typeface="+mj-lt"/>
              </a:rPr>
              <a:t>®</a:t>
            </a:r>
            <a:endParaRPr lang="en-US" sz="1400" dirty="0">
              <a:solidFill>
                <a:srgbClr val="FFFFFF"/>
              </a:solidFill>
              <a:latin typeface="+mj-lt"/>
            </a:endParaRPr>
          </a:p>
          <a:p>
            <a:r>
              <a:rPr lang="en-US" sz="1000" dirty="0">
                <a:solidFill>
                  <a:schemeClr val="bg2"/>
                </a:solidFill>
              </a:rPr>
              <a:t>National Life Group® is a trade name of National Life Insurance Company, Montpelier, VT, Life Insurance Company of the Southwest (LSW), Addison, TX and their affiliates.  Each company of National Life Group is solely responsible for its own financial condition and contractual obligations.  LSW is not an authorized insurer in New York and does not conduct insurance business in New York.</a:t>
            </a:r>
          </a:p>
          <a:p>
            <a:endParaRPr lang="en-US" sz="1000" dirty="0">
              <a:solidFill>
                <a:schemeClr val="bg2"/>
              </a:solidFill>
            </a:endParaRPr>
          </a:p>
          <a:p>
            <a:r>
              <a:rPr lang="en-US" sz="1000" dirty="0">
                <a:solidFill>
                  <a:schemeClr val="bg2"/>
                </a:solidFill>
              </a:rPr>
              <a:t>The companies of National Life Group and their representatives are neither endorsed by, nor affiliated with, any school, district, or government agency. This information is not intended as tax or legal advice. For advice concerning your own situation, please consult with your appropriate professional advisor.</a:t>
            </a:r>
          </a:p>
        </p:txBody>
      </p:sp>
    </p:spTree>
    <p:extLst>
      <p:ext uri="{BB962C8B-B14F-4D97-AF65-F5344CB8AC3E}">
        <p14:creationId xmlns:p14="http://schemas.microsoft.com/office/powerpoint/2010/main" val="48522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53712"/>
            <a:ext cx="9144000" cy="5394960"/>
          </a:xfrm>
          <a:prstGeom prst="rect">
            <a:avLst/>
          </a:prstGeom>
        </p:spPr>
      </p:pic>
      <p:sp>
        <p:nvSpPr>
          <p:cNvPr id="6" name="Title 5"/>
          <p:cNvSpPr>
            <a:spLocks noGrp="1"/>
          </p:cNvSpPr>
          <p:nvPr>
            <p:ph type="title"/>
          </p:nvPr>
        </p:nvSpPr>
        <p:spPr/>
        <p:txBody>
          <a:bodyPr/>
          <a:lstStyle/>
          <a:p>
            <a:r>
              <a:rPr lang="en-US" dirty="0"/>
              <a:t>The HIGH cost of Waiting</a:t>
            </a:r>
          </a:p>
        </p:txBody>
      </p:sp>
      <p:sp>
        <p:nvSpPr>
          <p:cNvPr id="5" name="TextBox 4"/>
          <p:cNvSpPr txBox="1"/>
          <p:nvPr/>
        </p:nvSpPr>
        <p:spPr>
          <a:xfrm>
            <a:off x="4818185" y="1371093"/>
            <a:ext cx="4097215" cy="2400657"/>
          </a:xfrm>
          <a:prstGeom prst="rect">
            <a:avLst/>
          </a:prstGeom>
          <a:solidFill>
            <a:schemeClr val="bg2">
              <a:alpha val="65000"/>
            </a:schemeClr>
          </a:solidFill>
        </p:spPr>
        <p:txBody>
          <a:bodyPr wrap="square" rtlCol="0">
            <a:spAutoFit/>
          </a:bodyPr>
          <a:lstStyle/>
          <a:p>
            <a:pPr algn="ctr"/>
            <a:r>
              <a:rPr lang="en-US" dirty="0">
                <a:latin typeface="+mn-lt"/>
              </a:rPr>
              <a:t>Do you have </a:t>
            </a:r>
          </a:p>
          <a:p>
            <a:pPr algn="ctr"/>
            <a:endParaRPr lang="en-US" dirty="0">
              <a:latin typeface="+mn-lt"/>
            </a:endParaRPr>
          </a:p>
          <a:p>
            <a:pPr algn="ctr"/>
            <a:r>
              <a:rPr lang="en-US" sz="2400" dirty="0">
                <a:latin typeface="+mn-lt"/>
              </a:rPr>
              <a:t>TIME or MONEY?</a:t>
            </a:r>
          </a:p>
          <a:p>
            <a:pPr algn="ctr"/>
            <a:endParaRPr lang="en-US" dirty="0">
              <a:latin typeface="+mn-lt"/>
            </a:endParaRPr>
          </a:p>
          <a:p>
            <a:pPr algn="ctr"/>
            <a:r>
              <a:rPr lang="en-US" dirty="0">
                <a:latin typeface="+mn-lt"/>
              </a:rPr>
              <a:t>The longer you wait to save for the future, the more money you will need…to end up with the same amount or less.</a:t>
            </a:r>
          </a:p>
        </p:txBody>
      </p:sp>
    </p:spTree>
    <p:extLst>
      <p:ext uri="{BB962C8B-B14F-4D97-AF65-F5344CB8AC3E}">
        <p14:creationId xmlns:p14="http://schemas.microsoft.com/office/powerpoint/2010/main" val="24529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53712"/>
            <a:ext cx="9144000" cy="5394960"/>
          </a:xfrm>
          <a:prstGeom prst="rect">
            <a:avLst/>
          </a:prstGeom>
        </p:spPr>
      </p:pic>
      <p:sp>
        <p:nvSpPr>
          <p:cNvPr id="6" name="Title 5"/>
          <p:cNvSpPr>
            <a:spLocks noGrp="1"/>
          </p:cNvSpPr>
          <p:nvPr>
            <p:ph type="title"/>
          </p:nvPr>
        </p:nvSpPr>
        <p:spPr/>
        <p:txBody>
          <a:bodyPr/>
          <a:lstStyle/>
          <a:p>
            <a:r>
              <a:rPr lang="en-US" dirty="0"/>
              <a:t>The HIGH cost of Waiting</a:t>
            </a:r>
          </a:p>
        </p:txBody>
      </p:sp>
      <p:sp>
        <p:nvSpPr>
          <p:cNvPr id="5" name="TextBox 4"/>
          <p:cNvSpPr txBox="1"/>
          <p:nvPr/>
        </p:nvSpPr>
        <p:spPr>
          <a:xfrm>
            <a:off x="293482" y="1344014"/>
            <a:ext cx="3481683" cy="3600986"/>
          </a:xfrm>
          <a:prstGeom prst="rect">
            <a:avLst/>
          </a:prstGeom>
          <a:solidFill>
            <a:schemeClr val="bg2">
              <a:alpha val="85000"/>
            </a:schemeClr>
          </a:solidFill>
        </p:spPr>
        <p:txBody>
          <a:bodyPr wrap="square" lIns="182880" tIns="182880" rIns="182880" bIns="182880" rtlCol="0">
            <a:spAutoFit/>
          </a:bodyPr>
          <a:lstStyle/>
          <a:p>
            <a:r>
              <a:rPr lang="en-US" sz="1400" dirty="0">
                <a:latin typeface="+mn-lt"/>
              </a:rPr>
              <a:t>At age 25, Julie starts saving $350/month in her 403(b) plan, and never increases contributions. Assuming 3% average annual interest she will have </a:t>
            </a:r>
            <a:r>
              <a:rPr lang="en-US" sz="1400" b="1" dirty="0">
                <a:latin typeface="+mn-lt"/>
              </a:rPr>
              <a:t>$326,185 </a:t>
            </a:r>
            <a:r>
              <a:rPr lang="en-US" sz="1400" dirty="0">
                <a:latin typeface="+mn-lt"/>
              </a:rPr>
              <a:t>at age 65.  </a:t>
            </a:r>
          </a:p>
          <a:p>
            <a:endParaRPr lang="en-US" sz="1400" dirty="0">
              <a:latin typeface="+mn-lt"/>
            </a:endParaRPr>
          </a:p>
          <a:p>
            <a:r>
              <a:rPr lang="en-US" sz="1400" dirty="0">
                <a:latin typeface="+mn-lt"/>
              </a:rPr>
              <a:t>Karen waits until 40 to start saving. If she contributes $350/month and never increases and earns the same annual average of 3%, her total at age 65 is only $157,722. If she doubles monthly contributions to $700/month, her total savings at age 65 will grow to $315,455, still less than if she had started earlier.</a:t>
            </a:r>
          </a:p>
        </p:txBody>
      </p:sp>
      <p:sp>
        <p:nvSpPr>
          <p:cNvPr id="2" name="TextBox 1"/>
          <p:cNvSpPr txBox="1"/>
          <p:nvPr/>
        </p:nvSpPr>
        <p:spPr>
          <a:xfrm>
            <a:off x="0" y="6148476"/>
            <a:ext cx="9144000" cy="400110"/>
          </a:xfrm>
          <a:prstGeom prst="rect">
            <a:avLst/>
          </a:prstGeom>
          <a:solidFill>
            <a:schemeClr val="bg2">
              <a:alpha val="65000"/>
            </a:schemeClr>
          </a:solidFill>
        </p:spPr>
        <p:txBody>
          <a:bodyPr wrap="square" rtlCol="0">
            <a:spAutoFit/>
          </a:bodyPr>
          <a:lstStyle/>
          <a:p>
            <a:r>
              <a:rPr lang="en-US" sz="1000" dirty="0"/>
              <a:t>Hypothetical example for illustrative purposes only — not representative of any particular investment.</a:t>
            </a:r>
          </a:p>
          <a:p>
            <a:r>
              <a:rPr lang="en-US" sz="1000" dirty="0"/>
              <a:t>Reference: "The True Cost of Waiting to Save For Your Retirement" updated August 22,2018 </a:t>
            </a:r>
          </a:p>
        </p:txBody>
      </p:sp>
    </p:spTree>
    <p:extLst>
      <p:ext uri="{BB962C8B-B14F-4D97-AF65-F5344CB8AC3E}">
        <p14:creationId xmlns:p14="http://schemas.microsoft.com/office/powerpoint/2010/main" val="238331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Take Action Now</a:t>
            </a:r>
          </a:p>
        </p:txBody>
      </p:sp>
      <p:sp>
        <p:nvSpPr>
          <p:cNvPr id="9" name="TextBox 8"/>
          <p:cNvSpPr txBox="1"/>
          <p:nvPr/>
        </p:nvSpPr>
        <p:spPr>
          <a:xfrm>
            <a:off x="295856" y="1460603"/>
            <a:ext cx="2786709" cy="1754326"/>
          </a:xfrm>
          <a:prstGeom prst="rect">
            <a:avLst/>
          </a:prstGeom>
          <a:noFill/>
        </p:spPr>
        <p:txBody>
          <a:bodyPr wrap="square" rtlCol="0">
            <a:spAutoFit/>
          </a:bodyPr>
          <a:lstStyle/>
          <a:p>
            <a:r>
              <a:rPr lang="en-US" dirty="0">
                <a:latin typeface="+mn-lt"/>
              </a:rPr>
              <a:t>Employees participating in a retirement plan are </a:t>
            </a:r>
          </a:p>
          <a:p>
            <a:r>
              <a:rPr lang="en-US" b="1" dirty="0">
                <a:latin typeface="+mn-lt"/>
              </a:rPr>
              <a:t>50% more confident </a:t>
            </a:r>
          </a:p>
          <a:p>
            <a:r>
              <a:rPr lang="en-US" dirty="0">
                <a:latin typeface="+mn-lt"/>
              </a:rPr>
              <a:t>about having enough money to live comfortably throughout retirement.</a:t>
            </a:r>
          </a:p>
        </p:txBody>
      </p:sp>
      <p:sp>
        <p:nvSpPr>
          <p:cNvPr id="2" name="Rectangle 1"/>
          <p:cNvSpPr/>
          <p:nvPr/>
        </p:nvSpPr>
        <p:spPr>
          <a:xfrm>
            <a:off x="49158" y="6351102"/>
            <a:ext cx="8776420" cy="246221"/>
          </a:xfrm>
          <a:prstGeom prst="rect">
            <a:avLst/>
          </a:prstGeom>
        </p:spPr>
        <p:txBody>
          <a:bodyPr wrap="square">
            <a:spAutoFit/>
          </a:bodyPr>
          <a:lstStyle/>
          <a:p>
            <a:r>
              <a:rPr lang="en-US" sz="1000" dirty="0">
                <a:solidFill>
                  <a:schemeClr val="bg1">
                    <a:lumMod val="75000"/>
                  </a:schemeClr>
                </a:solidFill>
              </a:rPr>
              <a:t>Source: 2018 EBRI/Greenwald Retirement Confidence Survey</a:t>
            </a:r>
          </a:p>
        </p:txBody>
      </p:sp>
      <p:pic>
        <p:nvPicPr>
          <p:cNvPr id="5" name="Picture 4">
            <a:extLst>
              <a:ext uri="{FF2B5EF4-FFF2-40B4-BE49-F238E27FC236}">
                <a16:creationId xmlns:a16="http://schemas.microsoft.com/office/drawing/2014/main" id="{44314AB5-918C-604B-9002-38D7A07694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2821" y="1344498"/>
            <a:ext cx="5682006" cy="4390641"/>
          </a:xfrm>
          <a:prstGeom prst="rect">
            <a:avLst/>
          </a:prstGeom>
        </p:spPr>
      </p:pic>
    </p:spTree>
    <p:extLst>
      <p:ext uri="{BB962C8B-B14F-4D97-AF65-F5344CB8AC3E}">
        <p14:creationId xmlns:p14="http://schemas.microsoft.com/office/powerpoint/2010/main" val="59215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Questions?</a:t>
            </a:r>
          </a:p>
        </p:txBody>
      </p:sp>
    </p:spTree>
    <p:extLst>
      <p:ext uri="{BB962C8B-B14F-4D97-AF65-F5344CB8AC3E}">
        <p14:creationId xmlns:p14="http://schemas.microsoft.com/office/powerpoint/2010/main" val="360207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Retirement Math</a:t>
            </a:r>
          </a:p>
        </p:txBody>
      </p:sp>
      <p:sp>
        <p:nvSpPr>
          <p:cNvPr id="5" name="Text Placeholder 4">
            <a:extLst>
              <a:ext uri="{FF2B5EF4-FFF2-40B4-BE49-F238E27FC236}">
                <a16:creationId xmlns:a16="http://schemas.microsoft.com/office/drawing/2014/main" id="{C82A2331-D0DF-7A47-BB9E-3E2DEAB845BF}"/>
              </a:ext>
            </a:extLst>
          </p:cNvPr>
          <p:cNvSpPr>
            <a:spLocks noGrp="1"/>
          </p:cNvSpPr>
          <p:nvPr>
            <p:ph type="body" sz="quarter" idx="10"/>
          </p:nvPr>
        </p:nvSpPr>
        <p:spPr/>
        <p:txBody>
          <a:bodyPr/>
          <a:lstStyle/>
          <a:p>
            <a:r>
              <a:rPr lang="en-US" dirty="0"/>
              <a:t>California</a:t>
            </a:r>
          </a:p>
        </p:txBody>
      </p:sp>
      <p:sp>
        <p:nvSpPr>
          <p:cNvPr id="11" name="TextBox 10"/>
          <p:cNvSpPr txBox="1"/>
          <p:nvPr/>
        </p:nvSpPr>
        <p:spPr>
          <a:xfrm>
            <a:off x="4477731" y="1541208"/>
            <a:ext cx="4572001" cy="1569660"/>
          </a:xfrm>
          <a:prstGeom prst="rect">
            <a:avLst/>
          </a:prstGeom>
          <a:noFill/>
        </p:spPr>
        <p:txBody>
          <a:bodyPr wrap="square" rtlCol="0">
            <a:spAutoFit/>
          </a:bodyPr>
          <a:lstStyle/>
          <a:p>
            <a:r>
              <a:rPr lang="en-US" sz="3200" dirty="0">
                <a:latin typeface="+mn-lt"/>
              </a:rPr>
              <a:t>What’s the Average Retirement Income of a</a:t>
            </a:r>
          </a:p>
          <a:p>
            <a:r>
              <a:rPr lang="en-US" sz="3200" dirty="0">
                <a:latin typeface="+mn-lt"/>
              </a:rPr>
              <a:t>K-12 employee in CA?</a:t>
            </a:r>
          </a:p>
        </p:txBody>
      </p:sp>
      <p:sp>
        <p:nvSpPr>
          <p:cNvPr id="4" name="TextBox 3"/>
          <p:cNvSpPr txBox="1"/>
          <p:nvPr/>
        </p:nvSpPr>
        <p:spPr>
          <a:xfrm>
            <a:off x="63449" y="6354413"/>
            <a:ext cx="8628063" cy="246221"/>
          </a:xfrm>
          <a:prstGeom prst="rect">
            <a:avLst/>
          </a:prstGeom>
          <a:noFill/>
        </p:spPr>
        <p:txBody>
          <a:bodyPr wrap="square" rtlCol="0">
            <a:spAutoFit/>
          </a:bodyPr>
          <a:lstStyle/>
          <a:p>
            <a:pPr lvl="0" eaLnBrk="0" hangingPunct="0">
              <a:spcBef>
                <a:spcPct val="30000"/>
              </a:spcBef>
              <a:defRPr/>
            </a:pPr>
            <a:r>
              <a:rPr lang="en-US" sz="1000" dirty="0"/>
              <a:t>Source— </a:t>
            </a:r>
            <a:r>
              <a:rPr lang="en-US" sz="1000" dirty="0">
                <a:hlinkClick r:id="rId3"/>
              </a:rPr>
              <a:t>https://www.teacherpensions.org/blog/update-what-average-teacher-pension-my-state</a:t>
            </a:r>
            <a:r>
              <a:rPr lang="en-US" sz="1000" dirty="0"/>
              <a:t> , January 2019  </a:t>
            </a:r>
          </a:p>
        </p:txBody>
      </p:sp>
      <p:pic>
        <p:nvPicPr>
          <p:cNvPr id="3" name="Picture 2" descr="Californi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8149" y="1495352"/>
            <a:ext cx="2746248" cy="4639056"/>
          </a:xfrm>
          <a:prstGeom prst="rect">
            <a:avLst/>
          </a:prstGeom>
        </p:spPr>
      </p:pic>
      <p:sp>
        <p:nvSpPr>
          <p:cNvPr id="15" name="TextBox 14"/>
          <p:cNvSpPr txBox="1"/>
          <p:nvPr/>
        </p:nvSpPr>
        <p:spPr>
          <a:xfrm>
            <a:off x="4571998" y="3425703"/>
            <a:ext cx="4128941" cy="584775"/>
          </a:xfrm>
          <a:prstGeom prst="rect">
            <a:avLst/>
          </a:prstGeom>
          <a:solidFill>
            <a:schemeClr val="bg1">
              <a:lumMod val="20000"/>
              <a:lumOff val="80000"/>
            </a:schemeClr>
          </a:solidFill>
        </p:spPr>
        <p:txBody>
          <a:bodyPr wrap="square" rtlCol="0">
            <a:spAutoFit/>
          </a:bodyPr>
          <a:lstStyle/>
          <a:p>
            <a:pPr algn="ctr"/>
            <a:r>
              <a:rPr lang="en-US" sz="3200" dirty="0">
                <a:latin typeface="+mn-lt"/>
              </a:rPr>
              <a:t>$39,600</a:t>
            </a:r>
          </a:p>
        </p:txBody>
      </p:sp>
      <p:sp>
        <p:nvSpPr>
          <p:cNvPr id="16" name="TextBox 15"/>
          <p:cNvSpPr txBox="1"/>
          <p:nvPr/>
        </p:nvSpPr>
        <p:spPr>
          <a:xfrm>
            <a:off x="4571998" y="4892197"/>
            <a:ext cx="4128941" cy="584775"/>
          </a:xfrm>
          <a:prstGeom prst="rect">
            <a:avLst/>
          </a:prstGeom>
          <a:solidFill>
            <a:schemeClr val="bg1">
              <a:lumMod val="20000"/>
              <a:lumOff val="80000"/>
            </a:schemeClr>
          </a:solidFill>
        </p:spPr>
        <p:txBody>
          <a:bodyPr wrap="square" rtlCol="0">
            <a:spAutoFit/>
          </a:bodyPr>
          <a:lstStyle/>
          <a:p>
            <a:pPr algn="ctr"/>
            <a:r>
              <a:rPr lang="en-US" sz="3200" dirty="0">
                <a:latin typeface="+mn-lt"/>
              </a:rPr>
              <a:t>$47,000</a:t>
            </a:r>
          </a:p>
        </p:txBody>
      </p:sp>
      <p:sp>
        <p:nvSpPr>
          <p:cNvPr id="17" name="TextBox 16"/>
          <p:cNvSpPr txBox="1"/>
          <p:nvPr/>
        </p:nvSpPr>
        <p:spPr>
          <a:xfrm>
            <a:off x="4571999" y="4158950"/>
            <a:ext cx="4128940" cy="584775"/>
          </a:xfrm>
          <a:prstGeom prst="rect">
            <a:avLst/>
          </a:prstGeom>
          <a:solidFill>
            <a:schemeClr val="bg1">
              <a:lumMod val="20000"/>
              <a:lumOff val="80000"/>
            </a:schemeClr>
          </a:solidFill>
        </p:spPr>
        <p:txBody>
          <a:bodyPr wrap="square" rtlCol="0">
            <a:spAutoFit/>
          </a:bodyPr>
          <a:lstStyle/>
          <a:p>
            <a:pPr algn="ctr"/>
            <a:r>
              <a:rPr lang="en-US" sz="3200" dirty="0">
                <a:latin typeface="+mn-lt"/>
              </a:rPr>
              <a:t>$68,000</a:t>
            </a:r>
          </a:p>
        </p:txBody>
      </p:sp>
    </p:spTree>
    <p:extLst>
      <p:ext uri="{BB962C8B-B14F-4D97-AF65-F5344CB8AC3E}">
        <p14:creationId xmlns:p14="http://schemas.microsoft.com/office/powerpoint/2010/main" val="42538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Retirement Math</a:t>
            </a:r>
          </a:p>
        </p:txBody>
      </p:sp>
      <p:sp>
        <p:nvSpPr>
          <p:cNvPr id="4" name="Text Placeholder 3">
            <a:extLst>
              <a:ext uri="{FF2B5EF4-FFF2-40B4-BE49-F238E27FC236}">
                <a16:creationId xmlns:a16="http://schemas.microsoft.com/office/drawing/2014/main" id="{300137FD-5E94-604C-82F5-20F66ECF640A}"/>
              </a:ext>
            </a:extLst>
          </p:cNvPr>
          <p:cNvSpPr>
            <a:spLocks noGrp="1"/>
          </p:cNvSpPr>
          <p:nvPr>
            <p:ph type="body" sz="quarter" idx="10"/>
          </p:nvPr>
        </p:nvSpPr>
        <p:spPr/>
        <p:txBody>
          <a:bodyPr/>
          <a:lstStyle/>
          <a:p>
            <a:r>
              <a:rPr lang="en-US" dirty="0"/>
              <a:t>Georgia</a:t>
            </a:r>
          </a:p>
        </p:txBody>
      </p:sp>
      <p:sp>
        <p:nvSpPr>
          <p:cNvPr id="11" name="TextBox 10"/>
          <p:cNvSpPr txBox="1"/>
          <p:nvPr/>
        </p:nvSpPr>
        <p:spPr>
          <a:xfrm>
            <a:off x="4463229" y="1544150"/>
            <a:ext cx="4558223" cy="1569660"/>
          </a:xfrm>
          <a:prstGeom prst="rect">
            <a:avLst/>
          </a:prstGeom>
          <a:noFill/>
        </p:spPr>
        <p:txBody>
          <a:bodyPr wrap="square" rtlCol="0">
            <a:spAutoFit/>
          </a:bodyPr>
          <a:lstStyle/>
          <a:p>
            <a:r>
              <a:rPr lang="en-US" sz="3200" dirty="0">
                <a:latin typeface="+mn-lt"/>
              </a:rPr>
              <a:t>What’s the Average Retirement Income of a K-12 employee in GA?</a:t>
            </a:r>
          </a:p>
        </p:txBody>
      </p:sp>
      <p:sp>
        <p:nvSpPr>
          <p:cNvPr id="6" name="TextBox 5"/>
          <p:cNvSpPr txBox="1"/>
          <p:nvPr/>
        </p:nvSpPr>
        <p:spPr>
          <a:xfrm>
            <a:off x="64513" y="6373545"/>
            <a:ext cx="8628062" cy="246221"/>
          </a:xfrm>
          <a:prstGeom prst="rect">
            <a:avLst/>
          </a:prstGeom>
          <a:noFill/>
        </p:spPr>
        <p:txBody>
          <a:bodyPr wrap="square" rtlCol="0">
            <a:spAutoFit/>
          </a:bodyPr>
          <a:lstStyle/>
          <a:p>
            <a:r>
              <a:rPr lang="en-US" sz="1000" dirty="0">
                <a:solidFill>
                  <a:schemeClr val="bg1">
                    <a:lumMod val="75000"/>
                  </a:schemeClr>
                </a:solidFill>
              </a:rPr>
              <a:t>Source: </a:t>
            </a:r>
            <a:r>
              <a:rPr lang="en-US" sz="1000" dirty="0">
                <a:hlinkClick r:id="rId3"/>
              </a:rPr>
              <a:t>https://www.teacherpensions.org/blog/update-what-average-teacher-pension-my-state</a:t>
            </a:r>
            <a:r>
              <a:rPr lang="en-US" sz="1000" dirty="0"/>
              <a:t> , January 2019 </a:t>
            </a:r>
            <a:endParaRPr lang="en-US" sz="1000" dirty="0">
              <a:solidFill>
                <a:schemeClr val="bg1">
                  <a:lumMod val="75000"/>
                </a:schemeClr>
              </a:solidFill>
            </a:endParaRPr>
          </a:p>
        </p:txBody>
      </p:sp>
      <p:pic>
        <p:nvPicPr>
          <p:cNvPr id="3" name="Picture 2" descr="Georgi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183" y="1654879"/>
            <a:ext cx="3841754" cy="4191452"/>
          </a:xfrm>
          <a:prstGeom prst="rect">
            <a:avLst/>
          </a:prstGeom>
        </p:spPr>
      </p:pic>
      <p:sp>
        <p:nvSpPr>
          <p:cNvPr id="7" name="TextBox 6"/>
          <p:cNvSpPr txBox="1"/>
          <p:nvPr/>
        </p:nvSpPr>
        <p:spPr>
          <a:xfrm>
            <a:off x="4572000" y="3429000"/>
            <a:ext cx="4194928" cy="584775"/>
          </a:xfrm>
          <a:prstGeom prst="rect">
            <a:avLst/>
          </a:prstGeom>
          <a:solidFill>
            <a:schemeClr val="bg1">
              <a:lumMod val="20000"/>
              <a:lumOff val="80000"/>
            </a:schemeClr>
          </a:solidFill>
        </p:spPr>
        <p:txBody>
          <a:bodyPr wrap="square" rtlCol="0">
            <a:spAutoFit/>
          </a:bodyPr>
          <a:lstStyle/>
          <a:p>
            <a:pPr algn="ctr"/>
            <a:r>
              <a:rPr lang="en-US" sz="3200" dirty="0"/>
              <a:t>$30,000</a:t>
            </a:r>
          </a:p>
        </p:txBody>
      </p:sp>
      <p:sp>
        <p:nvSpPr>
          <p:cNvPr id="9" name="TextBox 8"/>
          <p:cNvSpPr txBox="1"/>
          <p:nvPr/>
        </p:nvSpPr>
        <p:spPr>
          <a:xfrm>
            <a:off x="4572000" y="4895494"/>
            <a:ext cx="4194928" cy="584775"/>
          </a:xfrm>
          <a:prstGeom prst="rect">
            <a:avLst/>
          </a:prstGeom>
          <a:solidFill>
            <a:schemeClr val="bg1">
              <a:lumMod val="20000"/>
              <a:lumOff val="80000"/>
            </a:schemeClr>
          </a:solidFill>
        </p:spPr>
        <p:txBody>
          <a:bodyPr wrap="square" rtlCol="0">
            <a:spAutoFit/>
          </a:bodyPr>
          <a:lstStyle/>
          <a:p>
            <a:pPr algn="ctr"/>
            <a:r>
              <a:rPr lang="en-US" sz="3200" dirty="0"/>
              <a:t>$37,613</a:t>
            </a:r>
          </a:p>
        </p:txBody>
      </p:sp>
      <p:sp>
        <p:nvSpPr>
          <p:cNvPr id="10" name="TextBox 9"/>
          <p:cNvSpPr txBox="1"/>
          <p:nvPr/>
        </p:nvSpPr>
        <p:spPr>
          <a:xfrm>
            <a:off x="4572000" y="4162247"/>
            <a:ext cx="4194928" cy="584775"/>
          </a:xfrm>
          <a:prstGeom prst="rect">
            <a:avLst/>
          </a:prstGeom>
          <a:solidFill>
            <a:schemeClr val="bg1">
              <a:lumMod val="20000"/>
              <a:lumOff val="80000"/>
            </a:schemeClr>
          </a:solidFill>
        </p:spPr>
        <p:txBody>
          <a:bodyPr wrap="square" rtlCol="0">
            <a:spAutoFit/>
          </a:bodyPr>
          <a:lstStyle/>
          <a:p>
            <a:pPr algn="ctr"/>
            <a:r>
              <a:rPr lang="en-US" sz="3200" dirty="0"/>
              <a:t>$75,000</a:t>
            </a:r>
          </a:p>
        </p:txBody>
      </p:sp>
    </p:spTree>
    <p:extLst>
      <p:ext uri="{BB962C8B-B14F-4D97-AF65-F5344CB8AC3E}">
        <p14:creationId xmlns:p14="http://schemas.microsoft.com/office/powerpoint/2010/main" val="59604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Retirement Math</a:t>
            </a:r>
          </a:p>
        </p:txBody>
      </p:sp>
      <p:sp>
        <p:nvSpPr>
          <p:cNvPr id="4" name="Text Placeholder 3">
            <a:extLst>
              <a:ext uri="{FF2B5EF4-FFF2-40B4-BE49-F238E27FC236}">
                <a16:creationId xmlns:a16="http://schemas.microsoft.com/office/drawing/2014/main" id="{6BC9935A-EFC9-D943-A2F1-D35CD8E35F19}"/>
              </a:ext>
            </a:extLst>
          </p:cNvPr>
          <p:cNvSpPr>
            <a:spLocks noGrp="1"/>
          </p:cNvSpPr>
          <p:nvPr>
            <p:ph type="body" sz="quarter" idx="10"/>
          </p:nvPr>
        </p:nvSpPr>
        <p:spPr/>
        <p:txBody>
          <a:bodyPr/>
          <a:lstStyle/>
          <a:p>
            <a:r>
              <a:rPr lang="en-US" dirty="0"/>
              <a:t>Texas</a:t>
            </a:r>
          </a:p>
        </p:txBody>
      </p:sp>
      <p:sp>
        <p:nvSpPr>
          <p:cNvPr id="11" name="TextBox 10"/>
          <p:cNvSpPr txBox="1"/>
          <p:nvPr/>
        </p:nvSpPr>
        <p:spPr>
          <a:xfrm>
            <a:off x="4444377" y="1605554"/>
            <a:ext cx="4699625" cy="1569660"/>
          </a:xfrm>
          <a:prstGeom prst="rect">
            <a:avLst/>
          </a:prstGeom>
          <a:noFill/>
        </p:spPr>
        <p:txBody>
          <a:bodyPr wrap="square" rtlCol="0">
            <a:spAutoFit/>
          </a:bodyPr>
          <a:lstStyle/>
          <a:p>
            <a:r>
              <a:rPr lang="en-US" sz="3200" dirty="0">
                <a:latin typeface="+mn-lt"/>
              </a:rPr>
              <a:t>What’s the Average Retirement Income of a K-12 employee in TX?</a:t>
            </a:r>
          </a:p>
        </p:txBody>
      </p:sp>
      <p:sp>
        <p:nvSpPr>
          <p:cNvPr id="6" name="TextBox 5"/>
          <p:cNvSpPr txBox="1"/>
          <p:nvPr/>
        </p:nvSpPr>
        <p:spPr>
          <a:xfrm>
            <a:off x="31727" y="6336658"/>
            <a:ext cx="8628062" cy="246221"/>
          </a:xfrm>
          <a:prstGeom prst="rect">
            <a:avLst/>
          </a:prstGeom>
          <a:noFill/>
        </p:spPr>
        <p:txBody>
          <a:bodyPr wrap="square" rtlCol="0">
            <a:spAutoFit/>
          </a:bodyPr>
          <a:lstStyle/>
          <a:p>
            <a:r>
              <a:rPr lang="en-US" sz="1000" dirty="0">
                <a:solidFill>
                  <a:schemeClr val="bg1">
                    <a:lumMod val="75000"/>
                  </a:schemeClr>
                </a:solidFill>
              </a:rPr>
              <a:t>Source: </a:t>
            </a:r>
            <a:r>
              <a:rPr lang="en-US" sz="1000" dirty="0">
                <a:hlinkClick r:id="rId3"/>
              </a:rPr>
              <a:t>https://www.teacherpensions.org/blog/update-what-average-teacher-pension-my-state</a:t>
            </a:r>
            <a:r>
              <a:rPr lang="en-US" sz="1000" dirty="0"/>
              <a:t> , January 2019  </a:t>
            </a:r>
            <a:endParaRPr lang="en-US" sz="1000" dirty="0">
              <a:solidFill>
                <a:schemeClr val="bg1">
                  <a:lumMod val="75000"/>
                </a:schemeClr>
              </a:solidFill>
            </a:endParaRPr>
          </a:p>
        </p:txBody>
      </p:sp>
      <p:pic>
        <p:nvPicPr>
          <p:cNvPr id="3" name="Picture 2" descr="Texa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681" y="1642898"/>
            <a:ext cx="3849624" cy="3752088"/>
          </a:xfrm>
          <a:prstGeom prst="rect">
            <a:avLst/>
          </a:prstGeom>
        </p:spPr>
      </p:pic>
      <p:sp>
        <p:nvSpPr>
          <p:cNvPr id="9" name="TextBox 8"/>
          <p:cNvSpPr txBox="1"/>
          <p:nvPr/>
        </p:nvSpPr>
        <p:spPr>
          <a:xfrm>
            <a:off x="4572001" y="3429000"/>
            <a:ext cx="4204353" cy="584775"/>
          </a:xfrm>
          <a:prstGeom prst="rect">
            <a:avLst/>
          </a:prstGeom>
          <a:solidFill>
            <a:schemeClr val="bg1">
              <a:lumMod val="20000"/>
              <a:lumOff val="80000"/>
            </a:schemeClr>
          </a:solidFill>
        </p:spPr>
        <p:txBody>
          <a:bodyPr wrap="square" rtlCol="0">
            <a:spAutoFit/>
          </a:bodyPr>
          <a:lstStyle/>
          <a:p>
            <a:pPr algn="ctr"/>
            <a:r>
              <a:rPr lang="en-US" sz="3200" dirty="0"/>
              <a:t>$27,600</a:t>
            </a:r>
          </a:p>
        </p:txBody>
      </p:sp>
      <p:sp>
        <p:nvSpPr>
          <p:cNvPr id="10" name="TextBox 9"/>
          <p:cNvSpPr txBox="1"/>
          <p:nvPr/>
        </p:nvSpPr>
        <p:spPr>
          <a:xfrm>
            <a:off x="4572001" y="4895494"/>
            <a:ext cx="4204353" cy="584775"/>
          </a:xfrm>
          <a:prstGeom prst="rect">
            <a:avLst/>
          </a:prstGeom>
          <a:solidFill>
            <a:schemeClr val="bg1">
              <a:lumMod val="20000"/>
              <a:lumOff val="80000"/>
            </a:schemeClr>
          </a:solidFill>
        </p:spPr>
        <p:txBody>
          <a:bodyPr wrap="square" rtlCol="0">
            <a:spAutoFit/>
          </a:bodyPr>
          <a:lstStyle/>
          <a:p>
            <a:pPr algn="ctr"/>
            <a:r>
              <a:rPr lang="en-US" sz="3200" dirty="0"/>
              <a:t>$24,999</a:t>
            </a:r>
          </a:p>
        </p:txBody>
      </p:sp>
      <p:sp>
        <p:nvSpPr>
          <p:cNvPr id="12" name="TextBox 11"/>
          <p:cNvSpPr txBox="1"/>
          <p:nvPr/>
        </p:nvSpPr>
        <p:spPr>
          <a:xfrm>
            <a:off x="4572001" y="4162247"/>
            <a:ext cx="4204353" cy="584775"/>
          </a:xfrm>
          <a:prstGeom prst="rect">
            <a:avLst/>
          </a:prstGeom>
          <a:solidFill>
            <a:schemeClr val="bg1">
              <a:lumMod val="20000"/>
              <a:lumOff val="80000"/>
            </a:schemeClr>
          </a:solidFill>
        </p:spPr>
        <p:txBody>
          <a:bodyPr wrap="square" rtlCol="0">
            <a:spAutoFit/>
          </a:bodyPr>
          <a:lstStyle/>
          <a:p>
            <a:pPr algn="ctr"/>
            <a:r>
              <a:rPr lang="en-US" sz="3200" dirty="0"/>
              <a:t>$15,570</a:t>
            </a:r>
          </a:p>
        </p:txBody>
      </p:sp>
    </p:spTree>
    <p:extLst>
      <p:ext uri="{BB962C8B-B14F-4D97-AF65-F5344CB8AC3E}">
        <p14:creationId xmlns:p14="http://schemas.microsoft.com/office/powerpoint/2010/main" val="87456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281E-17F6-4200-82D6-805191298C3A}"/>
              </a:ext>
            </a:extLst>
          </p:cNvPr>
          <p:cNvSpPr>
            <a:spLocks noGrp="1"/>
          </p:cNvSpPr>
          <p:nvPr>
            <p:ph type="title"/>
          </p:nvPr>
        </p:nvSpPr>
        <p:spPr/>
        <p:txBody>
          <a:bodyPr/>
          <a:lstStyle/>
          <a:p>
            <a:r>
              <a:rPr lang="en-US" dirty="0"/>
              <a:t>The Problem With Pension Funding</a:t>
            </a:r>
          </a:p>
        </p:txBody>
      </p:sp>
      <p:sp>
        <p:nvSpPr>
          <p:cNvPr id="6" name="TextBox 5">
            <a:extLst>
              <a:ext uri="{FF2B5EF4-FFF2-40B4-BE49-F238E27FC236}">
                <a16:creationId xmlns:a16="http://schemas.microsoft.com/office/drawing/2014/main" id="{848A7D3A-E759-4DDB-8321-DD80F625104E}"/>
              </a:ext>
            </a:extLst>
          </p:cNvPr>
          <p:cNvSpPr txBox="1"/>
          <p:nvPr/>
        </p:nvSpPr>
        <p:spPr>
          <a:xfrm>
            <a:off x="112277" y="5705285"/>
            <a:ext cx="312420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bg1">
                    <a:lumMod val="75000"/>
                  </a:schemeClr>
                </a:solidFill>
                <a:effectLst/>
                <a:uLnTx/>
                <a:uFillTx/>
                <a:latin typeface="Arial" charset="0"/>
                <a:ea typeface="+mn-ea"/>
                <a:cs typeface="+mn-cs"/>
              </a:rPr>
              <a:t>*source: reason.org</a:t>
            </a:r>
          </a:p>
        </p:txBody>
      </p:sp>
      <p:pic>
        <p:nvPicPr>
          <p:cNvPr id="3" name="Picture 2">
            <a:extLst>
              <a:ext uri="{FF2B5EF4-FFF2-40B4-BE49-F238E27FC236}">
                <a16:creationId xmlns:a16="http://schemas.microsoft.com/office/drawing/2014/main" id="{946D0D73-00AE-45A5-A60D-7A33613CC1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02922" y="1738753"/>
            <a:ext cx="6117031" cy="4089642"/>
          </a:xfrm>
          <a:prstGeom prst="rect">
            <a:avLst/>
          </a:prstGeom>
        </p:spPr>
      </p:pic>
      <p:sp>
        <p:nvSpPr>
          <p:cNvPr id="4" name="Content Placeholder 3">
            <a:extLst>
              <a:ext uri="{FF2B5EF4-FFF2-40B4-BE49-F238E27FC236}">
                <a16:creationId xmlns:a16="http://schemas.microsoft.com/office/drawing/2014/main" id="{ED91544B-132A-1848-8244-C6F221D76517}"/>
              </a:ext>
            </a:extLst>
          </p:cNvPr>
          <p:cNvSpPr>
            <a:spLocks noGrp="1"/>
          </p:cNvSpPr>
          <p:nvPr>
            <p:ph sz="quarter" idx="10"/>
          </p:nvPr>
        </p:nvSpPr>
        <p:spPr>
          <a:xfrm>
            <a:off x="274319" y="1371600"/>
            <a:ext cx="5532592" cy="2521670"/>
          </a:xfrm>
        </p:spPr>
        <p:txBody>
          <a:bodyPr>
            <a:noAutofit/>
          </a:bodyPr>
          <a:lstStyle/>
          <a:p>
            <a:r>
              <a:rPr lang="en-US" sz="2400" b="1" dirty="0"/>
              <a:t>State Pension Funding in 2017</a:t>
            </a:r>
          </a:p>
          <a:p>
            <a:r>
              <a:rPr lang="en-US" sz="1800" dirty="0"/>
              <a:t>8 States: 90% funded</a:t>
            </a:r>
          </a:p>
          <a:p>
            <a:r>
              <a:rPr lang="en-US" sz="1800" dirty="0"/>
              <a:t>24 States: below 70% funded</a:t>
            </a:r>
          </a:p>
        </p:txBody>
      </p:sp>
      <p:pic>
        <p:nvPicPr>
          <p:cNvPr id="8" name="Picture 7">
            <a:extLst>
              <a:ext uri="{FF2B5EF4-FFF2-40B4-BE49-F238E27FC236}">
                <a16:creationId xmlns:a16="http://schemas.microsoft.com/office/drawing/2014/main" id="{F8A0E7EC-D9D1-0843-AE28-77965B1FAF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2277" y="5991282"/>
            <a:ext cx="4782048" cy="607949"/>
          </a:xfrm>
          <a:prstGeom prst="rect">
            <a:avLst/>
          </a:prstGeom>
        </p:spPr>
      </p:pic>
    </p:spTree>
    <p:extLst>
      <p:ext uri="{BB962C8B-B14F-4D97-AF65-F5344CB8AC3E}">
        <p14:creationId xmlns:p14="http://schemas.microsoft.com/office/powerpoint/2010/main" val="4797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Life Expectancy</a:t>
            </a:r>
            <a:endParaRPr lang="en-US" sz="2200" dirty="0"/>
          </a:p>
        </p:txBody>
      </p:sp>
      <p:sp>
        <p:nvSpPr>
          <p:cNvPr id="2" name="TextBox 1"/>
          <p:cNvSpPr txBox="1"/>
          <p:nvPr/>
        </p:nvSpPr>
        <p:spPr>
          <a:xfrm>
            <a:off x="343405" y="2003622"/>
            <a:ext cx="4228596" cy="1661993"/>
          </a:xfrm>
          <a:prstGeom prst="rect">
            <a:avLst/>
          </a:prstGeom>
          <a:solidFill>
            <a:schemeClr val="bg2">
              <a:lumMod val="95000"/>
            </a:schemeClr>
          </a:solidFill>
          <a:ln w="38100">
            <a:noFill/>
            <a:bevel/>
          </a:ln>
        </p:spPr>
        <p:txBody>
          <a:bodyPr vert="horz" wrap="square" lIns="182880" tIns="182880" rIns="182880" bIns="182880" rtlCol="0" anchor="t" anchorCtr="0">
            <a:spAutoFit/>
          </a:bodyPr>
          <a:lstStyle/>
          <a:p>
            <a:pPr marL="12700" fontAlgn="auto">
              <a:spcAft>
                <a:spcPts val="0"/>
              </a:spcAft>
            </a:pPr>
            <a:r>
              <a:rPr lang="en-US" sz="4400" b="1" dirty="0">
                <a:solidFill>
                  <a:schemeClr val="tx2"/>
                </a:solidFill>
              </a:rPr>
              <a:t>52%</a:t>
            </a:r>
            <a:r>
              <a:rPr lang="en-US" sz="2400" b="1" dirty="0">
                <a:solidFill>
                  <a:schemeClr val="tx2"/>
                </a:solidFill>
              </a:rPr>
              <a:t> </a:t>
            </a:r>
            <a:br>
              <a:rPr lang="en-US" sz="2400" b="1" dirty="0">
                <a:solidFill>
                  <a:schemeClr val="tx2"/>
                </a:solidFill>
              </a:rPr>
            </a:br>
            <a:r>
              <a:rPr lang="en-US" sz="1600" dirty="0"/>
              <a:t>of workers fear outliving their savings/investments. </a:t>
            </a:r>
          </a:p>
          <a:p>
            <a:pPr marL="12700" fontAlgn="auto">
              <a:spcAft>
                <a:spcPts val="0"/>
              </a:spcAft>
            </a:pPr>
            <a:r>
              <a:rPr lang="en-US" sz="800" dirty="0"/>
              <a:t>Source: “How Much Do I Need to Retire?”, Retirement Living, 2019 </a:t>
            </a:r>
            <a:endParaRPr lang="en-US" sz="1600" dirty="0"/>
          </a:p>
        </p:txBody>
      </p:sp>
      <p:sp>
        <p:nvSpPr>
          <p:cNvPr id="6" name="TextBox 5"/>
          <p:cNvSpPr txBox="1"/>
          <p:nvPr/>
        </p:nvSpPr>
        <p:spPr>
          <a:xfrm>
            <a:off x="343405" y="3809340"/>
            <a:ext cx="4228595" cy="1538883"/>
          </a:xfrm>
          <a:prstGeom prst="rect">
            <a:avLst/>
          </a:prstGeom>
          <a:solidFill>
            <a:schemeClr val="bg2">
              <a:lumMod val="95000"/>
            </a:schemeClr>
          </a:solidFill>
          <a:ln w="38100">
            <a:noFill/>
            <a:bevel/>
          </a:ln>
        </p:spPr>
        <p:txBody>
          <a:bodyPr vert="horz" wrap="square" lIns="182880" tIns="182880" rIns="182880" bIns="182880" rtlCol="0" anchor="t" anchorCtr="0">
            <a:spAutoFit/>
          </a:bodyPr>
          <a:lstStyle/>
          <a:p>
            <a:pPr fontAlgn="auto">
              <a:spcAft>
                <a:spcPts val="0"/>
              </a:spcAft>
            </a:pPr>
            <a:r>
              <a:rPr lang="en-US" sz="4400" b="1" dirty="0">
                <a:solidFill>
                  <a:schemeClr val="tx2"/>
                </a:solidFill>
              </a:rPr>
              <a:t>$285k </a:t>
            </a:r>
          </a:p>
          <a:p>
            <a:pPr fontAlgn="auto">
              <a:spcAft>
                <a:spcPts val="0"/>
              </a:spcAft>
            </a:pPr>
            <a:r>
              <a:rPr lang="en-US" sz="1600" dirty="0"/>
              <a:t>Expected cost of healthcare while retired </a:t>
            </a:r>
          </a:p>
          <a:p>
            <a:pPr fontAlgn="auto">
              <a:spcAft>
                <a:spcPts val="0"/>
              </a:spcAft>
            </a:pPr>
            <a:r>
              <a:rPr lang="en-US" sz="800" dirty="0"/>
              <a:t>Source: Estimates for Health Care Costs in Retirement Continue to Rise, April 2019. </a:t>
            </a:r>
            <a:r>
              <a:rPr lang="en-US" sz="800" dirty="0">
                <a:hlinkClick r:id="rId3"/>
              </a:rPr>
              <a:t>https://www.plansponsor.com/estimates-health-care-costs-retirement-continue-rise/</a:t>
            </a:r>
            <a:endParaRPr lang="en-US" sz="800" dirty="0"/>
          </a:p>
        </p:txBody>
      </p:sp>
      <p:pic>
        <p:nvPicPr>
          <p:cNvPr id="3" name="Picture 2">
            <a:extLst>
              <a:ext uri="{FF2B5EF4-FFF2-40B4-BE49-F238E27FC236}">
                <a16:creationId xmlns:a16="http://schemas.microsoft.com/office/drawing/2014/main" id="{B29C27AD-6411-49A0-8436-0E7D25DB05B5}"/>
              </a:ext>
            </a:extLst>
          </p:cNvPr>
          <p:cNvPicPr>
            <a:picLocks noChangeAspect="1"/>
          </p:cNvPicPr>
          <p:nvPr/>
        </p:nvPicPr>
        <p:blipFill>
          <a:blip r:embed="rId4"/>
          <a:stretch>
            <a:fillRect/>
          </a:stretch>
        </p:blipFill>
        <p:spPr>
          <a:xfrm>
            <a:off x="4671385" y="1927272"/>
            <a:ext cx="4363902" cy="3468086"/>
          </a:xfrm>
          <a:prstGeom prst="rect">
            <a:avLst/>
          </a:prstGeom>
        </p:spPr>
      </p:pic>
      <p:sp>
        <p:nvSpPr>
          <p:cNvPr id="7" name="Title 3">
            <a:extLst>
              <a:ext uri="{FF2B5EF4-FFF2-40B4-BE49-F238E27FC236}">
                <a16:creationId xmlns:a16="http://schemas.microsoft.com/office/drawing/2014/main" id="{C992967F-D7AC-944B-AAF8-8D618F56E782}"/>
              </a:ext>
            </a:extLst>
          </p:cNvPr>
          <p:cNvSpPr txBox="1">
            <a:spLocks/>
          </p:cNvSpPr>
          <p:nvPr/>
        </p:nvSpPr>
        <p:spPr>
          <a:xfrm>
            <a:off x="0" y="1153712"/>
            <a:ext cx="9143999" cy="489365"/>
          </a:xfrm>
          <a:prstGeom prst="rect">
            <a:avLst/>
          </a:prstGeom>
          <a:solidFill>
            <a:schemeClr val="accent1"/>
          </a:solidFill>
        </p:spPr>
        <p:txBody>
          <a:bodyPr vert="horz" lIns="365760" tIns="91440" rIns="365760" bIns="91440" rtlCol="0" anchor="t" anchorCtr="0">
            <a:spAutoFit/>
          </a:bodyPr>
          <a:lst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a:lstStyle>
          <a:p>
            <a:pPr fontAlgn="auto">
              <a:spcAft>
                <a:spcPts val="0"/>
              </a:spcAft>
            </a:pPr>
            <a:r>
              <a:rPr lang="en-US" sz="2200" dirty="0"/>
              <a:t>The longer you live, the longer you can expect to live.</a:t>
            </a:r>
          </a:p>
        </p:txBody>
      </p:sp>
    </p:spTree>
    <p:extLst>
      <p:ext uri="{BB962C8B-B14F-4D97-AF65-F5344CB8AC3E}">
        <p14:creationId xmlns:p14="http://schemas.microsoft.com/office/powerpoint/2010/main" val="388756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Retirement Income Gap</a:t>
            </a:r>
          </a:p>
        </p:txBody>
      </p:sp>
      <p:sp>
        <p:nvSpPr>
          <p:cNvPr id="5" name="Content Placeholder 4"/>
          <p:cNvSpPr>
            <a:spLocks noGrp="1"/>
          </p:cNvSpPr>
          <p:nvPr>
            <p:ph idx="4294967295"/>
          </p:nvPr>
        </p:nvSpPr>
        <p:spPr>
          <a:xfrm>
            <a:off x="405352" y="1429067"/>
            <a:ext cx="8333295" cy="750797"/>
          </a:xfrm>
        </p:spPr>
        <p:txBody>
          <a:bodyPr>
            <a:normAutofit/>
          </a:bodyPr>
          <a:lstStyle/>
          <a:p>
            <a:r>
              <a:rPr lang="en-US" sz="1800" dirty="0">
                <a:solidFill>
                  <a:schemeClr val="tx1"/>
                </a:solidFill>
                <a:latin typeface="+mn-lt"/>
              </a:rPr>
              <a:t>In most cases Pension Income does not provide for full retirement income needs. As the Cost of Living increases, the income gap gets larger and larger.</a:t>
            </a:r>
          </a:p>
        </p:txBody>
      </p:sp>
      <p:sp>
        <p:nvSpPr>
          <p:cNvPr id="9" name="TextBox 8"/>
          <p:cNvSpPr txBox="1"/>
          <p:nvPr/>
        </p:nvSpPr>
        <p:spPr>
          <a:xfrm>
            <a:off x="8915400" y="2179864"/>
            <a:ext cx="184731" cy="369332"/>
          </a:xfrm>
          <a:prstGeom prst="rect">
            <a:avLst/>
          </a:prstGeom>
          <a:noFill/>
        </p:spPr>
        <p:txBody>
          <a:bodyPr wrap="none" rtlCol="0">
            <a:spAutoFit/>
          </a:bodyPr>
          <a:lstStyle/>
          <a:p>
            <a:endParaRPr lang="en-US"/>
          </a:p>
        </p:txBody>
      </p:sp>
      <p:pic>
        <p:nvPicPr>
          <p:cNvPr id="7" name="Picture 6">
            <a:extLst>
              <a:ext uri="{FF2B5EF4-FFF2-40B4-BE49-F238E27FC236}">
                <a16:creationId xmlns:a16="http://schemas.microsoft.com/office/drawing/2014/main" id="{E3253671-CC1D-EA4F-ADB0-07E58A68F1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9092" y="2198718"/>
            <a:ext cx="7499560" cy="4244778"/>
          </a:xfrm>
          <a:prstGeom prst="rect">
            <a:avLst/>
          </a:prstGeom>
          <a:ln>
            <a:noFill/>
          </a:ln>
        </p:spPr>
      </p:pic>
    </p:spTree>
    <p:extLst>
      <p:ext uri="{BB962C8B-B14F-4D97-AF65-F5344CB8AC3E}">
        <p14:creationId xmlns:p14="http://schemas.microsoft.com/office/powerpoint/2010/main" val="279322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Retirement Plans = Retirement Readiness</a:t>
            </a:r>
          </a:p>
        </p:txBody>
      </p:sp>
      <p:graphicFrame>
        <p:nvGraphicFramePr>
          <p:cNvPr id="6" name="Table 5"/>
          <p:cNvGraphicFramePr>
            <a:graphicFrameLocks noGrp="1"/>
          </p:cNvGraphicFramePr>
          <p:nvPr>
            <p:extLst>
              <p:ext uri="{D42A27DB-BD31-4B8C-83A1-F6EECF244321}">
                <p14:modId xmlns:p14="http://schemas.microsoft.com/office/powerpoint/2010/main" val="2189720319"/>
              </p:ext>
            </p:extLst>
          </p:nvPr>
        </p:nvGraphicFramePr>
        <p:xfrm>
          <a:off x="310916" y="1586938"/>
          <a:ext cx="8534403" cy="2900492"/>
        </p:xfrm>
        <a:graphic>
          <a:graphicData uri="http://schemas.openxmlformats.org/drawingml/2006/table">
            <a:tbl>
              <a:tblPr firstRow="1" bandRow="1">
                <a:tableStyleId>{5C22544A-7EE6-4342-B048-85BDC9FD1C3A}</a:tableStyleId>
              </a:tblPr>
              <a:tblGrid>
                <a:gridCol w="2844801">
                  <a:extLst>
                    <a:ext uri="{9D8B030D-6E8A-4147-A177-3AD203B41FA5}">
                      <a16:colId xmlns:a16="http://schemas.microsoft.com/office/drawing/2014/main" val="20000"/>
                    </a:ext>
                  </a:extLst>
                </a:gridCol>
                <a:gridCol w="2844801">
                  <a:extLst>
                    <a:ext uri="{9D8B030D-6E8A-4147-A177-3AD203B41FA5}">
                      <a16:colId xmlns:a16="http://schemas.microsoft.com/office/drawing/2014/main" val="596748774"/>
                    </a:ext>
                  </a:extLst>
                </a:gridCol>
                <a:gridCol w="2844801">
                  <a:extLst>
                    <a:ext uri="{9D8B030D-6E8A-4147-A177-3AD203B41FA5}">
                      <a16:colId xmlns:a16="http://schemas.microsoft.com/office/drawing/2014/main" val="20001"/>
                    </a:ext>
                  </a:extLst>
                </a:gridCol>
              </a:tblGrid>
              <a:tr h="438561">
                <a:tc>
                  <a:txBody>
                    <a:bodyPr/>
                    <a:lstStyle/>
                    <a:p>
                      <a:pPr algn="ctr"/>
                      <a:r>
                        <a:rPr lang="en-US" sz="2400" dirty="0">
                          <a:solidFill>
                            <a:schemeClr val="bg2"/>
                          </a:solidFill>
                          <a:latin typeface="+mn-lt"/>
                        </a:rPr>
                        <a:t>403(b)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a:solidFill>
                            <a:schemeClr val="bg2"/>
                          </a:solidFill>
                          <a:latin typeface="+mn-lt"/>
                        </a:rPr>
                        <a:t>457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2400" dirty="0">
                          <a:solidFill>
                            <a:schemeClr val="bg2"/>
                          </a:solidFill>
                          <a:latin typeface="+mn-lt"/>
                        </a:rPr>
                        <a:t>401(k)</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8818">
                <a:tc>
                  <a:txBody>
                    <a:bodyPr/>
                    <a:lstStyle/>
                    <a:p>
                      <a:pPr algn="ctr"/>
                      <a:r>
                        <a:rPr lang="en-US" sz="2000" dirty="0">
                          <a:latin typeface="+mn-lt"/>
                        </a:rPr>
                        <a:t>Established</a:t>
                      </a:r>
                      <a:r>
                        <a:rPr lang="en-US" sz="2000" baseline="0" dirty="0">
                          <a:latin typeface="+mn-lt"/>
                        </a:rPr>
                        <a:t> in 1958 </a:t>
                      </a:r>
                      <a:br>
                        <a:rPr lang="en-US" sz="2000" baseline="0" dirty="0">
                          <a:latin typeface="+mn-lt"/>
                        </a:rPr>
                      </a:br>
                      <a:r>
                        <a:rPr lang="en-US" sz="2000" baseline="0" dirty="0">
                          <a:latin typeface="+mn-lt"/>
                        </a:rPr>
                        <a:t>(58 Years)</a:t>
                      </a:r>
                      <a:endParaRPr lang="en-US" sz="2000" dirty="0">
                        <a:latin typeface="+mn-lt"/>
                      </a:endParaRPr>
                    </a:p>
                  </a:txBody>
                  <a:tcPr>
                    <a:lnT w="38100" cmpd="sng">
                      <a:noFill/>
                    </a:lnT>
                    <a:lnB w="3175" cap="flat" cmpd="sng" algn="ctr">
                      <a:solidFill>
                        <a:schemeClr val="tx1"/>
                      </a:solidFill>
                      <a:prstDash val="solid"/>
                      <a:round/>
                      <a:headEnd type="none" w="med" len="med"/>
                      <a:tailEnd type="none" w="med" len="med"/>
                    </a:lnB>
                  </a:tcPr>
                </a:tc>
                <a:tc>
                  <a:txBody>
                    <a:bodyPr/>
                    <a:lstStyle/>
                    <a:p>
                      <a:pPr algn="ctr"/>
                      <a:r>
                        <a:rPr lang="en-US" sz="2000" dirty="0">
                          <a:latin typeface="+mn-lt"/>
                        </a:rPr>
                        <a:t>Established in 1978</a:t>
                      </a:r>
                      <a:br>
                        <a:rPr lang="en-US" sz="2000" dirty="0">
                          <a:latin typeface="+mn-lt"/>
                        </a:rPr>
                      </a:br>
                      <a:r>
                        <a:rPr lang="en-US" sz="2000" dirty="0">
                          <a:latin typeface="+mn-lt"/>
                        </a:rPr>
                        <a:t> (38 Years)</a:t>
                      </a:r>
                    </a:p>
                  </a:txBody>
                  <a:tcPr>
                    <a:lnT w="38100" cmpd="sng">
                      <a:noFill/>
                    </a:lnT>
                    <a:lnB w="3175" cap="flat" cmpd="sng" algn="ctr">
                      <a:solidFill>
                        <a:schemeClr val="tx1"/>
                      </a:solidFill>
                      <a:prstDash val="solid"/>
                      <a:round/>
                      <a:headEnd type="none" w="med" len="med"/>
                      <a:tailEnd type="none" w="med" len="med"/>
                    </a:lnB>
                  </a:tcPr>
                </a:tc>
                <a:tc>
                  <a:txBody>
                    <a:bodyPr/>
                    <a:lstStyle/>
                    <a:p>
                      <a:pPr algn="ctr"/>
                      <a:r>
                        <a:rPr lang="en-US" sz="2000" dirty="0">
                          <a:latin typeface="+mn-lt"/>
                        </a:rPr>
                        <a:t>Established in 1978 </a:t>
                      </a:r>
                      <a:br>
                        <a:rPr lang="en-US" sz="2000" dirty="0">
                          <a:latin typeface="+mn-lt"/>
                        </a:rPr>
                      </a:br>
                      <a:r>
                        <a:rPr lang="en-US" sz="2000" dirty="0">
                          <a:latin typeface="+mn-lt"/>
                        </a:rPr>
                        <a:t>(38 Years) </a:t>
                      </a:r>
                    </a:p>
                  </a:txBody>
                  <a:tcPr>
                    <a:lnT w="38100" cmpd="sng">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86678">
                <a:tc>
                  <a:txBody>
                    <a:bodyPr/>
                    <a:lstStyle/>
                    <a:p>
                      <a:pPr algn="ctr"/>
                      <a:r>
                        <a:rPr lang="en-US" sz="2000" dirty="0">
                          <a:latin typeface="+mn-lt"/>
                        </a:rPr>
                        <a:t>Public School employees and tax-exempt</a:t>
                      </a:r>
                      <a:r>
                        <a:rPr lang="en-US" sz="2000" baseline="0" dirty="0">
                          <a:latin typeface="+mn-lt"/>
                        </a:rPr>
                        <a:t> organizations</a:t>
                      </a:r>
                      <a:endParaRPr lang="en-US" sz="2000" dirty="0">
                        <a:latin typeface="+mn-lt"/>
                      </a:endParaRP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000" dirty="0">
                          <a:latin typeface="+mn-lt"/>
                        </a:rPr>
                        <a:t>State and Local governments</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US" sz="2000" dirty="0">
                          <a:latin typeface="+mn-lt"/>
                        </a:rPr>
                        <a:t>Corporations, </a:t>
                      </a:r>
                      <a:br>
                        <a:rPr lang="en-US" sz="2000" dirty="0">
                          <a:latin typeface="+mn-lt"/>
                        </a:rPr>
                      </a:br>
                      <a:r>
                        <a:rPr lang="en-US" sz="2000" dirty="0">
                          <a:latin typeface="+mn-lt"/>
                        </a:rPr>
                        <a:t>For-Profit organizations</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17796">
                <a:tc>
                  <a:txBody>
                    <a:bodyPr/>
                    <a:lstStyle/>
                    <a:p>
                      <a:pPr algn="ctr"/>
                      <a:r>
                        <a:rPr lang="en-US" sz="2000" dirty="0">
                          <a:latin typeface="+mn-lt"/>
                        </a:rPr>
                        <a:t>30% Participation</a:t>
                      </a:r>
                    </a:p>
                  </a:txBody>
                  <a:tcPr>
                    <a:lnT w="3175" cap="flat" cmpd="sng" algn="ctr">
                      <a:solidFill>
                        <a:schemeClr val="tx1"/>
                      </a:solidFill>
                      <a:prstDash val="solid"/>
                      <a:round/>
                      <a:headEnd type="none" w="med" len="med"/>
                      <a:tailEnd type="none" w="med" len="med"/>
                    </a:lnT>
                  </a:tcPr>
                </a:tc>
                <a:tc>
                  <a:txBody>
                    <a:bodyPr/>
                    <a:lstStyle/>
                    <a:p>
                      <a:pPr algn="ctr"/>
                      <a:r>
                        <a:rPr lang="en-US" sz="2000" dirty="0">
                          <a:latin typeface="+mn-lt"/>
                        </a:rPr>
                        <a:t>49% Participation</a:t>
                      </a:r>
                    </a:p>
                  </a:txBody>
                  <a:tcPr>
                    <a:lnT w="3175" cap="flat" cmpd="sng" algn="ctr">
                      <a:solidFill>
                        <a:schemeClr val="tx1"/>
                      </a:solidFill>
                      <a:prstDash val="solid"/>
                      <a:round/>
                      <a:headEnd type="none" w="med" len="med"/>
                      <a:tailEnd type="none" w="med" len="med"/>
                    </a:lnT>
                  </a:tcPr>
                </a:tc>
                <a:tc>
                  <a:txBody>
                    <a:bodyPr/>
                    <a:lstStyle/>
                    <a:p>
                      <a:pPr algn="ctr"/>
                      <a:r>
                        <a:rPr lang="en-US" sz="2000" dirty="0">
                          <a:latin typeface="+mn-lt"/>
                        </a:rPr>
                        <a:t>84.9%</a:t>
                      </a:r>
                      <a:r>
                        <a:rPr lang="en-US" sz="2000" baseline="0" dirty="0">
                          <a:latin typeface="+mn-lt"/>
                        </a:rPr>
                        <a:t> Participation</a:t>
                      </a:r>
                      <a:endParaRPr lang="en-US" sz="2000" dirty="0">
                        <a:latin typeface="+mn-lt"/>
                      </a:endParaRPr>
                    </a:p>
                  </a:txBody>
                  <a:tcP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3" name="Rectangle 2"/>
          <p:cNvSpPr/>
          <p:nvPr/>
        </p:nvSpPr>
        <p:spPr>
          <a:xfrm>
            <a:off x="72391" y="5391527"/>
            <a:ext cx="8886093" cy="1169551"/>
          </a:xfrm>
          <a:prstGeom prst="rect">
            <a:avLst/>
          </a:prstGeom>
        </p:spPr>
        <p:txBody>
          <a:bodyPr wrap="square">
            <a:spAutoFit/>
          </a:bodyPr>
          <a:lstStyle/>
          <a:p>
            <a:r>
              <a:rPr lang="en-US" sz="1000" dirty="0">
                <a:solidFill>
                  <a:schemeClr val="bg1">
                    <a:lumMod val="75000"/>
                  </a:schemeClr>
                </a:solidFill>
              </a:rPr>
              <a:t>84.9% participate in 401(k) plans – </a:t>
            </a:r>
            <a:r>
              <a:rPr lang="en-US" sz="1000" dirty="0" err="1">
                <a:solidFill>
                  <a:schemeClr val="bg1">
                    <a:lumMod val="75000"/>
                  </a:schemeClr>
                </a:solidFill>
              </a:rPr>
              <a:t>ForUsAll</a:t>
            </a:r>
            <a:r>
              <a:rPr lang="en-US" sz="1000" dirty="0">
                <a:solidFill>
                  <a:schemeClr val="bg1">
                    <a:lumMod val="75000"/>
                  </a:schemeClr>
                </a:solidFill>
              </a:rPr>
              <a:t> 401k Blog – According to the latest survey by the Plan Sponsor Council of America., 2019 </a:t>
            </a:r>
            <a:r>
              <a:rPr lang="en-US" sz="1000" dirty="0">
                <a:hlinkClick r:id="rId3"/>
              </a:rPr>
              <a:t>https://www.forusall.com/401k-blog/401k-statistics/</a:t>
            </a:r>
            <a:r>
              <a:rPr lang="en-US" sz="1000" dirty="0">
                <a:solidFill>
                  <a:schemeClr val="bg1">
                    <a:lumMod val="75000"/>
                  </a:schemeClr>
                </a:solidFill>
              </a:rPr>
              <a:t> </a:t>
            </a:r>
          </a:p>
          <a:p>
            <a:endParaRPr lang="en-US" sz="1000" dirty="0">
              <a:solidFill>
                <a:schemeClr val="bg1">
                  <a:lumMod val="75000"/>
                </a:schemeClr>
              </a:solidFill>
            </a:endParaRPr>
          </a:p>
          <a:p>
            <a:r>
              <a:rPr lang="en-US" sz="1000" dirty="0">
                <a:solidFill>
                  <a:schemeClr val="bg1">
                    <a:lumMod val="75000"/>
                  </a:schemeClr>
                </a:solidFill>
              </a:rPr>
              <a:t>30% participate in 403(b) plans - NTSA "Improving Retirement Savings for America's Public Educators, A comprehensive survey of Public Education 403(b) Retirement Plans, 2018.</a:t>
            </a:r>
          </a:p>
          <a:p>
            <a:endParaRPr lang="en-US" sz="1000" dirty="0">
              <a:solidFill>
                <a:schemeClr val="bg1">
                  <a:lumMod val="75000"/>
                </a:schemeClr>
              </a:solidFill>
            </a:endParaRPr>
          </a:p>
          <a:p>
            <a:r>
              <a:rPr lang="en-US" sz="1000" dirty="0">
                <a:solidFill>
                  <a:schemeClr val="bg1">
                    <a:lumMod val="75000"/>
                  </a:schemeClr>
                </a:solidFill>
              </a:rPr>
              <a:t>49% participate in 457 plans—Understanding the 457(b) Market, National Assoc. of Plan Advisors, November 2019 </a:t>
            </a:r>
          </a:p>
        </p:txBody>
      </p:sp>
    </p:spTree>
    <p:extLst>
      <p:ext uri="{BB962C8B-B14F-4D97-AF65-F5344CB8AC3E}">
        <p14:creationId xmlns:p14="http://schemas.microsoft.com/office/powerpoint/2010/main" val="148252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149795"/>
            <a:ext cx="9144000" cy="5394960"/>
          </a:xfrm>
          <a:prstGeom prst="rect">
            <a:avLst/>
          </a:prstGeom>
        </p:spPr>
      </p:pic>
      <p:sp>
        <p:nvSpPr>
          <p:cNvPr id="4" name="Title 3"/>
          <p:cNvSpPr>
            <a:spLocks noGrp="1"/>
          </p:cNvSpPr>
          <p:nvPr>
            <p:ph type="title"/>
          </p:nvPr>
        </p:nvSpPr>
        <p:spPr/>
        <p:txBody>
          <a:bodyPr/>
          <a:lstStyle/>
          <a:p>
            <a:r>
              <a:rPr lang="en-US" dirty="0"/>
              <a:t>The Power of Pretax Savings</a:t>
            </a:r>
          </a:p>
        </p:txBody>
      </p:sp>
      <p:sp>
        <p:nvSpPr>
          <p:cNvPr id="2" name="TextBox 1"/>
          <p:cNvSpPr txBox="1"/>
          <p:nvPr/>
        </p:nvSpPr>
        <p:spPr>
          <a:xfrm>
            <a:off x="390885" y="1426793"/>
            <a:ext cx="4624173" cy="1015663"/>
          </a:xfrm>
          <a:prstGeom prst="rect">
            <a:avLst/>
          </a:prstGeom>
          <a:solidFill>
            <a:schemeClr val="bg2">
              <a:alpha val="85000"/>
            </a:schemeClr>
          </a:solidFill>
        </p:spPr>
        <p:txBody>
          <a:bodyPr wrap="square" lIns="182880" tIns="91440" rIns="182880" bIns="91440" rtlCol="0">
            <a:spAutoFit/>
          </a:bodyPr>
          <a:lstStyle/>
          <a:p>
            <a:r>
              <a:rPr lang="en-US" dirty="0">
                <a:latin typeface="+mn-lt"/>
              </a:rPr>
              <a:t>Pre-tax salary deferral allows you to save more for retirement, pay less in taxes, and earn interest on a tax-deferred basis.</a:t>
            </a:r>
          </a:p>
        </p:txBody>
      </p:sp>
      <p:sp>
        <p:nvSpPr>
          <p:cNvPr id="5" name="TextBox 4"/>
          <p:cNvSpPr txBox="1"/>
          <p:nvPr/>
        </p:nvSpPr>
        <p:spPr>
          <a:xfrm>
            <a:off x="-2" y="5953509"/>
            <a:ext cx="9167254" cy="584775"/>
          </a:xfrm>
          <a:prstGeom prst="rect">
            <a:avLst/>
          </a:prstGeom>
          <a:solidFill>
            <a:schemeClr val="bg2">
              <a:alpha val="85000"/>
            </a:schemeClr>
          </a:solidFill>
        </p:spPr>
        <p:txBody>
          <a:bodyPr wrap="square" rtlCol="0">
            <a:spAutoFit/>
          </a:bodyPr>
          <a:lstStyle/>
          <a:p>
            <a:r>
              <a:rPr lang="en-US" sz="1600" dirty="0"/>
              <a:t>Distributions from pre-tax retirement plans are taxed as ordinary income and, if taken prior to reaching age 59½ may be subject to an additional 10% federal income tax penalty.  </a:t>
            </a:r>
          </a:p>
        </p:txBody>
      </p:sp>
    </p:spTree>
    <p:extLst>
      <p:ext uri="{BB962C8B-B14F-4D97-AF65-F5344CB8AC3E}">
        <p14:creationId xmlns:p14="http://schemas.microsoft.com/office/powerpoint/2010/main" val="322314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2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16493</TotalTime>
  <Words>1924</Words>
  <Application>Microsoft Macintosh PowerPoint</Application>
  <PresentationFormat>On-screen Show (4:3)</PresentationFormat>
  <Paragraphs>132</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.AppleSystemUIFont</vt:lpstr>
      <vt:lpstr>Arial</vt:lpstr>
      <vt:lpstr>Calibri</vt:lpstr>
      <vt:lpstr>Open Sans</vt:lpstr>
      <vt:lpstr>Open Sans Condensed Light</vt:lpstr>
      <vt:lpstr>Open Sans Light</vt:lpstr>
      <vt:lpstr>1_NLG</vt:lpstr>
      <vt:lpstr>2_NLG</vt:lpstr>
      <vt:lpstr>Retirement Readiness:</vt:lpstr>
      <vt:lpstr>Retirement Math</vt:lpstr>
      <vt:lpstr>Retirement Math</vt:lpstr>
      <vt:lpstr>Retirement Math</vt:lpstr>
      <vt:lpstr>The Problem With Pension Funding</vt:lpstr>
      <vt:lpstr>Life Expectancy</vt:lpstr>
      <vt:lpstr>Retirement Income Gap</vt:lpstr>
      <vt:lpstr>Retirement Plans = Retirement Readiness</vt:lpstr>
      <vt:lpstr>The Power of Pretax Savings</vt:lpstr>
      <vt:lpstr>The HIGH cost of Waiting</vt:lpstr>
      <vt:lpstr>The HIGH cost of Waiting</vt:lpstr>
      <vt:lpstr>Take Action Now</vt:lpstr>
      <vt:lpstr>Questions?</vt:lpstr>
    </vt:vector>
  </TitlesOfParts>
  <Company>National Life Group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National Life Group Make Money?</dc:title>
  <dc:creator>NLG Information Systems</dc:creator>
  <cp:lastModifiedBy>Paquette, Alaina</cp:lastModifiedBy>
  <cp:revision>404</cp:revision>
  <cp:lastPrinted>2015-06-01T15:48:10Z</cp:lastPrinted>
  <dcterms:created xsi:type="dcterms:W3CDTF">2014-06-30T12:14:53Z</dcterms:created>
  <dcterms:modified xsi:type="dcterms:W3CDTF">2020-06-05T16:08:50Z</dcterms:modified>
</cp:coreProperties>
</file>