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5"/>
  </p:notesMasterIdLst>
  <p:handoutMasterIdLst>
    <p:handoutMasterId r:id="rId26"/>
  </p:handoutMasterIdLst>
  <p:sldIdLst>
    <p:sldId id="256" r:id="rId2"/>
    <p:sldId id="290" r:id="rId3"/>
    <p:sldId id="291" r:id="rId4"/>
    <p:sldId id="298" r:id="rId5"/>
    <p:sldId id="269" r:id="rId6"/>
    <p:sldId id="271" r:id="rId7"/>
    <p:sldId id="268" r:id="rId8"/>
    <p:sldId id="299" r:id="rId9"/>
    <p:sldId id="292" r:id="rId10"/>
    <p:sldId id="303" r:id="rId11"/>
    <p:sldId id="300" r:id="rId12"/>
    <p:sldId id="293" r:id="rId13"/>
    <p:sldId id="301" r:id="rId14"/>
    <p:sldId id="302" r:id="rId15"/>
    <p:sldId id="294" r:id="rId16"/>
    <p:sldId id="304" r:id="rId17"/>
    <p:sldId id="267" r:id="rId18"/>
    <p:sldId id="295" r:id="rId19"/>
    <p:sldId id="296" r:id="rId20"/>
    <p:sldId id="287" r:id="rId21"/>
    <p:sldId id="281" r:id="rId22"/>
    <p:sldId id="282" r:id="rId23"/>
    <p:sldId id="28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045" autoAdjust="0"/>
    <p:restoredTop sz="80252" autoAdjust="0"/>
  </p:normalViewPr>
  <p:slideViewPr>
    <p:cSldViewPr snapToGrid="0">
      <p:cViewPr varScale="1">
        <p:scale>
          <a:sx n="165" d="100"/>
          <a:sy n="165" d="100"/>
        </p:scale>
        <p:origin x="24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190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22531" name="Rectangle 3"/>
          <p:cNvSpPr>
            <a:spLocks noGrp="1" noChangeArrowheads="1"/>
          </p:cNvSpPr>
          <p:nvPr>
            <p:ph type="dt" sz="quarter" idx="1"/>
          </p:nvPr>
        </p:nvSpPr>
        <p:spPr bwMode="auto">
          <a:xfrm>
            <a:off x="388620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22532" name="Rectangle 4"/>
          <p:cNvSpPr>
            <a:spLocks noGrp="1" noChangeArrowheads="1"/>
          </p:cNvSpPr>
          <p:nvPr>
            <p:ph type="ftr" sz="quarter" idx="2"/>
          </p:nvPr>
        </p:nvSpPr>
        <p:spPr bwMode="auto">
          <a:xfrm>
            <a:off x="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22533" name="Rectangle 5"/>
          <p:cNvSpPr>
            <a:spLocks noGrp="1" noChangeArrowheads="1"/>
          </p:cNvSpPr>
          <p:nvPr>
            <p:ph type="sldNum" sz="quarter" idx="3"/>
          </p:nvPr>
        </p:nvSpPr>
        <p:spPr bwMode="auto">
          <a:xfrm>
            <a:off x="388620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fld id="{BA87E053-8C5B-4E05-A3D3-A25C0B57C47D}" type="slidenum">
              <a:rPr lang="en-US"/>
              <a:pPr>
                <a:defRPr/>
              </a:pPr>
              <a:t>‹#›</a:t>
            </a:fld>
            <a:endParaRPr lang="en-US" dirty="0"/>
          </a:p>
        </p:txBody>
      </p:sp>
    </p:spTree>
    <p:extLst>
      <p:ext uri="{BB962C8B-B14F-4D97-AF65-F5344CB8AC3E}">
        <p14:creationId xmlns:p14="http://schemas.microsoft.com/office/powerpoint/2010/main" val="244371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5123" name="Rectangle 3"/>
          <p:cNvSpPr>
            <a:spLocks noGrp="1" noChangeArrowheads="1"/>
          </p:cNvSpPr>
          <p:nvPr>
            <p:ph type="dt" idx="1"/>
          </p:nvPr>
        </p:nvSpPr>
        <p:spPr bwMode="auto">
          <a:xfrm>
            <a:off x="388620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1"/>
            <a:ext cx="5029200" cy="41148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fld id="{6EEE1E9A-EE03-4BDC-8197-B439E1080BF7}" type="slidenum">
              <a:rPr lang="en-US"/>
              <a:pPr>
                <a:defRPr/>
              </a:pPr>
              <a:t>‹#›</a:t>
            </a:fld>
            <a:endParaRPr lang="en-US" dirty="0"/>
          </a:p>
        </p:txBody>
      </p:sp>
    </p:spTree>
    <p:extLst>
      <p:ext uri="{BB962C8B-B14F-4D97-AF65-F5344CB8AC3E}">
        <p14:creationId xmlns:p14="http://schemas.microsoft.com/office/powerpoint/2010/main" val="2611057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charset="0"/>
                <a:ea typeface="ＭＳ Ｐゴシック" pitchFamily="-105" charset="-128"/>
              </a:defRPr>
            </a:lvl1pPr>
            <a:lvl2pPr marL="742950" indent="-285750" defTabSz="911225">
              <a:defRPr>
                <a:solidFill>
                  <a:schemeClr val="tx1"/>
                </a:solidFill>
                <a:latin typeface="Arial" charset="0"/>
                <a:ea typeface="ＭＳ Ｐゴシック" pitchFamily="-105" charset="-128"/>
              </a:defRPr>
            </a:lvl2pPr>
            <a:lvl3pPr marL="1143000" indent="-228600" defTabSz="911225">
              <a:defRPr>
                <a:solidFill>
                  <a:schemeClr val="tx1"/>
                </a:solidFill>
                <a:latin typeface="Arial" charset="0"/>
                <a:ea typeface="ＭＳ Ｐゴシック" pitchFamily="-105" charset="-128"/>
              </a:defRPr>
            </a:lvl3pPr>
            <a:lvl4pPr marL="1600200" indent="-228600" defTabSz="911225">
              <a:defRPr>
                <a:solidFill>
                  <a:schemeClr val="tx1"/>
                </a:solidFill>
                <a:latin typeface="Arial" charset="0"/>
                <a:ea typeface="ＭＳ Ｐゴシック" pitchFamily="-105" charset="-128"/>
              </a:defRPr>
            </a:lvl4pPr>
            <a:lvl5pPr marL="2057400" indent="-228600" defTabSz="911225">
              <a:defRPr>
                <a:solidFill>
                  <a:schemeClr val="tx1"/>
                </a:solidFill>
                <a:latin typeface="Arial" charset="0"/>
                <a:ea typeface="ＭＳ Ｐゴシック" pitchFamily="-105" charset="-128"/>
              </a:defRPr>
            </a:lvl5pPr>
            <a:lvl6pPr marL="2514600" indent="-228600" defTabSz="911225" fontAlgn="base">
              <a:spcBef>
                <a:spcPct val="0"/>
              </a:spcBef>
              <a:spcAft>
                <a:spcPct val="0"/>
              </a:spcAft>
              <a:defRPr>
                <a:solidFill>
                  <a:schemeClr val="tx1"/>
                </a:solidFill>
                <a:latin typeface="Arial" charset="0"/>
                <a:ea typeface="ＭＳ Ｐゴシック" pitchFamily="-105" charset="-128"/>
              </a:defRPr>
            </a:lvl6pPr>
            <a:lvl7pPr marL="2971800" indent="-228600" defTabSz="911225" fontAlgn="base">
              <a:spcBef>
                <a:spcPct val="0"/>
              </a:spcBef>
              <a:spcAft>
                <a:spcPct val="0"/>
              </a:spcAft>
              <a:defRPr>
                <a:solidFill>
                  <a:schemeClr val="tx1"/>
                </a:solidFill>
                <a:latin typeface="Arial" charset="0"/>
                <a:ea typeface="ＭＳ Ｐゴシック" pitchFamily="-105" charset="-128"/>
              </a:defRPr>
            </a:lvl7pPr>
            <a:lvl8pPr marL="3429000" indent="-228600" defTabSz="911225" fontAlgn="base">
              <a:spcBef>
                <a:spcPct val="0"/>
              </a:spcBef>
              <a:spcAft>
                <a:spcPct val="0"/>
              </a:spcAft>
              <a:defRPr>
                <a:solidFill>
                  <a:schemeClr val="tx1"/>
                </a:solidFill>
                <a:latin typeface="Arial" charset="0"/>
                <a:ea typeface="ＭＳ Ｐゴシック" pitchFamily="-105" charset="-128"/>
              </a:defRPr>
            </a:lvl8pPr>
            <a:lvl9pPr marL="3886200" indent="-228600" defTabSz="911225" fontAlgn="base">
              <a:spcBef>
                <a:spcPct val="0"/>
              </a:spcBef>
              <a:spcAft>
                <a:spcPct val="0"/>
              </a:spcAft>
              <a:defRPr>
                <a:solidFill>
                  <a:schemeClr val="tx1"/>
                </a:solidFill>
                <a:latin typeface="Arial" charset="0"/>
                <a:ea typeface="ＭＳ Ｐゴシック" pitchFamily="-105" charset="-128"/>
              </a:defRPr>
            </a:lvl9pPr>
          </a:lstStyle>
          <a:p>
            <a:fld id="{B697F5B7-405E-42C7-BCC9-595EFCAB6759}" type="slidenum">
              <a:rPr lang="en-US" smtClean="0">
                <a:latin typeface="Times New Roman" pitchFamily="18" charset="0"/>
              </a:rPr>
              <a:pPr/>
              <a:t>1</a:t>
            </a:fld>
            <a:endParaRPr lang="en-US" dirty="0" smtClean="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a:p>
            <a:pPr eaLnBrk="1" hangingPunct="1"/>
            <a:r>
              <a:rPr lang="en-US" b="1" dirty="0" smtClean="0"/>
              <a:t>[Trying on the solution is a tool for use with a client during an open, during data gathering, even during a close if further explanations are needed.] </a:t>
            </a:r>
          </a:p>
          <a:p>
            <a:pPr eaLnBrk="1" hangingPunct="1"/>
            <a:endParaRPr lang="en-US" b="1" dirty="0" smtClean="0"/>
          </a:p>
          <a:p>
            <a:pPr eaLnBrk="1" hangingPunct="1"/>
            <a:r>
              <a:rPr lang="en-US" dirty="0" smtClean="0"/>
              <a:t>Thank you for taking the time today to talk with me about The</a:t>
            </a:r>
            <a:r>
              <a:rPr lang="en-US" baseline="0" dirty="0" smtClean="0"/>
              <a:t> One for Three Solution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Distributions</a:t>
            </a:r>
            <a:r>
              <a:rPr lang="en-US" baseline="0" dirty="0" smtClean="0"/>
              <a:t> to the shareholder may be treated as a dividend.  If so, then this money has been subject to double taxation: once to the profits in the business and then again at the business taxed rate.  The second tax is the dividend tax the shareholder will pay upon receipt of the funds.  Because a dividend payment is non deductible, the funds have been taxed twice.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10</a:t>
            </a:fld>
            <a:endParaRPr lang="en-US" dirty="0"/>
          </a:p>
        </p:txBody>
      </p:sp>
    </p:spTree>
    <p:extLst>
      <p:ext uri="{BB962C8B-B14F-4D97-AF65-F5344CB8AC3E}">
        <p14:creationId xmlns:p14="http://schemas.microsoft.com/office/powerpoint/2010/main" val="206563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let’s look at the loss of</a:t>
            </a:r>
            <a:r>
              <a:rPr lang="en-US" baseline="0" dirty="0" smtClean="0"/>
              <a:t> a key person.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11</a:t>
            </a:fld>
            <a:endParaRPr lang="en-US" dirty="0"/>
          </a:p>
        </p:txBody>
      </p:sp>
    </p:spTree>
    <p:extLst>
      <p:ext uri="{BB962C8B-B14F-4D97-AF65-F5344CB8AC3E}">
        <p14:creationId xmlns:p14="http://schemas.microsoft.com/office/powerpoint/2010/main" val="291745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potential issues that can arise if a key person dies</a:t>
            </a:r>
            <a:r>
              <a:rPr lang="en-US" baseline="0" dirty="0" smtClean="0"/>
              <a:t>, becomes disabled or simply leaves work.</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12</a:t>
            </a:fld>
            <a:endParaRPr lang="en-US" dirty="0"/>
          </a:p>
        </p:txBody>
      </p:sp>
    </p:spTree>
    <p:extLst>
      <p:ext uri="{BB962C8B-B14F-4D97-AF65-F5344CB8AC3E}">
        <p14:creationId xmlns:p14="http://schemas.microsoft.com/office/powerpoint/2010/main" val="301206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13</a:t>
            </a:fld>
            <a:endParaRPr lang="en-US" dirty="0"/>
          </a:p>
        </p:txBody>
      </p:sp>
    </p:spTree>
    <p:extLst>
      <p:ext uri="{BB962C8B-B14F-4D97-AF65-F5344CB8AC3E}">
        <p14:creationId xmlns:p14="http://schemas.microsoft.com/office/powerpoint/2010/main" val="1628143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14</a:t>
            </a:fld>
            <a:endParaRPr lang="en-US" dirty="0"/>
          </a:p>
        </p:txBody>
      </p:sp>
    </p:spTree>
    <p:extLst>
      <p:ext uri="{BB962C8B-B14F-4D97-AF65-F5344CB8AC3E}">
        <p14:creationId xmlns:p14="http://schemas.microsoft.com/office/powerpoint/2010/main" val="98745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any of these issues concern you – you may want to considered adopting </a:t>
            </a:r>
            <a:r>
              <a:rPr lang="en-US" baseline="0" smtClean="0"/>
              <a:t>the One </a:t>
            </a:r>
            <a:r>
              <a:rPr lang="en-US" baseline="0" dirty="0" smtClean="0"/>
              <a:t>for Three Solution’   This starts with the business acquiring a specially designed business owned life insurance policy on your life and/or the life of the other key people.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15</a:t>
            </a:fld>
            <a:endParaRPr lang="en-US" dirty="0"/>
          </a:p>
        </p:txBody>
      </p:sp>
    </p:spTree>
    <p:extLst>
      <p:ext uri="{BB962C8B-B14F-4D97-AF65-F5344CB8AC3E}">
        <p14:creationId xmlns:p14="http://schemas.microsoft.com/office/powerpoint/2010/main" val="415614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16</a:t>
            </a:fld>
            <a:endParaRPr lang="en-US" dirty="0"/>
          </a:p>
        </p:txBody>
      </p:sp>
    </p:spTree>
    <p:extLst>
      <p:ext uri="{BB962C8B-B14F-4D97-AF65-F5344CB8AC3E}">
        <p14:creationId xmlns:p14="http://schemas.microsoft.com/office/powerpoint/2010/main" val="2371560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this help?  Let’s start with the retained earnings.</a:t>
            </a:r>
          </a:p>
          <a:p>
            <a:endParaRPr lang="en-US" dirty="0" smtClean="0"/>
          </a:p>
          <a:p>
            <a:r>
              <a:rPr lang="en-US" dirty="0" smtClean="0"/>
              <a:t>The impact on the balance sheet is fairly straightforward – Your cash account will be reduced when the premium is paid.  The cash value of the policy</a:t>
            </a:r>
            <a:r>
              <a:rPr lang="en-US" baseline="0" dirty="0" smtClean="0"/>
              <a:t> will be reflected on the balance sheet as an asset.  To the extent the cash value is lower than the premium paid, the net effect will be to lower the retained earnings in the business.</a:t>
            </a: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17</a:t>
            </a:fld>
            <a:endParaRPr lang="en-US" dirty="0"/>
          </a:p>
        </p:txBody>
      </p:sp>
    </p:spTree>
    <p:extLst>
      <p:ext uri="{BB962C8B-B14F-4D97-AF65-F5344CB8AC3E}">
        <p14:creationId xmlns:p14="http://schemas.microsoft.com/office/powerpoint/2010/main" val="415699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 life insurance will act as a financial back stop against the loss of a key person.  By delivering a death</a:t>
            </a:r>
            <a:r>
              <a:rPr lang="en-US" baseline="0" dirty="0" smtClean="0"/>
              <a:t> benefit to the business at the death of a key person, the business will have the funds to help it survive the financial challenges that it now faces.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18</a:t>
            </a:fld>
            <a:endParaRPr lang="en-US" dirty="0"/>
          </a:p>
        </p:txBody>
      </p:sp>
    </p:spTree>
    <p:extLst>
      <p:ext uri="{BB962C8B-B14F-4D97-AF65-F5344CB8AC3E}">
        <p14:creationId xmlns:p14="http://schemas.microsoft.com/office/powerpoint/2010/main" val="4061959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when the business needs change and it no longer needs or wants the policy, the business may decide to distribute the policy to the insured.  This distribution</a:t>
            </a:r>
            <a:r>
              <a:rPr lang="en-US" baseline="0" dirty="0" smtClean="0"/>
              <a:t> to a shareholder will likely be treated as a dividend.  But here’s an important point– to the extent the fair market value is lower than the total premium paid, the policy has been distributed effectively at a discount.</a:t>
            </a:r>
          </a:p>
          <a:p>
            <a:endParaRPr lang="en-US" baseline="0" dirty="0" smtClean="0"/>
          </a:p>
          <a:p>
            <a:r>
              <a:rPr lang="en-US" baseline="0" dirty="0" smtClean="0"/>
              <a:t>You then have a permanent life policy – which may or may not require additional premiums.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19</a:t>
            </a:fld>
            <a:endParaRPr lang="en-US" dirty="0"/>
          </a:p>
        </p:txBody>
      </p:sp>
    </p:spTree>
    <p:extLst>
      <p:ext uri="{BB962C8B-B14F-4D97-AF65-F5344CB8AC3E}">
        <p14:creationId xmlns:p14="http://schemas.microsoft.com/office/powerpoint/2010/main" val="89948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situation involving successful business owners</a:t>
            </a:r>
            <a:r>
              <a:rPr lang="en-US" baseline="0" dirty="0" smtClean="0"/>
              <a:t> of a C Corporation.  In addition to many concerns that you may have that are particular to your business there are some concerns that cross business lines.  </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a:t>
            </a:fld>
            <a:endParaRPr lang="en-US" dirty="0"/>
          </a:p>
        </p:txBody>
      </p:sp>
    </p:spTree>
    <p:extLst>
      <p:ext uri="{BB962C8B-B14F-4D97-AF65-F5344CB8AC3E}">
        <p14:creationId xmlns:p14="http://schemas.microsoft.com/office/powerpoint/2010/main" val="179297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review how the</a:t>
            </a:r>
            <a:r>
              <a:rPr lang="en-US" baseline="0" dirty="0" smtClean="0"/>
              <a:t> One for Three solution works….(read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20</a:t>
            </a:fld>
            <a:endParaRPr lang="en-US" dirty="0"/>
          </a:p>
        </p:txBody>
      </p:sp>
    </p:spTree>
    <p:extLst>
      <p:ext uri="{BB962C8B-B14F-4D97-AF65-F5344CB8AC3E}">
        <p14:creationId xmlns:p14="http://schemas.microsoft.com/office/powerpoint/2010/main" val="325442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ideal candidate for the Retained Earnings Planning Concept is:</a:t>
            </a:r>
          </a:p>
          <a:p>
            <a:pPr marL="171450" indent="-171450">
              <a:buFont typeface="Arial" panose="020B0604020202020204" pitchFamily="34" charset="0"/>
              <a:buChar char="•"/>
            </a:pPr>
            <a:r>
              <a:rPr lang="en-US" dirty="0" smtClean="0"/>
              <a:t>A C Corporation with excess retained earnings</a:t>
            </a:r>
          </a:p>
          <a:p>
            <a:pPr marL="171450" indent="-171450">
              <a:buFont typeface="Arial" panose="020B0604020202020204" pitchFamily="34" charset="0"/>
              <a:buChar char="•"/>
            </a:pPr>
            <a:r>
              <a:rPr lang="en-US" dirty="0" smtClean="0"/>
              <a:t>A business that requires life insurance coverage on the owner or key executive</a:t>
            </a:r>
          </a:p>
          <a:p>
            <a:pPr marL="171450" indent="-171450">
              <a:buFont typeface="Arial" panose="020B0604020202020204" pitchFamily="34" charset="0"/>
              <a:buChar char="•"/>
            </a:pPr>
            <a:r>
              <a:rPr lang="en-US" dirty="0" smtClean="0"/>
              <a:t>A business that would like to reduce the need to declare dividends and prevent exposure to the Accumulated Earnings Tax</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21</a:t>
            </a:fld>
            <a:endParaRPr lang="en-US" dirty="0"/>
          </a:p>
        </p:txBody>
      </p:sp>
    </p:spTree>
    <p:extLst>
      <p:ext uri="{BB962C8B-B14F-4D97-AF65-F5344CB8AC3E}">
        <p14:creationId xmlns:p14="http://schemas.microsoft.com/office/powerpoint/2010/main" val="1742561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positive results are</a:t>
            </a:r>
            <a:r>
              <a:rPr lang="en-US" baseline="0" dirty="0" smtClean="0"/>
              <a:t> the result of including life insurance in your planning:</a:t>
            </a:r>
          </a:p>
          <a:p>
            <a:r>
              <a:rPr lang="en-US" baseline="0" dirty="0" smtClean="0"/>
              <a:t>The business has insured the life of an owner or key person</a:t>
            </a:r>
          </a:p>
          <a:p>
            <a:r>
              <a:rPr lang="en-US" baseline="0" dirty="0" smtClean="0"/>
              <a:t>It allows possible reductions of further accumulations to retained earning and reduced exposure to the Accumulated Earning Tax.</a:t>
            </a:r>
          </a:p>
          <a:p>
            <a:r>
              <a:rPr lang="en-US" baseline="0" dirty="0" smtClean="0"/>
              <a:t>You can transfer or sell the policy to the insured at a future date;</a:t>
            </a:r>
          </a:p>
          <a:p>
            <a:r>
              <a:rPr lang="en-US" baseline="0" dirty="0" smtClean="0"/>
              <a:t>The policy can be used for estate planning;</a:t>
            </a:r>
          </a:p>
          <a:p>
            <a:r>
              <a:rPr lang="en-US" baseline="0" dirty="0" smtClean="0"/>
              <a:t>And the policy can potentially be used for retirement income if there is sufficient cash value, through the use of policy loans and withdrawals. </a:t>
            </a:r>
          </a:p>
          <a:p>
            <a:endParaRPr lang="en-US" baseline="0" dirty="0" smtClean="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22</a:t>
            </a:fld>
            <a:endParaRPr lang="en-US" dirty="0"/>
          </a:p>
        </p:txBody>
      </p:sp>
    </p:spTree>
    <p:extLst>
      <p:ext uri="{BB962C8B-B14F-4D97-AF65-F5344CB8AC3E}">
        <p14:creationId xmlns:p14="http://schemas.microsoft.com/office/powerpoint/2010/main" val="120418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028EF-B94B-41F7-97B0-E01E79070F88}" type="slidenum">
              <a:rPr lang="en-US" smtClean="0"/>
              <a:t>23</a:t>
            </a:fld>
            <a:endParaRPr lang="en-US" dirty="0"/>
          </a:p>
        </p:txBody>
      </p:sp>
    </p:spTree>
    <p:extLst>
      <p:ext uri="{BB962C8B-B14F-4D97-AF65-F5344CB8AC3E}">
        <p14:creationId xmlns:p14="http://schemas.microsoft.com/office/powerpoint/2010/main" val="373965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these, I’d like to spend a little time with you talking about retained earnings, dividends and the loss of a key person (whether that’s you, one of the other owners or a non owner key person) and your potential future personal</a:t>
            </a:r>
            <a:r>
              <a:rPr lang="en-US" baseline="0" dirty="0" smtClean="0"/>
              <a:t> needs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a:t>
            </a:fld>
            <a:endParaRPr lang="en-US" dirty="0"/>
          </a:p>
        </p:txBody>
      </p:sp>
    </p:spTree>
    <p:extLst>
      <p:ext uri="{BB962C8B-B14F-4D97-AF65-F5344CB8AC3E}">
        <p14:creationId xmlns:p14="http://schemas.microsoft.com/office/powerpoint/2010/main" val="372875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excess retained earnings. </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4</a:t>
            </a:fld>
            <a:endParaRPr lang="en-US" dirty="0"/>
          </a:p>
        </p:txBody>
      </p:sp>
    </p:spTree>
    <p:extLst>
      <p:ext uri="{BB962C8B-B14F-4D97-AF65-F5344CB8AC3E}">
        <p14:creationId xmlns:p14="http://schemas.microsoft.com/office/powerpoint/2010/main" val="421949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are Retained Earnings? It is a percentage of your net earnings not paid out as a dividend but retained by the company to be reinvested in its core business or to pay debts.  In addition retained earnings may increase</a:t>
            </a:r>
            <a:r>
              <a:rPr lang="en-US" baseline="0" dirty="0" smtClean="0"/>
              <a:t> or decrease due to changes in asset value on the balance sheet.  Basically, </a:t>
            </a:r>
            <a:r>
              <a:rPr lang="en-US" sz="1200" b="0" i="0" kern="1200" dirty="0" smtClean="0">
                <a:solidFill>
                  <a:schemeClr val="tx1"/>
                </a:solidFill>
                <a:effectLst/>
                <a:latin typeface="Times New Roman" pitchFamily="18" charset="0"/>
                <a:ea typeface="+mn-ea"/>
                <a:cs typeface="Times New Roman" pitchFamily="18" charset="0"/>
              </a:rPr>
              <a:t>the operating results from a company's fiscal year is recorded to retained earnings, resulting in a increase or decrease to the account.</a:t>
            </a:r>
            <a:endParaRPr lang="en-US" dirty="0" smtClean="0"/>
          </a:p>
          <a:p>
            <a:endParaRPr lang="en-US" dirty="0"/>
          </a:p>
          <a:p>
            <a:r>
              <a:rPr lang="en-US" dirty="0" smtClean="0"/>
              <a:t>If you think of your balance sheet, retained earnings are recorded under shareholders’ equity on your balance sheet.</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5</a:t>
            </a:fld>
            <a:endParaRPr lang="en-US" dirty="0"/>
          </a:p>
        </p:txBody>
      </p:sp>
    </p:spTree>
    <p:extLst>
      <p:ext uri="{BB962C8B-B14F-4D97-AF65-F5344CB8AC3E}">
        <p14:creationId xmlns:p14="http://schemas.microsoft.com/office/powerpoint/2010/main" val="120059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 corporation has a $250,000 retained earnings limit and a professional C Corporation has $150,000. These limits may be exceeded</a:t>
            </a:r>
            <a:r>
              <a:rPr lang="en-US" baseline="0" dirty="0" smtClean="0"/>
              <a:t> when the accumulation is for a reasonable business purpose.  There are a number of ways to justify excess retained earnings and what would work for your business depends on many factors.</a:t>
            </a:r>
            <a:endParaRPr lang="en-US" dirty="0" smtClean="0"/>
          </a:p>
          <a:p>
            <a:endParaRPr lang="en-US" dirty="0"/>
          </a:p>
          <a:p>
            <a:r>
              <a:rPr lang="en-US" dirty="0" smtClean="0"/>
              <a:t>Amounts in “Excess” of this may be subject to the Accumulated Earnings Tax.</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6</a:t>
            </a:fld>
            <a:endParaRPr lang="en-US" dirty="0"/>
          </a:p>
        </p:txBody>
      </p:sp>
    </p:spTree>
    <p:extLst>
      <p:ext uri="{BB962C8B-B14F-4D97-AF65-F5344CB8AC3E}">
        <p14:creationId xmlns:p14="http://schemas.microsoft.com/office/powerpoint/2010/main" val="10556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key here is that amounts in “Excess” of this may be subject to the Accumulated Earnings Tax.</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This is a tax imposed by the IRS, a penalty against your Excess Retained Earnings if it is perceived that the company is either trying to avoid or defer shareholder income tax through unnecessary accumulation of earnings.</a:t>
            </a:r>
          </a:p>
          <a:p>
            <a:endParaRPr lang="en-US" dirty="0"/>
          </a:p>
          <a:p>
            <a:r>
              <a:rPr lang="en-US" dirty="0" smtClean="0"/>
              <a:t>The AET is currently </a:t>
            </a:r>
            <a:r>
              <a:rPr lang="en-US" baseline="0" dirty="0" smtClean="0"/>
              <a:t>20% (15% in 2012, 2011, 2010)</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does not impact S Corporations, Partnerships or LLCs taxed as a Partnership.</a:t>
            </a:r>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7</a:t>
            </a:fld>
            <a:endParaRPr lang="en-US" dirty="0"/>
          </a:p>
        </p:txBody>
      </p:sp>
    </p:spTree>
    <p:extLst>
      <p:ext uri="{BB962C8B-B14F-4D97-AF65-F5344CB8AC3E}">
        <p14:creationId xmlns:p14="http://schemas.microsoft.com/office/powerpoint/2010/main" val="261706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dividends.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8</a:t>
            </a:fld>
            <a:endParaRPr lang="en-US" dirty="0"/>
          </a:p>
        </p:txBody>
      </p:sp>
    </p:spTree>
    <p:extLst>
      <p:ext uri="{BB962C8B-B14F-4D97-AF65-F5344CB8AC3E}">
        <p14:creationId xmlns:p14="http://schemas.microsoft.com/office/powerpoint/2010/main" val="240476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Distributions</a:t>
            </a:r>
            <a:r>
              <a:rPr lang="en-US" baseline="0" dirty="0" smtClean="0"/>
              <a:t> made to shareholders that are not in the nature of compensation will be treated as a dividend.  Dividend payments are not tax deductible to the business and are subject to the dividend tax rate in effect at the time the dividend is received.  This distribution has effectively been taxed twice, once at the corporate level and once at the personal level.  This is not necessarily a bad thing – but this tax result must be considered when distributions are made.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9</a:t>
            </a:fld>
            <a:endParaRPr lang="en-US" dirty="0"/>
          </a:p>
        </p:txBody>
      </p:sp>
    </p:spTree>
    <p:extLst>
      <p:ext uri="{BB962C8B-B14F-4D97-AF65-F5344CB8AC3E}">
        <p14:creationId xmlns:p14="http://schemas.microsoft.com/office/powerpoint/2010/main" val="20656306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590" y="1192"/>
            <a:ext cx="9142410" cy="6856808"/>
          </a:xfrm>
          <a:prstGeom prst="rect">
            <a:avLst/>
          </a:prstGeom>
        </p:spPr>
      </p:pic>
      <p:sp>
        <p:nvSpPr>
          <p:cNvPr id="13" name="Rectangle 12"/>
          <p:cNvSpPr/>
          <p:nvPr userDrawn="1"/>
        </p:nvSpPr>
        <p:spPr>
          <a:xfrm>
            <a:off x="-1" y="1192"/>
            <a:ext cx="9144001" cy="6856808"/>
          </a:xfrm>
          <a:prstGeom prst="rect">
            <a:avLst/>
          </a:prstGeom>
          <a:gradFill flip="none" rotWithShape="1">
            <a:gsLst>
              <a:gs pos="49000">
                <a:srgbClr val="B99B47">
                  <a:alpha val="0"/>
                </a:srgbClr>
              </a:gs>
              <a:gs pos="89000">
                <a:schemeClr val="bg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0709"/>
            <a:ext cx="4571207" cy="1834627"/>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6" descr="NLGWhite.png"/>
          <p:cNvPicPr>
            <a:picLocks noChangeAspect="1"/>
          </p:cNvPicPr>
          <p:nvPr userDrawn="1"/>
        </p:nvPicPr>
        <p:blipFill>
          <a:blip r:embed="rId4"/>
          <a:srcRect/>
          <a:stretch>
            <a:fillRect/>
          </a:stretch>
        </p:blipFill>
        <p:spPr bwMode="auto">
          <a:xfrm>
            <a:off x="923693" y="710477"/>
            <a:ext cx="3422823" cy="1346081"/>
          </a:xfrm>
          <a:prstGeom prst="rect">
            <a:avLst/>
          </a:prstGeom>
          <a:noFill/>
          <a:ln w="9525">
            <a:noFill/>
            <a:miter lim="800000"/>
            <a:headEnd/>
            <a:tailEnd/>
          </a:ln>
        </p:spPr>
      </p:pic>
      <p:sp>
        <p:nvSpPr>
          <p:cNvPr id="16" name="TextBox 15"/>
          <p:cNvSpPr txBox="1"/>
          <p:nvPr userDrawn="1"/>
        </p:nvSpPr>
        <p:spPr>
          <a:xfrm>
            <a:off x="153610" y="4966364"/>
            <a:ext cx="8767105" cy="186204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The companies of National Life Group</a:t>
            </a:r>
            <a:r>
              <a:rPr lang="en-US" sz="1000" b="1" kern="1200" baseline="30000" dirty="0" smtClean="0">
                <a:solidFill>
                  <a:srgbClr val="FFFFFF"/>
                </a:solidFill>
                <a:latin typeface="Arial" charset="0"/>
                <a:ea typeface="ＭＳ Ｐゴシック" pitchFamily="-105" charset="-128"/>
                <a:cs typeface="Times New Roman" pitchFamily="18" charset="0"/>
              </a:rPr>
              <a:t>® </a:t>
            </a:r>
            <a:r>
              <a:rPr lang="en-US" sz="1000" b="0" kern="1200" baseline="0" dirty="0" smtClean="0">
                <a:solidFill>
                  <a:schemeClr val="bg1"/>
                </a:solidFill>
                <a:latin typeface="Arial" charset="0"/>
                <a:ea typeface="ＭＳ Ｐゴシック" pitchFamily="-105" charset="-128"/>
                <a:cs typeface="Times New Roman" pitchFamily="18" charset="0"/>
              </a:rPr>
              <a:t>and their representatives do not offer tax or legal advice. For advice concerning your own situation, please consult with your appropriate professional advisor. </a:t>
            </a:r>
            <a:endParaRPr lang="en-US" sz="1000" b="0" kern="1200" baseline="0" dirty="0" smtClean="0">
              <a:solidFill>
                <a:schemeClr val="bg1"/>
              </a:solidFill>
              <a:latin typeface="Arial" charset="0"/>
              <a:ea typeface="ＭＳ Ｐゴシック" pitchFamily="-105" charset="-128"/>
              <a:cs typeface="Times New Roman" pitchFamily="18" charset="0"/>
            </a:endParaRPr>
          </a:p>
          <a:p>
            <a:pPr marL="0" marR="0" indent="0" algn="just" defTabSz="457200" rtl="0" eaLnBrk="1" fontAlgn="base" latinLnBrk="0" hangingPunct="1">
              <a:lnSpc>
                <a:spcPct val="100000"/>
              </a:lnSpc>
              <a:spcBef>
                <a:spcPct val="0"/>
              </a:spcBef>
              <a:spcAft>
                <a:spcPts val="600"/>
              </a:spcAft>
              <a:buClrTx/>
              <a:buSzTx/>
              <a:buFontTx/>
              <a:buNone/>
              <a:tabLst/>
              <a:defRPr/>
            </a:pPr>
            <a:endParaRPr lang="en-US" sz="1000" b="0" kern="1200" baseline="0" dirty="0" smtClean="0">
              <a:solidFill>
                <a:schemeClr val="bg1"/>
              </a:solidFill>
              <a:latin typeface="Arial" charset="0"/>
              <a:ea typeface="ＭＳ Ｐゴシック" pitchFamily="-105" charset="-128"/>
              <a:cs typeface="Times New Roman" pitchFamily="18" charset="0"/>
            </a:endParaRPr>
          </a:p>
          <a:p>
            <a:pPr marL="0" marR="0" indent="0" algn="just" defTabSz="457200" rtl="0" eaLnBrk="1" fontAlgn="base" latinLnBrk="0" hangingPunct="1">
              <a:lnSpc>
                <a:spcPct val="100000"/>
              </a:lnSpc>
              <a:spcBef>
                <a:spcPct val="0"/>
              </a:spcBef>
              <a:spcAft>
                <a:spcPts val="600"/>
              </a:spcAft>
              <a:buClrTx/>
              <a:buSzTx/>
              <a:buFontTx/>
              <a:buNone/>
              <a:tabLst/>
              <a:defRPr/>
            </a:pPr>
            <a:endParaRPr lang="en-US" sz="1000" b="0" kern="1200" baseline="0" dirty="0" smtClean="0">
              <a:solidFill>
                <a:schemeClr val="bg1"/>
              </a:solidFill>
              <a:latin typeface="Arial" charset="0"/>
              <a:ea typeface="ＭＳ Ｐゴシック" pitchFamily="-105" charset="-128"/>
              <a:cs typeface="Times New Roman" pitchFamily="18" charset="0"/>
            </a:endParaRP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b="0" kern="1200" baseline="0" dirty="0" smtClean="0">
                <a:solidFill>
                  <a:schemeClr val="bg1"/>
                </a:solidFill>
                <a:latin typeface="Arial" charset="0"/>
                <a:ea typeface="ＭＳ Ｐゴシック" pitchFamily="-105" charset="-128"/>
                <a:cs typeface="Times New Roman" pitchFamily="18" charset="0"/>
              </a:rPr>
              <a:t>TC88282(0116)3</a:t>
            </a:r>
            <a:endParaRPr lang="en-US" sz="1000" dirty="0" smtClean="0">
              <a:solidFill>
                <a:schemeClr val="bg1"/>
              </a:solidFill>
              <a:latin typeface="+mj-lt"/>
            </a:endParaRPr>
          </a:p>
        </p:txBody>
      </p:sp>
      <p:sp>
        <p:nvSpPr>
          <p:cNvPr id="2" name="Title 1"/>
          <p:cNvSpPr>
            <a:spLocks noGrp="1"/>
          </p:cNvSpPr>
          <p:nvPr userDrawn="1">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1734238411"/>
              </p:ext>
            </p:extLst>
          </p:nvPr>
        </p:nvGraphicFramePr>
        <p:xfrm>
          <a:off x="251441" y="6193184"/>
          <a:ext cx="8582593" cy="545300"/>
        </p:xfrm>
        <a:graphic>
          <a:graphicData uri="http://schemas.openxmlformats.org/drawingml/2006/table">
            <a:tbl>
              <a:tblPr firstRow="1" bandRow="1">
                <a:tableStyleId>{5C22544A-7EE6-4342-B048-85BDC9FD1C3A}</a:tableStyleId>
              </a:tblPr>
              <a:tblGrid>
                <a:gridCol w="8582593"/>
              </a:tblGrid>
              <a:tr h="1982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900" spc="-20" dirty="0" smtClean="0">
                          <a:solidFill>
                            <a:schemeClr val="bg1"/>
                          </a:solidFill>
                          <a:effectLst/>
                          <a:latin typeface="Arial" charset="0"/>
                          <a:ea typeface="ＭＳ Ｐゴシック" pitchFamily="-105" charset="-128"/>
                          <a:cs typeface="Times New Roman" pitchFamily="18" charset="0"/>
                        </a:rPr>
                        <a:t>No bank or credit union guarantee | Not a deposit | Not </a:t>
                      </a:r>
                      <a:r>
                        <a:rPr lang="en-US" sz="1000" b="0" kern="900" spc="-20" baseline="0" dirty="0" smtClean="0">
                          <a:solidFill>
                            <a:schemeClr val="bg1"/>
                          </a:solidFill>
                          <a:effectLst/>
                          <a:latin typeface="Arial" charset="0"/>
                          <a:ea typeface="ＭＳ Ｐゴシック" pitchFamily="-105" charset="-128"/>
                          <a:cs typeface="Times New Roman" pitchFamily="18" charset="0"/>
                        </a:rPr>
                        <a:t>FDIC/NCUA</a:t>
                      </a:r>
                      <a:r>
                        <a:rPr lang="en-US" sz="1000" b="0" kern="900" spc="-20" dirty="0" smtClean="0">
                          <a:solidFill>
                            <a:schemeClr val="bg1"/>
                          </a:solidFill>
                          <a:effectLst/>
                          <a:latin typeface="Arial" charset="0"/>
                          <a:ea typeface="ＭＳ Ｐゴシック" pitchFamily="-105" charset="-128"/>
                          <a:cs typeface="Times New Roman" pitchFamily="18" charset="0"/>
                        </a:rPr>
                        <a:t> insured | May lose </a:t>
                      </a:r>
                      <a:r>
                        <a:rPr lang="en-US" sz="1000" b="0" kern="900" spc="-20" dirty="0" err="1" smtClean="0">
                          <a:solidFill>
                            <a:schemeClr val="bg1"/>
                          </a:solidFill>
                          <a:effectLst/>
                          <a:latin typeface="Arial" charset="0"/>
                          <a:ea typeface="ＭＳ Ｐゴシック" pitchFamily="-105" charset="-128"/>
                          <a:cs typeface="Times New Roman" pitchFamily="18" charset="0"/>
                        </a:rPr>
                        <a:t>valueNot</a:t>
                      </a:r>
                      <a:r>
                        <a:rPr lang="en-US" sz="1000" b="0" kern="900" spc="-20" dirty="0" smtClean="0">
                          <a:solidFill>
                            <a:schemeClr val="bg1"/>
                          </a:solidFill>
                          <a:effectLst/>
                          <a:latin typeface="Arial" charset="0"/>
                          <a:ea typeface="ＭＳ Ｐゴシック" pitchFamily="-105" charset="-128"/>
                          <a:cs typeface="Times New Roman" pitchFamily="18" charset="0"/>
                        </a:rPr>
                        <a:t> insured by any federal or state government agency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0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effectLst/>
                          <a:latin typeface="Arial" charset="0"/>
                          <a:ea typeface="ＭＳ Ｐゴシック" pitchFamily="-105" charset="-128"/>
                          <a:cs typeface="Times New Roman" pitchFamily="18" charset="0"/>
                        </a:rPr>
                        <a:t>Guarantees are dependent upon the claims-paying ability of the issuing company.</a:t>
                      </a:r>
                      <a:endParaRPr lang="en-US" sz="1000" kern="1200" baseline="0" dirty="0" smtClean="0">
                        <a:solidFill>
                          <a:schemeClr val="bg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471303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055589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509220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5541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1987" name="Title Placeholder 1"/>
          <p:cNvSpPr>
            <a:spLocks noGrp="1"/>
          </p:cNvSpPr>
          <p:nvPr>
            <p:ph type="ctrTitle"/>
          </p:nvPr>
        </p:nvSpPr>
        <p:spPr>
          <a:xfrm>
            <a:off x="685800" y="2379663"/>
            <a:ext cx="8180388" cy="1470025"/>
          </a:xfrm>
          <a:ln algn="ctr"/>
        </p:spPr>
        <p:txBody>
          <a:bodyPr/>
          <a:lstStyle>
            <a:lvl1pPr algn="r">
              <a:defRPr sz="4000"/>
            </a:lvl1pPr>
          </a:lstStyle>
          <a:p>
            <a:r>
              <a:rPr lang="en-US"/>
              <a:t>Click to edit Master title style</a:t>
            </a:r>
          </a:p>
        </p:txBody>
      </p:sp>
      <p:sp>
        <p:nvSpPr>
          <p:cNvPr id="41988" name="Text Placeholder 2"/>
          <p:cNvSpPr>
            <a:spLocks noGrp="1"/>
          </p:cNvSpPr>
          <p:nvPr>
            <p:ph type="subTitle" idx="1"/>
          </p:nvPr>
        </p:nvSpPr>
        <p:spPr>
          <a:xfrm>
            <a:off x="609600" y="5334000"/>
            <a:ext cx="8180388" cy="341312"/>
          </a:xfrm>
        </p:spPr>
        <p:txBody>
          <a:bodyPr/>
          <a:lstStyle>
            <a:lvl1pPr marL="0" indent="0" algn="r">
              <a:buFont typeface="Arial" charset="0"/>
              <a:buNone/>
              <a:defRPr sz="1400" b="1" baseline="0"/>
            </a:lvl1pPr>
          </a:lstStyle>
          <a:p>
            <a:endParaRPr lang="en-US" dirty="0"/>
          </a:p>
        </p:txBody>
      </p:sp>
    </p:spTree>
    <p:extLst>
      <p:ext uri="{BB962C8B-B14F-4D97-AF65-F5344CB8AC3E}">
        <p14:creationId xmlns:p14="http://schemas.microsoft.com/office/powerpoint/2010/main" val="2122831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26519740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5.wdp"/><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5.emf"/><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5.wdp"/><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5.wdp"/><Relationship Id="rId5" Type="http://schemas.openxmlformats.org/officeDocument/2006/relationships/image" Target="../media/image16.jpeg"/><Relationship Id="rId6" Type="http://schemas.microsoft.com/office/2007/relationships/hdphoto" Target="../media/hdphoto6.wdp"/><Relationship Id="rId7"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microsoft.com/office/2007/relationships/hdphoto" Target="../media/hdphoto2.wdp"/><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3.wdp"/><Relationship Id="rId5" Type="http://schemas.openxmlformats.org/officeDocument/2006/relationships/image" Target="../media/image11.jpeg"/><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9130" y="2862467"/>
            <a:ext cx="6824872" cy="2319130"/>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361" name="Rectangle 2"/>
          <p:cNvSpPr>
            <a:spLocks noGrp="1"/>
          </p:cNvSpPr>
          <p:nvPr>
            <p:ph type="ctrTitle"/>
          </p:nvPr>
        </p:nvSpPr>
        <p:spPr>
          <a:xfrm>
            <a:off x="2385390" y="2743197"/>
            <a:ext cx="6758609" cy="2531165"/>
          </a:xfrm>
        </p:spPr>
        <p:txBody>
          <a:bodyPr anchor="ctr">
            <a:noAutofit/>
          </a:bodyPr>
          <a:lstStyle/>
          <a:p>
            <a:r>
              <a:rPr lang="en-US" sz="2800" dirty="0" smtClean="0"/>
              <a:t>The One For Three Solution</a:t>
            </a:r>
            <a:br>
              <a:rPr lang="en-US" sz="2800" dirty="0" smtClean="0"/>
            </a:br>
            <a:r>
              <a:rPr lang="en-US" sz="2400" i="1" dirty="0" smtClean="0"/>
              <a:t>Making Retained Earnings Work For You</a:t>
            </a:r>
            <a:r>
              <a:rPr lang="en-US" sz="2800" dirty="0" smtClean="0"/>
              <a:t/>
            </a:r>
            <a:br>
              <a:rPr lang="en-US" sz="2800" dirty="0" smtClean="0"/>
            </a:br>
            <a:r>
              <a:rPr lang="en-US" sz="2800" dirty="0" smtClean="0"/>
              <a:t/>
            </a:r>
            <a:br>
              <a:rPr lang="en-US" sz="2800" dirty="0" smtClean="0"/>
            </a:br>
            <a:r>
              <a:rPr lang="en-US" sz="2800" dirty="0" smtClean="0"/>
              <a:t>Trying on the Solution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Dividend Distribution</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10</a:t>
            </a:fld>
            <a:endParaRPr lang="en-US" dirty="0"/>
          </a:p>
        </p:txBody>
      </p:sp>
      <p:grpSp>
        <p:nvGrpSpPr>
          <p:cNvPr id="11" name="Group 10"/>
          <p:cNvGrpSpPr/>
          <p:nvPr/>
        </p:nvGrpSpPr>
        <p:grpSpPr>
          <a:xfrm>
            <a:off x="3310218" y="5110195"/>
            <a:ext cx="2345635" cy="1654526"/>
            <a:chOff x="951704" y="2465108"/>
            <a:chExt cx="2668572" cy="2664896"/>
          </a:xfrm>
        </p:grpSpPr>
        <p:sp>
          <p:nvSpPr>
            <p:cNvPr id="12" name="Oval 11"/>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b="1" dirty="0" smtClean="0"/>
                <a:t>Double </a:t>
              </a:r>
            </a:p>
            <a:p>
              <a:pPr lvl="0" algn="ctr">
                <a:lnSpc>
                  <a:spcPct val="90000"/>
                </a:lnSpc>
              </a:pPr>
              <a:r>
                <a:rPr lang="en-US" b="1" dirty="0" smtClean="0"/>
                <a:t>Taxation</a:t>
              </a:r>
              <a:endParaRPr lang="en-US" b="1" dirty="0"/>
            </a:p>
          </p:txBody>
        </p:sp>
        <p:sp>
          <p:nvSpPr>
            <p:cNvPr id="13" name="Oval 12"/>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9" y="1523655"/>
            <a:ext cx="8091965" cy="32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62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Three Key Issues</a:t>
            </a:r>
            <a:endParaRPr lang="en-US" dirty="0"/>
          </a:p>
        </p:txBody>
      </p:sp>
      <p:sp>
        <p:nvSpPr>
          <p:cNvPr id="22" name="Slide Number Placeholder 2"/>
          <p:cNvSpPr>
            <a:spLocks noGrp="1"/>
          </p:cNvSpPr>
          <p:nvPr>
            <p:ph type="sldNum" sz="quarter" idx="12"/>
          </p:nvPr>
        </p:nvSpPr>
        <p:spPr>
          <a:xfrm>
            <a:off x="1517556" y="5506944"/>
            <a:ext cx="515803" cy="365125"/>
          </a:xfrm>
        </p:spPr>
        <p:txBody>
          <a:bodyPr/>
          <a:lstStyle/>
          <a:p>
            <a:fld id="{9F495958-F516-439A-814A-D2DC1CC7FCCF}" type="slidenum">
              <a:rPr lang="en-US" smtClean="0"/>
              <a:t>11</a:t>
            </a:fld>
            <a:endParaRPr lang="en-US" dirty="0"/>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24" name="Rectangle 23">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Key Person</a:t>
            </a:r>
            <a:endParaRPr lang="en-US" sz="3200" dirty="0"/>
          </a:p>
        </p:txBody>
      </p:sp>
    </p:spTree>
    <p:extLst>
      <p:ext uri="{BB962C8B-B14F-4D97-AF65-F5344CB8AC3E}">
        <p14:creationId xmlns:p14="http://schemas.microsoft.com/office/powerpoint/2010/main" val="690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Person Loss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12</a:t>
            </a:fld>
            <a:endParaRPr lang="en-US" dirty="0"/>
          </a:p>
        </p:txBody>
      </p:sp>
      <p:grpSp>
        <p:nvGrpSpPr>
          <p:cNvPr id="11" name="Group 10"/>
          <p:cNvGrpSpPr/>
          <p:nvPr/>
        </p:nvGrpSpPr>
        <p:grpSpPr>
          <a:xfrm>
            <a:off x="631707" y="1620716"/>
            <a:ext cx="3771809" cy="400111"/>
            <a:chOff x="768620" y="2099907"/>
            <a:chExt cx="3689718" cy="400111"/>
          </a:xfrm>
          <a:solidFill>
            <a:schemeClr val="accent1"/>
          </a:solidFill>
        </p:grpSpPr>
        <p:sp>
          <p:nvSpPr>
            <p:cNvPr id="12" name="Rectangle 11"/>
            <p:cNvSpPr/>
            <p:nvPr/>
          </p:nvSpPr>
          <p:spPr>
            <a:xfrm>
              <a:off x="1296705" y="2099907"/>
              <a:ext cx="3161633"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Loss of Market Confidence</a:t>
              </a:r>
              <a:endParaRPr lang="en-US" altLang="en-US" sz="2000" dirty="0">
                <a:solidFill>
                  <a:schemeClr val="accent2"/>
                </a:solidFill>
              </a:endParaRPr>
            </a:p>
          </p:txBody>
        </p:sp>
        <p:sp>
          <p:nvSpPr>
            <p:cNvPr id="13" name="Rectangle 12"/>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4" name="Group 13"/>
          <p:cNvGrpSpPr/>
          <p:nvPr/>
        </p:nvGrpSpPr>
        <p:grpSpPr>
          <a:xfrm>
            <a:off x="631707" y="2231024"/>
            <a:ext cx="2720239" cy="400111"/>
            <a:chOff x="768620" y="2099907"/>
            <a:chExt cx="2661036" cy="400111"/>
          </a:xfrm>
          <a:solidFill>
            <a:schemeClr val="accent1"/>
          </a:solidFill>
        </p:grpSpPr>
        <p:sp>
          <p:nvSpPr>
            <p:cNvPr id="15" name="Rectangle 14"/>
            <p:cNvSpPr/>
            <p:nvPr/>
          </p:nvSpPr>
          <p:spPr>
            <a:xfrm>
              <a:off x="1296705" y="2099907"/>
              <a:ext cx="2132951"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Key Skill Set Lost</a:t>
              </a:r>
              <a:endParaRPr lang="en-US" altLang="en-US" sz="2000" dirty="0">
                <a:solidFill>
                  <a:schemeClr val="accent2"/>
                </a:solidFill>
              </a:endParaRPr>
            </a:p>
          </p:txBody>
        </p:sp>
        <p:sp>
          <p:nvSpPr>
            <p:cNvPr id="16" name="Rectangle 15"/>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7" name="Group 16"/>
          <p:cNvGrpSpPr/>
          <p:nvPr/>
        </p:nvGrpSpPr>
        <p:grpSpPr>
          <a:xfrm>
            <a:off x="631707" y="2841332"/>
            <a:ext cx="2962292" cy="400111"/>
            <a:chOff x="768620" y="2099907"/>
            <a:chExt cx="2897821" cy="400111"/>
          </a:xfrm>
          <a:solidFill>
            <a:schemeClr val="accent1"/>
          </a:solidFill>
        </p:grpSpPr>
        <p:sp>
          <p:nvSpPr>
            <p:cNvPr id="18" name="Rectangle 17"/>
            <p:cNvSpPr/>
            <p:nvPr/>
          </p:nvSpPr>
          <p:spPr>
            <a:xfrm>
              <a:off x="1296705" y="2099907"/>
              <a:ext cx="2369736"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Replacement Costs</a:t>
              </a:r>
              <a:endParaRPr lang="en-US" altLang="en-US" sz="2000" dirty="0">
                <a:solidFill>
                  <a:schemeClr val="accent2"/>
                </a:solidFill>
              </a:endParaRPr>
            </a:p>
          </p:txBody>
        </p:sp>
        <p:sp>
          <p:nvSpPr>
            <p:cNvPr id="19" name="Rectangle 18"/>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0" name="Group 19"/>
          <p:cNvGrpSpPr/>
          <p:nvPr/>
        </p:nvGrpSpPr>
        <p:grpSpPr>
          <a:xfrm>
            <a:off x="631707" y="4672256"/>
            <a:ext cx="3532961" cy="400111"/>
            <a:chOff x="768620" y="2099907"/>
            <a:chExt cx="3456069" cy="400111"/>
          </a:xfrm>
          <a:solidFill>
            <a:schemeClr val="accent1"/>
          </a:solidFill>
        </p:grpSpPr>
        <p:sp>
          <p:nvSpPr>
            <p:cNvPr id="21" name="Rectangle 20"/>
            <p:cNvSpPr/>
            <p:nvPr/>
          </p:nvSpPr>
          <p:spPr>
            <a:xfrm>
              <a:off x="1296705" y="2099907"/>
              <a:ext cx="2927984"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Business Debt / Bonding</a:t>
              </a:r>
              <a:endParaRPr lang="en-US" altLang="en-US" sz="2000" dirty="0">
                <a:solidFill>
                  <a:schemeClr val="accent2"/>
                </a:solidFill>
              </a:endParaRPr>
            </a:p>
          </p:txBody>
        </p:sp>
        <p:sp>
          <p:nvSpPr>
            <p:cNvPr id="22" name="Rectangle 21"/>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3" name="Group 22"/>
          <p:cNvGrpSpPr/>
          <p:nvPr/>
        </p:nvGrpSpPr>
        <p:grpSpPr>
          <a:xfrm>
            <a:off x="631707" y="4061948"/>
            <a:ext cx="2528071" cy="400111"/>
            <a:chOff x="768620" y="2099907"/>
            <a:chExt cx="2473050" cy="400111"/>
          </a:xfrm>
          <a:solidFill>
            <a:schemeClr val="accent1"/>
          </a:solidFill>
        </p:grpSpPr>
        <p:sp>
          <p:nvSpPr>
            <p:cNvPr id="24" name="Rectangle 23"/>
            <p:cNvSpPr/>
            <p:nvPr/>
          </p:nvSpPr>
          <p:spPr>
            <a:xfrm>
              <a:off x="1296705" y="2099907"/>
              <a:ext cx="1944965"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Staff Defections</a:t>
              </a:r>
              <a:endParaRPr lang="en-US" altLang="en-US" sz="2000" dirty="0">
                <a:solidFill>
                  <a:schemeClr val="accent2"/>
                </a:solidFill>
              </a:endParaRPr>
            </a:p>
          </p:txBody>
        </p:sp>
        <p:sp>
          <p:nvSpPr>
            <p:cNvPr id="25" name="Rectangle 24"/>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6" name="Group 25"/>
          <p:cNvGrpSpPr/>
          <p:nvPr/>
        </p:nvGrpSpPr>
        <p:grpSpPr>
          <a:xfrm>
            <a:off x="631707" y="3451640"/>
            <a:ext cx="4271947" cy="400111"/>
            <a:chOff x="768620" y="2099907"/>
            <a:chExt cx="4178973" cy="400111"/>
          </a:xfrm>
          <a:solidFill>
            <a:schemeClr val="accent1"/>
          </a:solidFill>
        </p:grpSpPr>
        <p:sp>
          <p:nvSpPr>
            <p:cNvPr id="27" name="Rectangle 26"/>
            <p:cNvSpPr/>
            <p:nvPr/>
          </p:nvSpPr>
          <p:spPr>
            <a:xfrm>
              <a:off x="1296706" y="2099907"/>
              <a:ext cx="3650887"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Clients Could Go to Competitor</a:t>
              </a:r>
              <a:endParaRPr lang="en-US" altLang="en-US" sz="2000" dirty="0">
                <a:solidFill>
                  <a:schemeClr val="accent2"/>
                </a:solidFill>
              </a:endParaRPr>
            </a:p>
          </p:txBody>
        </p:sp>
        <p:sp>
          <p:nvSpPr>
            <p:cNvPr id="28" name="Rectangle 27"/>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9" name="Group 28"/>
          <p:cNvGrpSpPr/>
          <p:nvPr/>
        </p:nvGrpSpPr>
        <p:grpSpPr>
          <a:xfrm>
            <a:off x="631707" y="5282564"/>
            <a:ext cx="5751710" cy="400111"/>
            <a:chOff x="768620" y="2099907"/>
            <a:chExt cx="5626530" cy="400111"/>
          </a:xfrm>
          <a:solidFill>
            <a:schemeClr val="accent1"/>
          </a:solidFill>
        </p:grpSpPr>
        <p:sp>
          <p:nvSpPr>
            <p:cNvPr id="30" name="Rectangle 29"/>
            <p:cNvSpPr/>
            <p:nvPr/>
          </p:nvSpPr>
          <p:spPr>
            <a:xfrm>
              <a:off x="1296705" y="2099907"/>
              <a:ext cx="5098445"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Suppliers Could Require Different Payments</a:t>
              </a:r>
              <a:endParaRPr lang="en-US" altLang="en-US" sz="2000" dirty="0">
                <a:solidFill>
                  <a:schemeClr val="accent2"/>
                </a:solidFill>
              </a:endParaRPr>
            </a:p>
          </p:txBody>
        </p:sp>
        <p:sp>
          <p:nvSpPr>
            <p:cNvPr id="31" name="Rectangle 30"/>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32" name="Group 31"/>
          <p:cNvGrpSpPr/>
          <p:nvPr/>
        </p:nvGrpSpPr>
        <p:grpSpPr>
          <a:xfrm>
            <a:off x="638335" y="5892869"/>
            <a:ext cx="3646775" cy="400111"/>
            <a:chOff x="768620" y="2099907"/>
            <a:chExt cx="3567407" cy="400111"/>
          </a:xfrm>
          <a:solidFill>
            <a:schemeClr val="accent1"/>
          </a:solidFill>
        </p:grpSpPr>
        <p:sp>
          <p:nvSpPr>
            <p:cNvPr id="33" name="Rectangle 32"/>
            <p:cNvSpPr/>
            <p:nvPr/>
          </p:nvSpPr>
          <p:spPr>
            <a:xfrm>
              <a:off x="1296705" y="2099907"/>
              <a:ext cx="3039322"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Profits Could be Reduced</a:t>
              </a:r>
              <a:endParaRPr lang="en-US" altLang="en-US" sz="2000" dirty="0">
                <a:solidFill>
                  <a:schemeClr val="accent2"/>
                </a:solidFill>
              </a:endParaRPr>
            </a:p>
          </p:txBody>
        </p:sp>
        <p:sp>
          <p:nvSpPr>
            <p:cNvPr id="34" name="Rectangle 33"/>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spTree>
    <p:extLst>
      <p:ext uri="{BB962C8B-B14F-4D97-AF65-F5344CB8AC3E}">
        <p14:creationId xmlns:p14="http://schemas.microsoft.com/office/powerpoint/2010/main" val="13085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1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1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the Three Key Issues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13</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5" name="Rectangle 4">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Future Personal Needs</a:t>
            </a:r>
            <a:endParaRPr lang="en-US" sz="3200" dirty="0"/>
          </a:p>
        </p:txBody>
      </p:sp>
    </p:spTree>
    <p:extLst>
      <p:ext uri="{BB962C8B-B14F-4D97-AF65-F5344CB8AC3E}">
        <p14:creationId xmlns:p14="http://schemas.microsoft.com/office/powerpoint/2010/main" val="18220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Personal Needs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14</a:t>
            </a:fld>
            <a:endParaRPr lang="en-US" dirty="0"/>
          </a:p>
        </p:txBody>
      </p:sp>
      <p:grpSp>
        <p:nvGrpSpPr>
          <p:cNvPr id="4" name="Group 3"/>
          <p:cNvGrpSpPr/>
          <p:nvPr/>
        </p:nvGrpSpPr>
        <p:grpSpPr>
          <a:xfrm>
            <a:off x="631707" y="2030969"/>
            <a:ext cx="3502505" cy="400111"/>
            <a:chOff x="768620" y="2099907"/>
            <a:chExt cx="3426277" cy="400111"/>
          </a:xfrm>
          <a:solidFill>
            <a:schemeClr val="accent1"/>
          </a:solidFill>
        </p:grpSpPr>
        <p:sp>
          <p:nvSpPr>
            <p:cNvPr id="5" name="Rectangle 4"/>
            <p:cNvSpPr/>
            <p:nvPr/>
          </p:nvSpPr>
          <p:spPr>
            <a:xfrm>
              <a:off x="1296705" y="2099907"/>
              <a:ext cx="2898192"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Death Benefit Protection</a:t>
              </a:r>
              <a:endParaRPr lang="en-US" altLang="en-US" sz="2000" dirty="0">
                <a:solidFill>
                  <a:schemeClr val="accent2"/>
                </a:solidFill>
              </a:endParaRPr>
            </a:p>
          </p:txBody>
        </p:sp>
        <p:sp>
          <p:nvSpPr>
            <p:cNvPr id="6" name="Rectangle 5"/>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7" name="Group 6"/>
          <p:cNvGrpSpPr/>
          <p:nvPr/>
        </p:nvGrpSpPr>
        <p:grpSpPr>
          <a:xfrm>
            <a:off x="631708" y="2641277"/>
            <a:ext cx="4673940" cy="400111"/>
            <a:chOff x="768620" y="2099907"/>
            <a:chExt cx="4668476" cy="400111"/>
          </a:xfrm>
          <a:solidFill>
            <a:schemeClr val="accent1"/>
          </a:solidFill>
        </p:grpSpPr>
        <p:sp>
          <p:nvSpPr>
            <p:cNvPr id="8" name="Rectangle 7"/>
            <p:cNvSpPr/>
            <p:nvPr/>
          </p:nvSpPr>
          <p:spPr>
            <a:xfrm>
              <a:off x="1296705" y="2099907"/>
              <a:ext cx="4140391"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Potential Retirement Accumulation</a:t>
              </a:r>
              <a:endParaRPr lang="en-US" altLang="en-US" sz="2000" dirty="0">
                <a:solidFill>
                  <a:schemeClr val="accent2"/>
                </a:solidFill>
              </a:endParaRPr>
            </a:p>
          </p:txBody>
        </p:sp>
        <p:sp>
          <p:nvSpPr>
            <p:cNvPr id="9" name="Rectangle 8"/>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0" name="Group 9"/>
          <p:cNvGrpSpPr/>
          <p:nvPr/>
        </p:nvGrpSpPr>
        <p:grpSpPr>
          <a:xfrm>
            <a:off x="631707" y="3251585"/>
            <a:ext cx="2393226" cy="400111"/>
            <a:chOff x="768620" y="2099907"/>
            <a:chExt cx="2341140" cy="400111"/>
          </a:xfrm>
          <a:solidFill>
            <a:schemeClr val="accent1"/>
          </a:solidFill>
        </p:grpSpPr>
        <p:sp>
          <p:nvSpPr>
            <p:cNvPr id="11" name="Rectangle 10"/>
            <p:cNvSpPr/>
            <p:nvPr/>
          </p:nvSpPr>
          <p:spPr>
            <a:xfrm>
              <a:off x="1296705" y="2099907"/>
              <a:ext cx="1813055"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Living Benefits</a:t>
              </a:r>
              <a:endParaRPr lang="en-US" altLang="en-US" sz="2000" dirty="0">
                <a:solidFill>
                  <a:schemeClr val="accent2"/>
                </a:solidFill>
              </a:endParaRPr>
            </a:p>
          </p:txBody>
        </p:sp>
        <p:sp>
          <p:nvSpPr>
            <p:cNvPr id="12" name="Rectangle 11"/>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462" y="1527211"/>
            <a:ext cx="3028353" cy="3028353"/>
          </a:xfrm>
          <a:prstGeom prst="rect">
            <a:avLst/>
          </a:prstGeom>
        </p:spPr>
      </p:pic>
      <p:sp>
        <p:nvSpPr>
          <p:cNvPr id="15" name="TextBox 14"/>
          <p:cNvSpPr txBox="1"/>
          <p:nvPr/>
        </p:nvSpPr>
        <p:spPr>
          <a:xfrm>
            <a:off x="418293" y="4787551"/>
            <a:ext cx="8612371" cy="1938992"/>
          </a:xfrm>
          <a:prstGeom prst="rect">
            <a:avLst/>
          </a:prstGeom>
          <a:noFill/>
        </p:spPr>
        <p:txBody>
          <a:bodyPr wrap="square">
            <a:spAutoFit/>
          </a:bodyPr>
          <a:lstStyle/>
          <a:p>
            <a:pPr algn="just" defTabSz="457200" fontAlgn="base">
              <a:spcBef>
                <a:spcPct val="0"/>
              </a:spcBef>
              <a:spcAft>
                <a:spcPts val="600"/>
              </a:spcAft>
              <a:defRPr/>
            </a:pPr>
            <a:r>
              <a:rPr lang="en-US" sz="1000" dirty="0" smtClean="0">
                <a:latin typeface="+mj-lt"/>
              </a:rPr>
              <a:t>The ability of a life insurance contract to accumulate sufficient cash value to provide retirement income will be dependent upon the amount of extra premium paid into the policy, and is not guaranteed. Policy loans and withdrawals reduce the policy’s cash value and death benefit and may result in a taxable event. If remaining policy values and scheduled premiums are insufficient, additional out-of-pocket payments may be needed to keep the policy in force. Surrender charges may reduce the policy’s cash value in early years. </a:t>
            </a:r>
          </a:p>
          <a:p>
            <a:pPr algn="just" defTabSz="457200" fontAlgn="base">
              <a:spcBef>
                <a:spcPct val="0"/>
              </a:spcBef>
              <a:spcAft>
                <a:spcPts val="600"/>
              </a:spcAft>
              <a:defRPr/>
            </a:pPr>
            <a:r>
              <a:rPr lang="en-US" sz="1000" dirty="0" smtClean="0">
                <a:latin typeface="+mj-lt"/>
              </a:rPr>
              <a:t>Living Benefits are provided by no additional premium Accelerated Benefit Riders. Payment of Accelerated Benefits will reduce the Cash Value and Death Benefit otherwise payable under the policy. Receipt of Accelerated Benefits may be a taxable event and may affect your eligibility for public assistance programs. Please consult your personal tax advisor to determine the tax status of any benefits paid under this rider and with social service agencies concerning how receipt of such a payment will affect you. </a:t>
            </a:r>
            <a:endParaRPr lang="en-US" sz="1000" dirty="0">
              <a:latin typeface="+mj-lt"/>
            </a:endParaRPr>
          </a:p>
          <a:p>
            <a:pPr algn="just" defTabSz="457200" fontAlgn="base">
              <a:spcBef>
                <a:spcPct val="0"/>
              </a:spcBef>
              <a:spcAft>
                <a:spcPts val="600"/>
              </a:spcAft>
              <a:defRPr/>
            </a:pPr>
            <a:r>
              <a:rPr lang="en-US" sz="1000" dirty="0" smtClean="0">
                <a:latin typeface="+mj-lt"/>
              </a:rPr>
              <a:t>Riders are supplemental benefits that can be added to a life insurance policy and are not suitable unless you also have a need for life insurance. Riders are optional, may require additional premium and may not be available in all states or on all products. This is not a solicitation of any specific insurance policy. </a:t>
            </a:r>
          </a:p>
        </p:txBody>
      </p:sp>
    </p:spTree>
    <p:extLst>
      <p:ext uri="{BB962C8B-B14F-4D97-AF65-F5344CB8AC3E}">
        <p14:creationId xmlns:p14="http://schemas.microsoft.com/office/powerpoint/2010/main" val="17693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201" b="13130"/>
          <a:stretch/>
        </p:blipFill>
        <p:spPr>
          <a:xfrm>
            <a:off x="0" y="1324661"/>
            <a:ext cx="9144000" cy="4856683"/>
          </a:xfrm>
          <a:prstGeom prst="rect">
            <a:avLst/>
          </a:prstGeom>
        </p:spPr>
      </p:pic>
      <p:sp>
        <p:nvSpPr>
          <p:cNvPr id="2" name="Title 1"/>
          <p:cNvSpPr>
            <a:spLocks noGrp="1"/>
          </p:cNvSpPr>
          <p:nvPr>
            <p:ph type="title"/>
          </p:nvPr>
        </p:nvSpPr>
        <p:spPr/>
        <p:txBody>
          <a:bodyPr/>
          <a:lstStyle/>
          <a:p>
            <a:r>
              <a:rPr lang="en-US" dirty="0" smtClean="0"/>
              <a:t>The One For Three Solution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15</a:t>
            </a:fld>
            <a:endParaRPr lang="en-US" dirty="0"/>
          </a:p>
        </p:txBody>
      </p:sp>
      <p:sp>
        <p:nvSpPr>
          <p:cNvPr id="10" name="Rectangle 9"/>
          <p:cNvSpPr/>
          <p:nvPr/>
        </p:nvSpPr>
        <p:spPr>
          <a:xfrm>
            <a:off x="5274258" y="1536612"/>
            <a:ext cx="3869741" cy="1723423"/>
          </a:xfrm>
          <a:prstGeom prst="rect">
            <a:avLst/>
          </a:prstGeom>
          <a:solidFill>
            <a:schemeClr val="accent3">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Specially Designed</a:t>
            </a:r>
          </a:p>
          <a:p>
            <a:pPr algn="ctr"/>
            <a:r>
              <a:rPr lang="en-US" sz="3200" dirty="0" smtClean="0"/>
              <a:t>Business Owned </a:t>
            </a:r>
          </a:p>
          <a:p>
            <a:pPr algn="ctr"/>
            <a:r>
              <a:rPr lang="en-US" sz="3200" dirty="0" smtClean="0"/>
              <a:t>Life Insurance</a:t>
            </a:r>
            <a:endParaRPr lang="en-US" sz="3200" dirty="0"/>
          </a:p>
        </p:txBody>
      </p:sp>
    </p:spTree>
    <p:extLst>
      <p:ext uri="{BB962C8B-B14F-4D97-AF65-F5344CB8AC3E}">
        <p14:creationId xmlns:p14="http://schemas.microsoft.com/office/powerpoint/2010/main" val="290800712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One For Three Solution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16</a:t>
            </a:fld>
            <a:endParaRPr lang="en-US" dirty="0"/>
          </a:p>
        </p:txBody>
      </p:sp>
      <p:sp>
        <p:nvSpPr>
          <p:cNvPr id="4" name="Slide Number Placeholder 2"/>
          <p:cNvSpPr txBox="1">
            <a:spLocks/>
          </p:cNvSpPr>
          <p:nvPr/>
        </p:nvSpPr>
        <p:spPr>
          <a:xfrm>
            <a:off x="218843" y="6328579"/>
            <a:ext cx="515803"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accent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a:lstStyle>
          <a:p>
            <a:fld id="{9F495958-F516-439A-814A-D2DC1CC7FCCF}" type="slidenum">
              <a:rPr lang="en-US" smtClean="0">
                <a:solidFill>
                  <a:srgbClr val="3D9B35"/>
                </a:solidFill>
              </a:rPr>
              <a:pPr/>
              <a:t>16</a:t>
            </a:fld>
            <a:endParaRPr lang="en-US" dirty="0">
              <a:solidFill>
                <a:srgbClr val="3D9B35"/>
              </a:solidFill>
            </a:endParaRPr>
          </a:p>
        </p:txBody>
      </p:sp>
      <p:sp>
        <p:nvSpPr>
          <p:cNvPr id="5" name="Oval 4"/>
          <p:cNvSpPr/>
          <p:nvPr/>
        </p:nvSpPr>
        <p:spPr>
          <a:xfrm>
            <a:off x="2743507" y="1989582"/>
            <a:ext cx="3314554" cy="3314554"/>
          </a:xfrm>
          <a:prstGeom prst="ellipse">
            <a:avLst/>
          </a:prstGeom>
          <a:noFill/>
          <a:ln w="381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Oval 5"/>
          <p:cNvSpPr/>
          <p:nvPr/>
        </p:nvSpPr>
        <p:spPr>
          <a:xfrm>
            <a:off x="2636797" y="1882872"/>
            <a:ext cx="3527974" cy="3527974"/>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26"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31694" y="2811088"/>
            <a:ext cx="2915047" cy="1964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HK8508\AppData\Local\Microsoft\Windows\Temporary Internet Files\Content.Outlook\XK731JZB\puzzle_rou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331" y="4591109"/>
            <a:ext cx="1426054" cy="142605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051277" y="2189461"/>
            <a:ext cx="3386540" cy="1078526"/>
            <a:chOff x="4889540" y="1840992"/>
            <a:chExt cx="3386540" cy="1078526"/>
          </a:xfrm>
        </p:grpSpPr>
        <p:sp>
          <p:nvSpPr>
            <p:cNvPr id="14" name="TextBox 13"/>
            <p:cNvSpPr txBox="1"/>
            <p:nvPr/>
          </p:nvSpPr>
          <p:spPr>
            <a:xfrm>
              <a:off x="5980259" y="2026312"/>
              <a:ext cx="2295821" cy="707886"/>
            </a:xfrm>
            <a:prstGeom prst="rect">
              <a:avLst/>
            </a:prstGeom>
            <a:noFill/>
          </p:spPr>
          <p:txBody>
            <a:bodyPr wrap="none" rtlCol="0" anchor="ctr">
              <a:spAutoFit/>
            </a:bodyPr>
            <a:lstStyle/>
            <a:p>
              <a:pPr fontAlgn="base">
                <a:spcBef>
                  <a:spcPct val="0"/>
                </a:spcBef>
                <a:spcAft>
                  <a:spcPct val="0"/>
                </a:spcAft>
              </a:pPr>
              <a:r>
                <a:rPr lang="en-US" sz="2000" dirty="0" smtClean="0">
                  <a:solidFill>
                    <a:srgbClr val="616365"/>
                  </a:solidFill>
                  <a:ea typeface="ＭＳ Ｐゴシック" pitchFamily="-105" charset="-128"/>
                  <a:cs typeface="Times New Roman" pitchFamily="18" charset="0"/>
                </a:rPr>
                <a:t>Retained Earnings</a:t>
              </a:r>
            </a:p>
            <a:p>
              <a:pPr fontAlgn="base">
                <a:spcBef>
                  <a:spcPct val="0"/>
                </a:spcBef>
                <a:spcAft>
                  <a:spcPct val="0"/>
                </a:spcAft>
              </a:pPr>
              <a:r>
                <a:rPr lang="en-US" sz="2000" dirty="0" smtClean="0">
                  <a:solidFill>
                    <a:srgbClr val="616365"/>
                  </a:solidFill>
                </a:rPr>
                <a:t>And Dividends</a:t>
              </a:r>
              <a:endParaRPr lang="en-US" sz="2000" dirty="0">
                <a:solidFill>
                  <a:srgbClr val="616365"/>
                </a:solidFill>
                <a:ea typeface="ＭＳ Ｐゴシック" pitchFamily="-105" charset="-128"/>
                <a:cs typeface="Times New Roman" pitchFamily="18" charset="0"/>
              </a:endParaRPr>
            </a:p>
          </p:txBody>
        </p:sp>
        <p:grpSp>
          <p:nvGrpSpPr>
            <p:cNvPr id="15" name="Group 14"/>
            <p:cNvGrpSpPr/>
            <p:nvPr/>
          </p:nvGrpSpPr>
          <p:grpSpPr>
            <a:xfrm>
              <a:off x="4889540" y="1840992"/>
              <a:ext cx="1078528" cy="1078526"/>
              <a:chOff x="4889540" y="1840992"/>
              <a:chExt cx="1078528" cy="1078526"/>
            </a:xfrm>
          </p:grpSpPr>
          <p:sp>
            <p:nvSpPr>
              <p:cNvPr id="16" name="Oval 15"/>
              <p:cNvSpPr/>
              <p:nvPr/>
            </p:nvSpPr>
            <p:spPr>
              <a:xfrm>
                <a:off x="4889540"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30"/>
              <p:cNvSpPr>
                <a:spLocks noEditPoints="1"/>
              </p:cNvSpPr>
              <p:nvPr/>
            </p:nvSpPr>
            <p:spPr bwMode="auto">
              <a:xfrm>
                <a:off x="5247767" y="2061619"/>
                <a:ext cx="386458" cy="557513"/>
              </a:xfrm>
              <a:custGeom>
                <a:avLst/>
                <a:gdLst>
                  <a:gd name="T0" fmla="*/ 335 w 366"/>
                  <a:gd name="T1" fmla="*/ 94 h 528"/>
                  <a:gd name="T2" fmla="*/ 326 w 366"/>
                  <a:gd name="T3" fmla="*/ 130 h 528"/>
                  <a:gd name="T4" fmla="*/ 60 w 366"/>
                  <a:gd name="T5" fmla="*/ 136 h 528"/>
                  <a:gd name="T6" fmla="*/ 35 w 366"/>
                  <a:gd name="T7" fmla="*/ 123 h 528"/>
                  <a:gd name="T8" fmla="*/ 45 w 366"/>
                  <a:gd name="T9" fmla="*/ 58 h 528"/>
                  <a:gd name="T10" fmla="*/ 6 w 366"/>
                  <a:gd name="T11" fmla="*/ 60 h 528"/>
                  <a:gd name="T12" fmla="*/ 0 w 366"/>
                  <a:gd name="T13" fmla="*/ 73 h 528"/>
                  <a:gd name="T14" fmla="*/ 3 w 366"/>
                  <a:gd name="T15" fmla="*/ 521 h 528"/>
                  <a:gd name="T16" fmla="*/ 17 w 366"/>
                  <a:gd name="T17" fmla="*/ 528 h 528"/>
                  <a:gd name="T18" fmla="*/ 360 w 366"/>
                  <a:gd name="T19" fmla="*/ 525 h 528"/>
                  <a:gd name="T20" fmla="*/ 366 w 366"/>
                  <a:gd name="T21" fmla="*/ 512 h 528"/>
                  <a:gd name="T22" fmla="*/ 363 w 366"/>
                  <a:gd name="T23" fmla="*/ 64 h 528"/>
                  <a:gd name="T24" fmla="*/ 350 w 366"/>
                  <a:gd name="T25" fmla="*/ 58 h 528"/>
                  <a:gd name="T26" fmla="*/ 318 w 366"/>
                  <a:gd name="T27" fmla="*/ 203 h 528"/>
                  <a:gd name="T28" fmla="*/ 48 w 366"/>
                  <a:gd name="T29" fmla="*/ 226 h 528"/>
                  <a:gd name="T30" fmla="*/ 48 w 366"/>
                  <a:gd name="T31" fmla="*/ 255 h 528"/>
                  <a:gd name="T32" fmla="*/ 318 w 366"/>
                  <a:gd name="T33" fmla="*/ 279 h 528"/>
                  <a:gd name="T34" fmla="*/ 48 w 366"/>
                  <a:gd name="T35" fmla="*/ 279 h 528"/>
                  <a:gd name="T36" fmla="*/ 261 w 366"/>
                  <a:gd name="T37" fmla="*/ 361 h 528"/>
                  <a:gd name="T38" fmla="*/ 244 w 366"/>
                  <a:gd name="T39" fmla="*/ 490 h 528"/>
                  <a:gd name="T40" fmla="*/ 243 w 366"/>
                  <a:gd name="T41" fmla="*/ 448 h 528"/>
                  <a:gd name="T42" fmla="*/ 244 w 366"/>
                  <a:gd name="T43" fmla="*/ 490 h 528"/>
                  <a:gd name="T44" fmla="*/ 310 w 366"/>
                  <a:gd name="T45" fmla="*/ 116 h 528"/>
                  <a:gd name="T46" fmla="*/ 318 w 366"/>
                  <a:gd name="T47" fmla="*/ 109 h 528"/>
                  <a:gd name="T48" fmla="*/ 303 w 366"/>
                  <a:gd name="T49" fmla="*/ 63 h 528"/>
                  <a:gd name="T50" fmla="*/ 281 w 366"/>
                  <a:gd name="T51" fmla="*/ 47 h 528"/>
                  <a:gd name="T52" fmla="*/ 229 w 366"/>
                  <a:gd name="T53" fmla="*/ 44 h 528"/>
                  <a:gd name="T54" fmla="*/ 219 w 366"/>
                  <a:gd name="T55" fmla="*/ 35 h 528"/>
                  <a:gd name="T56" fmla="*/ 213 w 366"/>
                  <a:gd name="T57" fmla="*/ 16 h 528"/>
                  <a:gd name="T58" fmla="*/ 183 w 366"/>
                  <a:gd name="T59" fmla="*/ 0 h 528"/>
                  <a:gd name="T60" fmla="*/ 154 w 366"/>
                  <a:gd name="T61" fmla="*/ 16 h 528"/>
                  <a:gd name="T62" fmla="*/ 146 w 366"/>
                  <a:gd name="T63" fmla="*/ 35 h 528"/>
                  <a:gd name="T64" fmla="*/ 138 w 366"/>
                  <a:gd name="T65" fmla="*/ 44 h 528"/>
                  <a:gd name="T66" fmla="*/ 86 w 366"/>
                  <a:gd name="T67" fmla="*/ 47 h 528"/>
                  <a:gd name="T68" fmla="*/ 62 w 366"/>
                  <a:gd name="T69" fmla="*/ 63 h 528"/>
                  <a:gd name="T70" fmla="*/ 48 w 366"/>
                  <a:gd name="T71" fmla="*/ 109 h 528"/>
                  <a:gd name="T72" fmla="*/ 56 w 366"/>
                  <a:gd name="T73" fmla="*/ 116 h 528"/>
                  <a:gd name="T74" fmla="*/ 188 w 366"/>
                  <a:gd name="T75" fmla="*/ 10 h 528"/>
                  <a:gd name="T76" fmla="*/ 197 w 366"/>
                  <a:gd name="T77" fmla="*/ 20 h 528"/>
                  <a:gd name="T78" fmla="*/ 195 w 366"/>
                  <a:gd name="T79" fmla="*/ 33 h 528"/>
                  <a:gd name="T80" fmla="*/ 183 w 366"/>
                  <a:gd name="T81" fmla="*/ 39 h 528"/>
                  <a:gd name="T82" fmla="*/ 171 w 366"/>
                  <a:gd name="T83" fmla="*/ 33 h 528"/>
                  <a:gd name="T84" fmla="*/ 170 w 366"/>
                  <a:gd name="T85" fmla="*/ 20 h 528"/>
                  <a:gd name="T86" fmla="*/ 179 w 366"/>
                  <a:gd name="T87"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528">
                    <a:moveTo>
                      <a:pt x="350" y="58"/>
                    </a:moveTo>
                    <a:lnTo>
                      <a:pt x="322" y="58"/>
                    </a:lnTo>
                    <a:lnTo>
                      <a:pt x="335" y="94"/>
                    </a:lnTo>
                    <a:lnTo>
                      <a:pt x="337" y="110"/>
                    </a:lnTo>
                    <a:lnTo>
                      <a:pt x="332" y="123"/>
                    </a:lnTo>
                    <a:lnTo>
                      <a:pt x="326" y="130"/>
                    </a:lnTo>
                    <a:lnTo>
                      <a:pt x="316" y="135"/>
                    </a:lnTo>
                    <a:lnTo>
                      <a:pt x="306" y="136"/>
                    </a:lnTo>
                    <a:lnTo>
                      <a:pt x="60" y="136"/>
                    </a:lnTo>
                    <a:lnTo>
                      <a:pt x="51" y="135"/>
                    </a:lnTo>
                    <a:lnTo>
                      <a:pt x="41" y="130"/>
                    </a:lnTo>
                    <a:lnTo>
                      <a:pt x="35" y="123"/>
                    </a:lnTo>
                    <a:lnTo>
                      <a:pt x="30" y="110"/>
                    </a:lnTo>
                    <a:lnTo>
                      <a:pt x="31" y="94"/>
                    </a:lnTo>
                    <a:lnTo>
                      <a:pt x="45" y="58"/>
                    </a:lnTo>
                    <a:lnTo>
                      <a:pt x="17" y="58"/>
                    </a:lnTo>
                    <a:lnTo>
                      <a:pt x="11" y="58"/>
                    </a:lnTo>
                    <a:lnTo>
                      <a:pt x="6" y="60"/>
                    </a:lnTo>
                    <a:lnTo>
                      <a:pt x="3" y="64"/>
                    </a:lnTo>
                    <a:lnTo>
                      <a:pt x="1" y="68"/>
                    </a:lnTo>
                    <a:lnTo>
                      <a:pt x="0" y="73"/>
                    </a:lnTo>
                    <a:lnTo>
                      <a:pt x="0" y="512"/>
                    </a:lnTo>
                    <a:lnTo>
                      <a:pt x="1" y="517"/>
                    </a:lnTo>
                    <a:lnTo>
                      <a:pt x="3" y="521"/>
                    </a:lnTo>
                    <a:lnTo>
                      <a:pt x="6" y="525"/>
                    </a:lnTo>
                    <a:lnTo>
                      <a:pt x="11" y="526"/>
                    </a:lnTo>
                    <a:lnTo>
                      <a:pt x="17" y="528"/>
                    </a:lnTo>
                    <a:lnTo>
                      <a:pt x="350" y="528"/>
                    </a:lnTo>
                    <a:lnTo>
                      <a:pt x="356" y="526"/>
                    </a:lnTo>
                    <a:lnTo>
                      <a:pt x="360" y="525"/>
                    </a:lnTo>
                    <a:lnTo>
                      <a:pt x="363" y="521"/>
                    </a:lnTo>
                    <a:lnTo>
                      <a:pt x="366" y="517"/>
                    </a:lnTo>
                    <a:lnTo>
                      <a:pt x="366" y="512"/>
                    </a:lnTo>
                    <a:lnTo>
                      <a:pt x="366" y="73"/>
                    </a:lnTo>
                    <a:lnTo>
                      <a:pt x="366" y="68"/>
                    </a:lnTo>
                    <a:lnTo>
                      <a:pt x="363" y="64"/>
                    </a:lnTo>
                    <a:lnTo>
                      <a:pt x="360" y="60"/>
                    </a:lnTo>
                    <a:lnTo>
                      <a:pt x="356" y="58"/>
                    </a:lnTo>
                    <a:lnTo>
                      <a:pt x="350" y="58"/>
                    </a:lnTo>
                    <a:close/>
                    <a:moveTo>
                      <a:pt x="48" y="174"/>
                    </a:moveTo>
                    <a:lnTo>
                      <a:pt x="318" y="174"/>
                    </a:lnTo>
                    <a:lnTo>
                      <a:pt x="318" y="203"/>
                    </a:lnTo>
                    <a:lnTo>
                      <a:pt x="48" y="203"/>
                    </a:lnTo>
                    <a:lnTo>
                      <a:pt x="48" y="174"/>
                    </a:lnTo>
                    <a:close/>
                    <a:moveTo>
                      <a:pt x="48" y="226"/>
                    </a:moveTo>
                    <a:lnTo>
                      <a:pt x="261" y="226"/>
                    </a:lnTo>
                    <a:lnTo>
                      <a:pt x="261" y="255"/>
                    </a:lnTo>
                    <a:lnTo>
                      <a:pt x="48" y="255"/>
                    </a:lnTo>
                    <a:lnTo>
                      <a:pt x="48" y="226"/>
                    </a:lnTo>
                    <a:close/>
                    <a:moveTo>
                      <a:pt x="48" y="279"/>
                    </a:moveTo>
                    <a:lnTo>
                      <a:pt x="318" y="279"/>
                    </a:lnTo>
                    <a:lnTo>
                      <a:pt x="318" y="308"/>
                    </a:lnTo>
                    <a:lnTo>
                      <a:pt x="48" y="308"/>
                    </a:lnTo>
                    <a:lnTo>
                      <a:pt x="48" y="279"/>
                    </a:lnTo>
                    <a:close/>
                    <a:moveTo>
                      <a:pt x="48" y="331"/>
                    </a:moveTo>
                    <a:lnTo>
                      <a:pt x="261" y="331"/>
                    </a:lnTo>
                    <a:lnTo>
                      <a:pt x="261" y="361"/>
                    </a:lnTo>
                    <a:lnTo>
                      <a:pt x="48" y="361"/>
                    </a:lnTo>
                    <a:lnTo>
                      <a:pt x="48" y="331"/>
                    </a:lnTo>
                    <a:close/>
                    <a:moveTo>
                      <a:pt x="244" y="490"/>
                    </a:moveTo>
                    <a:lnTo>
                      <a:pt x="195" y="436"/>
                    </a:lnTo>
                    <a:lnTo>
                      <a:pt x="204" y="423"/>
                    </a:lnTo>
                    <a:lnTo>
                      <a:pt x="243" y="448"/>
                    </a:lnTo>
                    <a:lnTo>
                      <a:pt x="306" y="385"/>
                    </a:lnTo>
                    <a:lnTo>
                      <a:pt x="322" y="393"/>
                    </a:lnTo>
                    <a:lnTo>
                      <a:pt x="244" y="490"/>
                    </a:lnTo>
                    <a:close/>
                    <a:moveTo>
                      <a:pt x="60" y="116"/>
                    </a:moveTo>
                    <a:lnTo>
                      <a:pt x="306" y="116"/>
                    </a:lnTo>
                    <a:lnTo>
                      <a:pt x="310" y="116"/>
                    </a:lnTo>
                    <a:lnTo>
                      <a:pt x="314" y="115"/>
                    </a:lnTo>
                    <a:lnTo>
                      <a:pt x="316" y="113"/>
                    </a:lnTo>
                    <a:lnTo>
                      <a:pt x="318" y="109"/>
                    </a:lnTo>
                    <a:lnTo>
                      <a:pt x="318" y="106"/>
                    </a:lnTo>
                    <a:lnTo>
                      <a:pt x="318" y="101"/>
                    </a:lnTo>
                    <a:lnTo>
                      <a:pt x="303" y="63"/>
                    </a:lnTo>
                    <a:lnTo>
                      <a:pt x="298" y="55"/>
                    </a:lnTo>
                    <a:lnTo>
                      <a:pt x="290" y="50"/>
                    </a:lnTo>
                    <a:lnTo>
                      <a:pt x="281" y="47"/>
                    </a:lnTo>
                    <a:lnTo>
                      <a:pt x="239" y="47"/>
                    </a:lnTo>
                    <a:lnTo>
                      <a:pt x="234" y="47"/>
                    </a:lnTo>
                    <a:lnTo>
                      <a:pt x="229" y="44"/>
                    </a:lnTo>
                    <a:lnTo>
                      <a:pt x="225" y="42"/>
                    </a:lnTo>
                    <a:lnTo>
                      <a:pt x="221" y="39"/>
                    </a:lnTo>
                    <a:lnTo>
                      <a:pt x="219" y="35"/>
                    </a:lnTo>
                    <a:lnTo>
                      <a:pt x="218" y="31"/>
                    </a:lnTo>
                    <a:lnTo>
                      <a:pt x="217" y="25"/>
                    </a:lnTo>
                    <a:lnTo>
                      <a:pt x="213" y="16"/>
                    </a:lnTo>
                    <a:lnTo>
                      <a:pt x="206" y="8"/>
                    </a:lnTo>
                    <a:lnTo>
                      <a:pt x="196" y="1"/>
                    </a:lnTo>
                    <a:lnTo>
                      <a:pt x="183" y="0"/>
                    </a:lnTo>
                    <a:lnTo>
                      <a:pt x="170" y="1"/>
                    </a:lnTo>
                    <a:lnTo>
                      <a:pt x="161" y="8"/>
                    </a:lnTo>
                    <a:lnTo>
                      <a:pt x="154" y="16"/>
                    </a:lnTo>
                    <a:lnTo>
                      <a:pt x="150" y="25"/>
                    </a:lnTo>
                    <a:lnTo>
                      <a:pt x="147" y="31"/>
                    </a:lnTo>
                    <a:lnTo>
                      <a:pt x="146" y="35"/>
                    </a:lnTo>
                    <a:lnTo>
                      <a:pt x="145" y="39"/>
                    </a:lnTo>
                    <a:lnTo>
                      <a:pt x="142" y="42"/>
                    </a:lnTo>
                    <a:lnTo>
                      <a:pt x="138" y="44"/>
                    </a:lnTo>
                    <a:lnTo>
                      <a:pt x="133" y="47"/>
                    </a:lnTo>
                    <a:lnTo>
                      <a:pt x="127" y="47"/>
                    </a:lnTo>
                    <a:lnTo>
                      <a:pt x="86" y="47"/>
                    </a:lnTo>
                    <a:lnTo>
                      <a:pt x="77" y="50"/>
                    </a:lnTo>
                    <a:lnTo>
                      <a:pt x="68" y="55"/>
                    </a:lnTo>
                    <a:lnTo>
                      <a:pt x="62" y="63"/>
                    </a:lnTo>
                    <a:lnTo>
                      <a:pt x="49" y="101"/>
                    </a:lnTo>
                    <a:lnTo>
                      <a:pt x="48" y="106"/>
                    </a:lnTo>
                    <a:lnTo>
                      <a:pt x="48" y="109"/>
                    </a:lnTo>
                    <a:lnTo>
                      <a:pt x="51" y="113"/>
                    </a:lnTo>
                    <a:lnTo>
                      <a:pt x="53" y="115"/>
                    </a:lnTo>
                    <a:lnTo>
                      <a:pt x="56" y="116"/>
                    </a:lnTo>
                    <a:lnTo>
                      <a:pt x="60" y="116"/>
                    </a:lnTo>
                    <a:close/>
                    <a:moveTo>
                      <a:pt x="183" y="9"/>
                    </a:moveTo>
                    <a:lnTo>
                      <a:pt x="188" y="10"/>
                    </a:lnTo>
                    <a:lnTo>
                      <a:pt x="191" y="12"/>
                    </a:lnTo>
                    <a:lnTo>
                      <a:pt x="195" y="16"/>
                    </a:lnTo>
                    <a:lnTo>
                      <a:pt x="197" y="20"/>
                    </a:lnTo>
                    <a:lnTo>
                      <a:pt x="197" y="24"/>
                    </a:lnTo>
                    <a:lnTo>
                      <a:pt x="197" y="29"/>
                    </a:lnTo>
                    <a:lnTo>
                      <a:pt x="195" y="33"/>
                    </a:lnTo>
                    <a:lnTo>
                      <a:pt x="191" y="35"/>
                    </a:lnTo>
                    <a:lnTo>
                      <a:pt x="188" y="38"/>
                    </a:lnTo>
                    <a:lnTo>
                      <a:pt x="183" y="39"/>
                    </a:lnTo>
                    <a:lnTo>
                      <a:pt x="179" y="38"/>
                    </a:lnTo>
                    <a:lnTo>
                      <a:pt x="175" y="35"/>
                    </a:lnTo>
                    <a:lnTo>
                      <a:pt x="171" y="33"/>
                    </a:lnTo>
                    <a:lnTo>
                      <a:pt x="170" y="29"/>
                    </a:lnTo>
                    <a:lnTo>
                      <a:pt x="168" y="24"/>
                    </a:lnTo>
                    <a:lnTo>
                      <a:pt x="170" y="20"/>
                    </a:lnTo>
                    <a:lnTo>
                      <a:pt x="171" y="16"/>
                    </a:lnTo>
                    <a:lnTo>
                      <a:pt x="175" y="12"/>
                    </a:lnTo>
                    <a:lnTo>
                      <a:pt x="179" y="10"/>
                    </a:lnTo>
                    <a:lnTo>
                      <a:pt x="183" y="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nvGrpSpPr>
          <p:cNvPr id="18" name="Group 17"/>
          <p:cNvGrpSpPr/>
          <p:nvPr/>
        </p:nvGrpSpPr>
        <p:grpSpPr>
          <a:xfrm>
            <a:off x="-84566" y="2189461"/>
            <a:ext cx="3900897" cy="1078526"/>
            <a:chOff x="329184" y="1840992"/>
            <a:chExt cx="3900897" cy="1078526"/>
          </a:xfrm>
        </p:grpSpPr>
        <p:sp>
          <p:nvSpPr>
            <p:cNvPr id="19" name="TextBox 18"/>
            <p:cNvSpPr txBox="1"/>
            <p:nvPr/>
          </p:nvSpPr>
          <p:spPr>
            <a:xfrm>
              <a:off x="329184" y="2180199"/>
              <a:ext cx="2810178" cy="400110"/>
            </a:xfrm>
            <a:prstGeom prst="rect">
              <a:avLst/>
            </a:prstGeom>
            <a:noFill/>
          </p:spPr>
          <p:txBody>
            <a:bodyPr wrap="square" rtlCol="0" anchor="ctr">
              <a:spAutoFit/>
            </a:bodyPr>
            <a:lstStyle/>
            <a:p>
              <a:pPr algn="r" fontAlgn="base">
                <a:spcBef>
                  <a:spcPct val="0"/>
                </a:spcBef>
                <a:spcAft>
                  <a:spcPct val="0"/>
                </a:spcAft>
              </a:pPr>
              <a:r>
                <a:rPr lang="en-US" sz="2000" dirty="0" smtClean="0">
                  <a:solidFill>
                    <a:srgbClr val="616365"/>
                  </a:solidFill>
                  <a:ea typeface="ＭＳ Ｐゴシック" pitchFamily="-105" charset="-128"/>
                  <a:cs typeface="Times New Roman" pitchFamily="18" charset="0"/>
                </a:rPr>
                <a:t>Key Person</a:t>
              </a:r>
              <a:endParaRPr lang="en-US" sz="2000" dirty="0">
                <a:solidFill>
                  <a:srgbClr val="616365"/>
                </a:solidFill>
                <a:ea typeface="ＭＳ Ｐゴシック" pitchFamily="-105" charset="-128"/>
                <a:cs typeface="Times New Roman" pitchFamily="18" charset="0"/>
              </a:endParaRPr>
            </a:p>
          </p:txBody>
        </p:sp>
        <p:grpSp>
          <p:nvGrpSpPr>
            <p:cNvPr id="20" name="Group 19"/>
            <p:cNvGrpSpPr/>
            <p:nvPr/>
          </p:nvGrpSpPr>
          <p:grpSpPr>
            <a:xfrm>
              <a:off x="3151553" y="1840992"/>
              <a:ext cx="1078528" cy="1078526"/>
              <a:chOff x="3151553" y="1840992"/>
              <a:chExt cx="1078528" cy="1078526"/>
            </a:xfrm>
          </p:grpSpPr>
          <p:sp>
            <p:nvSpPr>
              <p:cNvPr id="21" name="Oval 20"/>
              <p:cNvSpPr/>
              <p:nvPr/>
            </p:nvSpPr>
            <p:spPr>
              <a:xfrm>
                <a:off x="3151553"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2" name="Group 21"/>
              <p:cNvGrpSpPr/>
              <p:nvPr/>
            </p:nvGrpSpPr>
            <p:grpSpPr>
              <a:xfrm>
                <a:off x="3429800" y="2119238"/>
                <a:ext cx="522034" cy="522034"/>
                <a:chOff x="10790842" y="7515480"/>
                <a:chExt cx="1016000" cy="1016000"/>
              </a:xfrm>
            </p:grpSpPr>
            <p:sp>
              <p:nvSpPr>
                <p:cNvPr id="23" name="Freeform 73"/>
                <p:cNvSpPr>
                  <a:spLocks/>
                </p:cNvSpPr>
                <p:nvPr/>
              </p:nvSpPr>
              <p:spPr bwMode="auto">
                <a:xfrm>
                  <a:off x="10790842" y="7515480"/>
                  <a:ext cx="1016000" cy="1016000"/>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4" name="Freeform 74"/>
                <p:cNvSpPr>
                  <a:spLocks/>
                </p:cNvSpPr>
                <p:nvPr/>
              </p:nvSpPr>
              <p:spPr bwMode="auto">
                <a:xfrm>
                  <a:off x="10968642" y="7732967"/>
                  <a:ext cx="774700" cy="622300"/>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5" name="Freeform 75"/>
                <p:cNvSpPr>
                  <a:spLocks/>
                </p:cNvSpPr>
                <p:nvPr/>
              </p:nvSpPr>
              <p:spPr bwMode="auto">
                <a:xfrm>
                  <a:off x="10968642" y="7551992"/>
                  <a:ext cx="714375" cy="530225"/>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spTree>
    <p:extLst>
      <p:ext uri="{BB962C8B-B14F-4D97-AF65-F5344CB8AC3E}">
        <p14:creationId xmlns:p14="http://schemas.microsoft.com/office/powerpoint/2010/main" val="29177039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 Reduce Retained Earnings and Dividends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17</a:t>
            </a:fld>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 y="1355984"/>
            <a:ext cx="6005740" cy="242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916" y="3261802"/>
            <a:ext cx="7597284" cy="331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20"/>
          <p:cNvSpPr/>
          <p:nvPr/>
        </p:nvSpPr>
        <p:spPr>
          <a:xfrm rot="11114162" flipH="1">
            <a:off x="4307286" y="3295721"/>
            <a:ext cx="843778" cy="2196515"/>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p:cNvSpPr/>
          <p:nvPr/>
        </p:nvSpPr>
        <p:spPr>
          <a:xfrm>
            <a:off x="1086679" y="4152141"/>
            <a:ext cx="3828854" cy="483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0661" y="5580308"/>
            <a:ext cx="3934871" cy="483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74558" y="5326362"/>
            <a:ext cx="3521159" cy="483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1467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 Key Person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18</a:t>
            </a:fld>
            <a:endParaRPr lang="en-US" dirty="0"/>
          </a:p>
        </p:txBody>
      </p:sp>
      <p:pic>
        <p:nvPicPr>
          <p:cNvPr id="12"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63903" y="1735201"/>
            <a:ext cx="2915047" cy="1964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249550" y="2019550"/>
            <a:ext cx="4251748" cy="400111"/>
            <a:chOff x="768620" y="2099907"/>
            <a:chExt cx="4159214" cy="400111"/>
          </a:xfrm>
          <a:solidFill>
            <a:schemeClr val="accent1"/>
          </a:solidFill>
        </p:grpSpPr>
        <p:sp>
          <p:nvSpPr>
            <p:cNvPr id="14" name="Rectangle 13"/>
            <p:cNvSpPr/>
            <p:nvPr/>
          </p:nvSpPr>
          <p:spPr>
            <a:xfrm>
              <a:off x="1296705" y="2099907"/>
              <a:ext cx="3631129"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Income Tax Free Death Benefit</a:t>
              </a:r>
              <a:endParaRPr lang="en-US" altLang="en-US" sz="2000" dirty="0">
                <a:solidFill>
                  <a:schemeClr val="accent2"/>
                </a:solidFill>
              </a:endParaRPr>
            </a:p>
          </p:txBody>
        </p:sp>
        <p:sp>
          <p:nvSpPr>
            <p:cNvPr id="15" name="Rectangle 14"/>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6" name="Group 15"/>
          <p:cNvGrpSpPr/>
          <p:nvPr/>
        </p:nvGrpSpPr>
        <p:grpSpPr>
          <a:xfrm>
            <a:off x="4249550" y="2629858"/>
            <a:ext cx="3835929" cy="400111"/>
            <a:chOff x="768620" y="2099907"/>
            <a:chExt cx="3752444" cy="400111"/>
          </a:xfrm>
          <a:solidFill>
            <a:schemeClr val="accent1"/>
          </a:solidFill>
        </p:grpSpPr>
        <p:sp>
          <p:nvSpPr>
            <p:cNvPr id="17" name="Rectangle 16"/>
            <p:cNvSpPr/>
            <p:nvPr/>
          </p:nvSpPr>
          <p:spPr>
            <a:xfrm>
              <a:off x="1296705" y="2099907"/>
              <a:ext cx="3224359"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Provides Financial Cushion</a:t>
              </a:r>
              <a:endParaRPr lang="en-US" altLang="en-US" sz="2000" dirty="0">
                <a:solidFill>
                  <a:schemeClr val="accent2"/>
                </a:solidFill>
              </a:endParaRPr>
            </a:p>
          </p:txBody>
        </p:sp>
        <p:sp>
          <p:nvSpPr>
            <p:cNvPr id="18" name="Rectangle 17"/>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9" name="Group 18"/>
          <p:cNvGrpSpPr/>
          <p:nvPr/>
        </p:nvGrpSpPr>
        <p:grpSpPr>
          <a:xfrm>
            <a:off x="4249550" y="3240166"/>
            <a:ext cx="4687123" cy="400111"/>
            <a:chOff x="768620" y="2099907"/>
            <a:chExt cx="4585113" cy="400111"/>
          </a:xfrm>
          <a:solidFill>
            <a:schemeClr val="accent1"/>
          </a:solidFill>
        </p:grpSpPr>
        <p:sp>
          <p:nvSpPr>
            <p:cNvPr id="20" name="Rectangle 19"/>
            <p:cNvSpPr/>
            <p:nvPr/>
          </p:nvSpPr>
          <p:spPr>
            <a:xfrm>
              <a:off x="1296705" y="2099907"/>
              <a:ext cx="4057028"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Replacement and Recruiting Costs</a:t>
              </a:r>
              <a:endParaRPr lang="en-US" altLang="en-US" sz="2000" dirty="0">
                <a:solidFill>
                  <a:schemeClr val="accent2"/>
                </a:solidFill>
              </a:endParaRPr>
            </a:p>
          </p:txBody>
        </p:sp>
        <p:sp>
          <p:nvSpPr>
            <p:cNvPr id="21" name="Rectangle 20"/>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spTree>
    <p:extLst>
      <p:ext uri="{BB962C8B-B14F-4D97-AF65-F5344CB8AC3E}">
        <p14:creationId xmlns:p14="http://schemas.microsoft.com/office/powerpoint/2010/main" val="22642181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2" presetClass="entr" presetSubtype="8" decel="100000" fill="hold" nodeType="withEffect">
                                  <p:stCondLst>
                                    <p:cond delay="1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1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1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Personal Needs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19</a:t>
            </a:fld>
            <a:endParaRPr lang="en-US" dirty="0"/>
          </a:p>
        </p:txBody>
      </p:sp>
      <p:grpSp>
        <p:nvGrpSpPr>
          <p:cNvPr id="4" name="Group 3"/>
          <p:cNvGrpSpPr/>
          <p:nvPr/>
        </p:nvGrpSpPr>
        <p:grpSpPr>
          <a:xfrm>
            <a:off x="198780" y="2248737"/>
            <a:ext cx="2595052" cy="2488631"/>
            <a:chOff x="6147022" y="1682804"/>
            <a:chExt cx="2595052" cy="2488631"/>
          </a:xfrm>
        </p:grpSpPr>
        <p:sp>
          <p:nvSpPr>
            <p:cNvPr id="5" name="Rectangle 4"/>
            <p:cNvSpPr/>
            <p:nvPr/>
          </p:nvSpPr>
          <p:spPr>
            <a:xfrm>
              <a:off x="6147022" y="1682804"/>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 the Policy to the Insured</a:t>
              </a:r>
              <a:endParaRPr lang="en-US" dirty="0"/>
            </a:p>
          </p:txBody>
        </p:sp>
        <p:pic>
          <p:nvPicPr>
            <p:cNvPr id="6"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47022" y="2422389"/>
              <a:ext cx="2595052" cy="174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3216962" y="2248737"/>
            <a:ext cx="2595052" cy="2488634"/>
            <a:chOff x="3274475" y="1682801"/>
            <a:chExt cx="2595052" cy="2488634"/>
          </a:xfrm>
        </p:grpSpPr>
        <p:sp>
          <p:nvSpPr>
            <p:cNvPr id="8" name="Rectangle 7"/>
            <p:cNvSpPr/>
            <p:nvPr/>
          </p:nvSpPr>
          <p:spPr>
            <a:xfrm>
              <a:off x="3274475"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Income or Dividend</a:t>
              </a:r>
              <a:endParaRPr lang="en-US" dirty="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grpSp>
        <p:nvGrpSpPr>
          <p:cNvPr id="16" name="Group 15"/>
          <p:cNvGrpSpPr/>
          <p:nvPr/>
        </p:nvGrpSpPr>
        <p:grpSpPr>
          <a:xfrm>
            <a:off x="6235145" y="2248740"/>
            <a:ext cx="2595052" cy="2701908"/>
            <a:chOff x="6235145" y="2248740"/>
            <a:chExt cx="2595052" cy="2701908"/>
          </a:xfrm>
        </p:grpSpPr>
        <p:pic>
          <p:nvPicPr>
            <p:cNvPr id="4098" name="Picture 2" descr="C:\Users\HK8508\AppData\Local\Microsoft\Windows\Temporary Internet Files\Content.Outlook\XK731JZB\puzzle_rou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87" y="2967584"/>
              <a:ext cx="1983064" cy="19830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235145" y="2248740"/>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Personally Enjoy the Benefits of the Policy</a:t>
              </a:r>
              <a:endParaRPr lang="en-US" dirty="0"/>
            </a:p>
          </p:txBody>
        </p:sp>
      </p:grpSp>
    </p:spTree>
    <p:extLst>
      <p:ext uri="{BB962C8B-B14F-4D97-AF65-F5344CB8AC3E}">
        <p14:creationId xmlns:p14="http://schemas.microsoft.com/office/powerpoint/2010/main" val="7183252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 Corporation Owners Share Similar Concerns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593" r="28163"/>
          <a:stretch/>
        </p:blipFill>
        <p:spPr>
          <a:xfrm>
            <a:off x="-1" y="1323109"/>
            <a:ext cx="1828800" cy="48660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6511" t="12230" r="14402"/>
          <a:stretch/>
        </p:blipFill>
        <p:spPr>
          <a:xfrm>
            <a:off x="3657599" y="1323109"/>
            <a:ext cx="1828801" cy="4866094"/>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1042" t="15536" r="31366"/>
          <a:stretch/>
        </p:blipFill>
        <p:spPr>
          <a:xfrm>
            <a:off x="7315199" y="1323109"/>
            <a:ext cx="1828801" cy="4866094"/>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131" r="33523"/>
          <a:stretch/>
        </p:blipFill>
        <p:spPr>
          <a:xfrm>
            <a:off x="5486400" y="1323109"/>
            <a:ext cx="1828801" cy="4866094"/>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r="49823"/>
          <a:stretch/>
        </p:blipFill>
        <p:spPr>
          <a:xfrm>
            <a:off x="1828799" y="1323109"/>
            <a:ext cx="1828800" cy="4866094"/>
          </a:xfrm>
          <a:prstGeom prst="rect">
            <a:avLst/>
          </a:prstGeom>
        </p:spPr>
      </p:pic>
      <p:sp>
        <p:nvSpPr>
          <p:cNvPr id="11" name="Rectangle 10"/>
          <p:cNvSpPr/>
          <p:nvPr/>
        </p:nvSpPr>
        <p:spPr>
          <a:xfrm>
            <a:off x="0" y="3895344"/>
            <a:ext cx="1828799" cy="2284715"/>
          </a:xfrm>
          <a:prstGeom prst="rect">
            <a:avLst/>
          </a:prstGeom>
          <a:solidFill>
            <a:srgbClr val="3D9B3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Managing Increases in Retained Earnings</a:t>
            </a:r>
            <a:endParaRPr lang="en-US" b="1" dirty="0">
              <a:latin typeface="Arial Narrow" panose="020B0606020202030204" pitchFamily="34" charset="0"/>
            </a:endParaRPr>
          </a:p>
        </p:txBody>
      </p:sp>
      <p:sp>
        <p:nvSpPr>
          <p:cNvPr id="12" name="Rectangle 11"/>
          <p:cNvSpPr/>
          <p:nvPr/>
        </p:nvSpPr>
        <p:spPr>
          <a:xfrm>
            <a:off x="1828800" y="3895344"/>
            <a:ext cx="1828799" cy="2284715"/>
          </a:xfrm>
          <a:prstGeom prst="rect">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Avoiding Unnecessary Tax Costs</a:t>
            </a:r>
            <a:endParaRPr lang="en-US" b="1" dirty="0">
              <a:latin typeface="Arial Narrow" panose="020B0606020202030204" pitchFamily="34" charset="0"/>
            </a:endParaRPr>
          </a:p>
        </p:txBody>
      </p:sp>
      <p:sp>
        <p:nvSpPr>
          <p:cNvPr id="13" name="Rectangle 12"/>
          <p:cNvSpPr/>
          <p:nvPr/>
        </p:nvSpPr>
        <p:spPr>
          <a:xfrm>
            <a:off x="3657600" y="3895344"/>
            <a:ext cx="1828799" cy="2284715"/>
          </a:xfrm>
          <a:prstGeom prst="rect">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Providing </a:t>
            </a:r>
            <a:r>
              <a:rPr lang="en-US" b="1" dirty="0">
                <a:latin typeface="Arial Narrow" panose="020B0606020202030204" pitchFamily="34" charset="0"/>
              </a:rPr>
              <a:t>the Business with Protection Against the </a:t>
            </a:r>
            <a:r>
              <a:rPr lang="en-US" b="1" dirty="0" smtClean="0">
                <a:latin typeface="Arial Narrow" panose="020B0606020202030204" pitchFamily="34" charset="0"/>
              </a:rPr>
              <a:t>Loss of a </a:t>
            </a:r>
          </a:p>
          <a:p>
            <a:pPr lvl="0" algn="ctr"/>
            <a:r>
              <a:rPr lang="en-US" b="1" dirty="0" smtClean="0">
                <a:latin typeface="Arial Narrow" panose="020B0606020202030204" pitchFamily="34" charset="0"/>
              </a:rPr>
              <a:t>Key Person</a:t>
            </a:r>
            <a:endParaRPr lang="en-US" b="1" dirty="0">
              <a:latin typeface="Arial Narrow" panose="020B0606020202030204" pitchFamily="34" charset="0"/>
            </a:endParaRPr>
          </a:p>
        </p:txBody>
      </p:sp>
      <p:sp>
        <p:nvSpPr>
          <p:cNvPr id="14" name="Rectangle 13"/>
          <p:cNvSpPr/>
          <p:nvPr/>
        </p:nvSpPr>
        <p:spPr>
          <a:xfrm>
            <a:off x="5486400" y="3895344"/>
            <a:ext cx="1828799" cy="2284715"/>
          </a:xfrm>
          <a:prstGeom prst="rect">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Retirement </a:t>
            </a:r>
            <a:r>
              <a:rPr lang="en-US" b="1" dirty="0" smtClean="0">
                <a:latin typeface="Arial Narrow" panose="020B0606020202030204" pitchFamily="34" charset="0"/>
              </a:rPr>
              <a:t>Income</a:t>
            </a:r>
            <a:endParaRPr lang="en-US" b="1" dirty="0">
              <a:latin typeface="Arial Narrow" panose="020B0606020202030204" pitchFamily="34" charset="0"/>
            </a:endParaRPr>
          </a:p>
        </p:txBody>
      </p:sp>
      <p:sp>
        <p:nvSpPr>
          <p:cNvPr id="15" name="Rectangle 14"/>
          <p:cNvSpPr/>
          <p:nvPr/>
        </p:nvSpPr>
        <p:spPr>
          <a:xfrm>
            <a:off x="7315199" y="3895344"/>
            <a:ext cx="1828799" cy="2284715"/>
          </a:xfrm>
          <a:prstGeom prst="rect">
            <a:avLst/>
          </a:prstGeom>
          <a:solidFill>
            <a:schemeClr val="bg2">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Personal Life Insurance Protection</a:t>
            </a:r>
            <a:endParaRPr lang="en-US" b="1" dirty="0">
              <a:latin typeface="Arial Narrow" panose="020B0606020202030204" pitchFamily="34" charset="0"/>
            </a:endParaRPr>
          </a:p>
        </p:txBody>
      </p:sp>
    </p:spTree>
    <p:extLst>
      <p:ext uri="{BB962C8B-B14F-4D97-AF65-F5344CB8AC3E}">
        <p14:creationId xmlns:p14="http://schemas.microsoft.com/office/powerpoint/2010/main" val="364591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6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8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it Works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20</a:t>
            </a:fld>
            <a:endParaRPr lang="en-US" dirty="0"/>
          </a:p>
        </p:txBody>
      </p:sp>
      <p:sp>
        <p:nvSpPr>
          <p:cNvPr id="19" name="Rectangle 18"/>
          <p:cNvSpPr/>
          <p:nvPr/>
        </p:nvSpPr>
        <p:spPr>
          <a:xfrm>
            <a:off x="2988500" y="3202571"/>
            <a:ext cx="6139543" cy="14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3692487" y="3419124"/>
            <a:ext cx="1737360" cy="103569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1200" b="1" dirty="0" smtClean="0">
                <a:solidFill>
                  <a:schemeClr val="accent3"/>
                </a:solidFill>
              </a:rPr>
              <a:t>Transferred </a:t>
            </a:r>
            <a:r>
              <a:rPr lang="en-US" sz="1200" b="1" dirty="0">
                <a:solidFill>
                  <a:schemeClr val="accent3"/>
                </a:solidFill>
              </a:rPr>
              <a:t>to insured-employee</a:t>
            </a:r>
          </a:p>
        </p:txBody>
      </p:sp>
      <p:sp>
        <p:nvSpPr>
          <p:cNvPr id="24" name="Rounded Rectangle 23"/>
          <p:cNvSpPr/>
          <p:nvPr/>
        </p:nvSpPr>
        <p:spPr>
          <a:xfrm>
            <a:off x="5657079" y="3419124"/>
            <a:ext cx="1737360" cy="103569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1200" b="1" dirty="0" smtClean="0">
                <a:solidFill>
                  <a:schemeClr val="accent3"/>
                </a:solidFill>
              </a:rPr>
              <a:t>Fair market value included as income or a dividend</a:t>
            </a:r>
            <a:endParaRPr lang="en-US" sz="1200" b="1" dirty="0">
              <a:solidFill>
                <a:schemeClr val="accent3"/>
              </a:solidFill>
            </a:endParaRPr>
          </a:p>
          <a:p>
            <a:pPr algn="ctr"/>
            <a:endParaRPr lang="en-US" sz="1200" b="1" dirty="0">
              <a:solidFill>
                <a:srgbClr val="00B0F0"/>
              </a:solidFill>
            </a:endParaRPr>
          </a:p>
        </p:txBody>
      </p:sp>
      <p:sp>
        <p:nvSpPr>
          <p:cNvPr id="18" name="Rectangle 17"/>
          <p:cNvSpPr/>
          <p:nvPr/>
        </p:nvSpPr>
        <p:spPr>
          <a:xfrm>
            <a:off x="3004457" y="1448960"/>
            <a:ext cx="6139543" cy="14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692486" y="1665512"/>
            <a:ext cx="1772819"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accent1"/>
                </a:solidFill>
              </a:rPr>
              <a:t>Fund identifiable need</a:t>
            </a:r>
            <a:endParaRPr lang="en-US" sz="1200" b="1" dirty="0">
              <a:solidFill>
                <a:schemeClr val="accent1"/>
              </a:solidFill>
            </a:endParaRPr>
          </a:p>
        </p:txBody>
      </p:sp>
      <p:sp>
        <p:nvSpPr>
          <p:cNvPr id="21" name="Rounded Rectangle 20"/>
          <p:cNvSpPr/>
          <p:nvPr/>
        </p:nvSpPr>
        <p:spPr>
          <a:xfrm>
            <a:off x="5690728" y="1665512"/>
            <a:ext cx="1717238"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accent1"/>
                </a:solidFill>
              </a:rPr>
              <a:t>Cash account is reduced.  Cash value is an asset.  </a:t>
            </a:r>
            <a:endParaRPr lang="en-US" sz="1200" b="1" dirty="0">
              <a:solidFill>
                <a:schemeClr val="accent1"/>
              </a:solidFill>
            </a:endParaRPr>
          </a:p>
        </p:txBody>
      </p:sp>
      <p:sp>
        <p:nvSpPr>
          <p:cNvPr id="25" name="Pentagon 24"/>
          <p:cNvSpPr/>
          <p:nvPr/>
        </p:nvSpPr>
        <p:spPr>
          <a:xfrm>
            <a:off x="0" y="1448960"/>
            <a:ext cx="3433665" cy="1455575"/>
          </a:xfrm>
          <a:prstGeom prst="homePlate">
            <a:avLst>
              <a:gd name="adj" fmla="val 256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lvl="0"/>
            <a:r>
              <a:rPr lang="en-US" sz="2000" dirty="0" smtClean="0"/>
              <a:t>Business purchases </a:t>
            </a:r>
            <a:r>
              <a:rPr lang="en-US" sz="2000" dirty="0"/>
              <a:t>l</a:t>
            </a:r>
            <a:r>
              <a:rPr lang="en-US" sz="2000" dirty="0" smtClean="0"/>
              <a:t>ife insurance</a:t>
            </a:r>
            <a:endParaRPr lang="en-US" sz="2000" dirty="0"/>
          </a:p>
        </p:txBody>
      </p:sp>
      <p:sp>
        <p:nvSpPr>
          <p:cNvPr id="26" name="Pentagon 25"/>
          <p:cNvSpPr/>
          <p:nvPr/>
        </p:nvSpPr>
        <p:spPr>
          <a:xfrm>
            <a:off x="0" y="3202573"/>
            <a:ext cx="3433665" cy="1455575"/>
          </a:xfrm>
          <a:prstGeom prst="homePlate">
            <a:avLst>
              <a:gd name="adj" fmla="val 269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lvl="0"/>
            <a:r>
              <a:rPr lang="en-US" sz="2000" dirty="0" smtClean="0"/>
              <a:t>Policy transferred once business no longer needs the policy</a:t>
            </a:r>
            <a:endParaRPr lang="en-US" sz="2000" dirty="0"/>
          </a:p>
        </p:txBody>
      </p:sp>
      <p:sp>
        <p:nvSpPr>
          <p:cNvPr id="28" name="Rectangle 27"/>
          <p:cNvSpPr/>
          <p:nvPr/>
        </p:nvSpPr>
        <p:spPr>
          <a:xfrm>
            <a:off x="3004457" y="5033673"/>
            <a:ext cx="6139543" cy="14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692486" y="5250225"/>
            <a:ext cx="1772819"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1200" b="1" dirty="0">
                <a:solidFill>
                  <a:schemeClr val="accent1"/>
                </a:solidFill>
              </a:rPr>
              <a:t>Right to exercise riders (if any); use of cash </a:t>
            </a:r>
            <a:r>
              <a:rPr lang="en-US" sz="1200" b="1" dirty="0" smtClean="0">
                <a:solidFill>
                  <a:schemeClr val="accent1"/>
                </a:solidFill>
              </a:rPr>
              <a:t>value (if any)</a:t>
            </a:r>
            <a:endParaRPr lang="en-US" sz="1200" b="1" dirty="0">
              <a:solidFill>
                <a:schemeClr val="accent1"/>
              </a:solidFill>
            </a:endParaRPr>
          </a:p>
        </p:txBody>
      </p:sp>
      <p:sp>
        <p:nvSpPr>
          <p:cNvPr id="30" name="Rounded Rectangle 29"/>
          <p:cNvSpPr/>
          <p:nvPr/>
        </p:nvSpPr>
        <p:spPr>
          <a:xfrm>
            <a:off x="5690728" y="5250225"/>
            <a:ext cx="1717238"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accent1"/>
                </a:solidFill>
              </a:rPr>
              <a:t>Additional premium payments may or may not be needed</a:t>
            </a:r>
            <a:endParaRPr lang="en-US" sz="1200" b="1" dirty="0">
              <a:solidFill>
                <a:schemeClr val="accent1"/>
              </a:solidFill>
            </a:endParaRPr>
          </a:p>
        </p:txBody>
      </p:sp>
      <p:sp>
        <p:nvSpPr>
          <p:cNvPr id="31" name="Pentagon 30"/>
          <p:cNvSpPr/>
          <p:nvPr/>
        </p:nvSpPr>
        <p:spPr>
          <a:xfrm>
            <a:off x="0" y="5033673"/>
            <a:ext cx="3433665" cy="1455575"/>
          </a:xfrm>
          <a:prstGeom prst="homePlate">
            <a:avLst>
              <a:gd name="adj" fmla="val 256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lvl="0"/>
            <a:r>
              <a:rPr lang="en-US" sz="2000" dirty="0" smtClean="0"/>
              <a:t>The new </a:t>
            </a:r>
            <a:r>
              <a:rPr lang="en-US" sz="2000" dirty="0"/>
              <a:t>policy </a:t>
            </a:r>
            <a:r>
              <a:rPr lang="en-US" sz="2000" dirty="0" smtClean="0"/>
              <a:t>owner </a:t>
            </a:r>
            <a:r>
              <a:rPr lang="en-US" sz="2000" dirty="0"/>
              <a:t>owns all rights and benefits of the policy</a:t>
            </a:r>
          </a:p>
        </p:txBody>
      </p:sp>
    </p:spTree>
    <p:extLst>
      <p:ext uri="{BB962C8B-B14F-4D97-AF65-F5344CB8AC3E}">
        <p14:creationId xmlns:p14="http://schemas.microsoft.com/office/powerpoint/2010/main" val="40060425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6"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Concept Right for You?</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21</a:t>
            </a:fld>
            <a:endParaRPr lang="en-US" dirty="0"/>
          </a:p>
        </p:txBody>
      </p:sp>
      <p:grpSp>
        <p:nvGrpSpPr>
          <p:cNvPr id="5" name="Group 4"/>
          <p:cNvGrpSpPr/>
          <p:nvPr/>
        </p:nvGrpSpPr>
        <p:grpSpPr>
          <a:xfrm>
            <a:off x="337757" y="1820470"/>
            <a:ext cx="5720429" cy="400111"/>
            <a:chOff x="776391" y="2099907"/>
            <a:chExt cx="5720429" cy="400111"/>
          </a:xfrm>
        </p:grpSpPr>
        <p:sp>
          <p:nvSpPr>
            <p:cNvPr id="6" name="Rectangle 5"/>
            <p:cNvSpPr/>
            <p:nvPr/>
          </p:nvSpPr>
          <p:spPr>
            <a:xfrm>
              <a:off x="1267503" y="2099907"/>
              <a:ext cx="5229317" cy="400110"/>
            </a:xfrm>
            <a:prstGeom prst="rect">
              <a:avLst/>
            </a:prstGeom>
            <a:solidFill>
              <a:schemeClr val="accent1"/>
            </a:solidFill>
          </p:spPr>
          <p:txBody>
            <a:bodyPr wrap="none">
              <a:spAutoFit/>
            </a:bodyPr>
            <a:lstStyle/>
            <a:p>
              <a:r>
                <a:rPr lang="en-US" sz="2000" dirty="0" smtClean="0">
                  <a:solidFill>
                    <a:schemeClr val="bg1"/>
                  </a:solidFill>
                </a:rPr>
                <a:t>C Corporation with excess retained earnings</a:t>
              </a:r>
              <a:endParaRPr lang="en-US" sz="2000" dirty="0">
                <a:solidFill>
                  <a:schemeClr val="bg1"/>
                </a:solidFill>
              </a:endParaRPr>
            </a:p>
          </p:txBody>
        </p:sp>
        <p:sp>
          <p:nvSpPr>
            <p:cNvPr id="7" name="Rectangle 6"/>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1</a:t>
              </a:r>
              <a:endParaRPr lang="en-US" sz="2000" b="1" dirty="0">
                <a:solidFill>
                  <a:schemeClr val="bg1"/>
                </a:solidFill>
              </a:endParaRPr>
            </a:p>
          </p:txBody>
        </p:sp>
      </p:grpSp>
      <p:grpSp>
        <p:nvGrpSpPr>
          <p:cNvPr id="8" name="Group 7"/>
          <p:cNvGrpSpPr/>
          <p:nvPr/>
        </p:nvGrpSpPr>
        <p:grpSpPr>
          <a:xfrm>
            <a:off x="337757" y="2381155"/>
            <a:ext cx="7783493" cy="400111"/>
            <a:chOff x="776391" y="2099907"/>
            <a:chExt cx="7783493" cy="400111"/>
          </a:xfrm>
        </p:grpSpPr>
        <p:sp>
          <p:nvSpPr>
            <p:cNvPr id="9" name="Rectangle 8"/>
            <p:cNvSpPr/>
            <p:nvPr/>
          </p:nvSpPr>
          <p:spPr>
            <a:xfrm>
              <a:off x="1267503" y="2099907"/>
              <a:ext cx="7292381" cy="400110"/>
            </a:xfrm>
            <a:prstGeom prst="rect">
              <a:avLst/>
            </a:prstGeom>
            <a:solidFill>
              <a:schemeClr val="accent1"/>
            </a:solidFill>
          </p:spPr>
          <p:txBody>
            <a:bodyPr wrap="none">
              <a:spAutoFit/>
            </a:bodyPr>
            <a:lstStyle/>
            <a:p>
              <a:r>
                <a:rPr lang="en-US" sz="2000" dirty="0" smtClean="0">
                  <a:solidFill>
                    <a:schemeClr val="bg1"/>
                  </a:solidFill>
                </a:rPr>
                <a:t>Business need for life insurance such as key person protection</a:t>
              </a:r>
              <a:endParaRPr lang="en-US" sz="2000" i="1" dirty="0">
                <a:solidFill>
                  <a:schemeClr val="bg1"/>
                </a:solidFill>
              </a:endParaRPr>
            </a:p>
          </p:txBody>
        </p:sp>
        <p:sp>
          <p:nvSpPr>
            <p:cNvPr id="10" name="Rectangle 9"/>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2</a:t>
              </a:r>
              <a:endParaRPr lang="en-US" sz="2000" b="1" dirty="0">
                <a:solidFill>
                  <a:schemeClr val="bg1"/>
                </a:solidFill>
              </a:endParaRPr>
            </a:p>
          </p:txBody>
        </p:sp>
      </p:grpSp>
      <p:grpSp>
        <p:nvGrpSpPr>
          <p:cNvPr id="11" name="Group 10"/>
          <p:cNvGrpSpPr/>
          <p:nvPr/>
        </p:nvGrpSpPr>
        <p:grpSpPr>
          <a:xfrm>
            <a:off x="337757" y="2941840"/>
            <a:ext cx="7053421" cy="400111"/>
            <a:chOff x="776391" y="2099907"/>
            <a:chExt cx="7053421" cy="400111"/>
          </a:xfrm>
        </p:grpSpPr>
        <p:sp>
          <p:nvSpPr>
            <p:cNvPr id="12" name="Rectangle 11"/>
            <p:cNvSpPr/>
            <p:nvPr/>
          </p:nvSpPr>
          <p:spPr>
            <a:xfrm>
              <a:off x="1267503" y="2099907"/>
              <a:ext cx="6562309" cy="400110"/>
            </a:xfrm>
            <a:prstGeom prst="rect">
              <a:avLst/>
            </a:prstGeom>
            <a:solidFill>
              <a:schemeClr val="accent1"/>
            </a:solidFill>
          </p:spPr>
          <p:txBody>
            <a:bodyPr wrap="none">
              <a:spAutoFit/>
            </a:bodyPr>
            <a:lstStyle/>
            <a:p>
              <a:r>
                <a:rPr lang="en-US" sz="2000" dirty="0" smtClean="0">
                  <a:solidFill>
                    <a:schemeClr val="bg1"/>
                  </a:solidFill>
                </a:rPr>
                <a:t>Desire to reduce exposure to Accumulated Earnings Tax</a:t>
              </a:r>
              <a:endParaRPr lang="en-US" sz="2000" dirty="0">
                <a:solidFill>
                  <a:schemeClr val="bg1"/>
                </a:solidFill>
              </a:endParaRPr>
            </a:p>
          </p:txBody>
        </p:sp>
        <p:sp>
          <p:nvSpPr>
            <p:cNvPr id="13" name="Rectangle 12"/>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3</a:t>
              </a:r>
              <a:endParaRPr lang="en-US" sz="2000" b="1" dirty="0">
                <a:solidFill>
                  <a:schemeClr val="bg1"/>
                </a:solidFill>
              </a:endParaRPr>
            </a:p>
          </p:txBody>
        </p:sp>
      </p:grpSp>
      <p:grpSp>
        <p:nvGrpSpPr>
          <p:cNvPr id="14" name="Group 13"/>
          <p:cNvGrpSpPr/>
          <p:nvPr/>
        </p:nvGrpSpPr>
        <p:grpSpPr>
          <a:xfrm>
            <a:off x="337757" y="3484807"/>
            <a:ext cx="8650718" cy="400111"/>
            <a:chOff x="776391" y="2099907"/>
            <a:chExt cx="8650718" cy="400111"/>
          </a:xfrm>
        </p:grpSpPr>
        <p:sp>
          <p:nvSpPr>
            <p:cNvPr id="15" name="Rectangle 14"/>
            <p:cNvSpPr/>
            <p:nvPr/>
          </p:nvSpPr>
          <p:spPr>
            <a:xfrm>
              <a:off x="1267503" y="2099907"/>
              <a:ext cx="8159606" cy="400110"/>
            </a:xfrm>
            <a:prstGeom prst="rect">
              <a:avLst/>
            </a:prstGeom>
            <a:solidFill>
              <a:schemeClr val="accent1"/>
            </a:solidFill>
          </p:spPr>
          <p:txBody>
            <a:bodyPr wrap="none">
              <a:spAutoFit/>
            </a:bodyPr>
            <a:lstStyle/>
            <a:p>
              <a:r>
                <a:rPr lang="en-US" sz="2000" dirty="0" smtClean="0">
                  <a:solidFill>
                    <a:schemeClr val="bg1"/>
                  </a:solidFill>
                </a:rPr>
                <a:t>Potential future personal desire for benefits of permanent life insurance</a:t>
              </a:r>
              <a:endParaRPr lang="en-US" sz="2000" i="1" dirty="0">
                <a:solidFill>
                  <a:schemeClr val="bg1"/>
                </a:solidFill>
              </a:endParaRPr>
            </a:p>
          </p:txBody>
        </p:sp>
        <p:sp>
          <p:nvSpPr>
            <p:cNvPr id="16" name="Rectangle 15"/>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4</a:t>
              </a:r>
              <a:endParaRPr lang="en-US" sz="2000" b="1" dirty="0">
                <a:solidFill>
                  <a:schemeClr val="bg1"/>
                </a:solidFill>
              </a:endParaRPr>
            </a:p>
          </p:txBody>
        </p:sp>
      </p:grpSp>
    </p:spTree>
    <p:extLst>
      <p:ext uri="{BB962C8B-B14F-4D97-AF65-F5344CB8AC3E}">
        <p14:creationId xmlns:p14="http://schemas.microsoft.com/office/powerpoint/2010/main" val="11503044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22</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grpSp>
        <p:nvGrpSpPr>
          <p:cNvPr id="7" name="Group 6"/>
          <p:cNvGrpSpPr/>
          <p:nvPr/>
        </p:nvGrpSpPr>
        <p:grpSpPr>
          <a:xfrm>
            <a:off x="83696" y="1960423"/>
            <a:ext cx="6078565" cy="641970"/>
            <a:chOff x="6095999" y="4861866"/>
            <a:chExt cx="2419644" cy="760726"/>
          </a:xfrm>
        </p:grpSpPr>
        <p:sp>
          <p:nvSpPr>
            <p:cNvPr id="8" name="Rectangle 7"/>
            <p:cNvSpPr/>
            <p:nvPr/>
          </p:nvSpPr>
          <p:spPr>
            <a:xfrm>
              <a:off x="6095999" y="4861866"/>
              <a:ext cx="2375202"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9" name="TextBox 8"/>
            <p:cNvSpPr txBox="1"/>
            <p:nvPr/>
          </p:nvSpPr>
          <p:spPr>
            <a:xfrm>
              <a:off x="6096000" y="5005163"/>
              <a:ext cx="2419643" cy="474125"/>
            </a:xfrm>
            <a:prstGeom prst="rect">
              <a:avLst/>
            </a:prstGeom>
            <a:noFill/>
          </p:spPr>
          <p:txBody>
            <a:bodyPr wrap="square" rtlCol="0" anchor="ctr">
              <a:spAutoFit/>
            </a:bodyPr>
            <a:lstStyle/>
            <a:p>
              <a:r>
                <a:rPr lang="en-US" sz="2000" dirty="0" smtClean="0">
                  <a:solidFill>
                    <a:schemeClr val="bg1"/>
                  </a:solidFill>
                </a:rPr>
                <a:t>Business has life insurance coverage on key person</a:t>
              </a:r>
              <a:endParaRPr lang="en-US" sz="2000" dirty="0">
                <a:solidFill>
                  <a:schemeClr val="bg1"/>
                </a:solidFill>
              </a:endParaRPr>
            </a:p>
          </p:txBody>
        </p:sp>
      </p:grpSp>
      <p:grpSp>
        <p:nvGrpSpPr>
          <p:cNvPr id="10" name="Group 9"/>
          <p:cNvGrpSpPr/>
          <p:nvPr/>
        </p:nvGrpSpPr>
        <p:grpSpPr>
          <a:xfrm>
            <a:off x="83696" y="2881883"/>
            <a:ext cx="5962267" cy="641970"/>
            <a:chOff x="6096000" y="4861866"/>
            <a:chExt cx="1792512" cy="760726"/>
          </a:xfrm>
        </p:grpSpPr>
        <p:sp>
          <p:nvSpPr>
            <p:cNvPr id="11" name="Rectangle 10"/>
            <p:cNvSpPr/>
            <p:nvPr/>
          </p:nvSpPr>
          <p:spPr>
            <a:xfrm>
              <a:off x="6096000" y="4861866"/>
              <a:ext cx="1792512"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2" name="TextBox 11"/>
            <p:cNvSpPr txBox="1"/>
            <p:nvPr/>
          </p:nvSpPr>
          <p:spPr>
            <a:xfrm>
              <a:off x="6096000" y="5005165"/>
              <a:ext cx="1792512" cy="474125"/>
            </a:xfrm>
            <a:prstGeom prst="rect">
              <a:avLst/>
            </a:prstGeom>
            <a:noFill/>
          </p:spPr>
          <p:txBody>
            <a:bodyPr wrap="square" rtlCol="0" anchor="ctr">
              <a:spAutoFit/>
            </a:bodyPr>
            <a:lstStyle/>
            <a:p>
              <a:r>
                <a:rPr lang="en-US" sz="2000" dirty="0" smtClean="0">
                  <a:solidFill>
                    <a:schemeClr val="bg1"/>
                  </a:solidFill>
                </a:rPr>
                <a:t>Possible reduction of Retained Earnings</a:t>
              </a:r>
              <a:endParaRPr lang="en-US" sz="2000" dirty="0">
                <a:solidFill>
                  <a:schemeClr val="bg1"/>
                </a:solidFill>
              </a:endParaRPr>
            </a:p>
          </p:txBody>
        </p:sp>
      </p:grpSp>
      <p:grpSp>
        <p:nvGrpSpPr>
          <p:cNvPr id="13" name="Group 12"/>
          <p:cNvGrpSpPr/>
          <p:nvPr/>
        </p:nvGrpSpPr>
        <p:grpSpPr>
          <a:xfrm>
            <a:off x="83698" y="3770383"/>
            <a:ext cx="6900198" cy="707886"/>
            <a:chOff x="6095999" y="4822811"/>
            <a:chExt cx="3155414" cy="838836"/>
          </a:xfrm>
        </p:grpSpPr>
        <p:sp>
          <p:nvSpPr>
            <p:cNvPr id="14" name="Rectangle 13"/>
            <p:cNvSpPr/>
            <p:nvPr/>
          </p:nvSpPr>
          <p:spPr>
            <a:xfrm>
              <a:off x="6095999" y="4861866"/>
              <a:ext cx="3155414"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5" name="TextBox 14"/>
            <p:cNvSpPr txBox="1"/>
            <p:nvPr/>
          </p:nvSpPr>
          <p:spPr>
            <a:xfrm>
              <a:off x="6096000" y="4822811"/>
              <a:ext cx="3155413" cy="838836"/>
            </a:xfrm>
            <a:prstGeom prst="rect">
              <a:avLst/>
            </a:prstGeom>
            <a:noFill/>
          </p:spPr>
          <p:txBody>
            <a:bodyPr wrap="square" rtlCol="0" anchor="ctr">
              <a:spAutoFit/>
            </a:bodyPr>
            <a:lstStyle/>
            <a:p>
              <a:r>
                <a:rPr lang="en-US" sz="2000" dirty="0" smtClean="0">
                  <a:solidFill>
                    <a:schemeClr val="bg1"/>
                  </a:solidFill>
                </a:rPr>
                <a:t>Possible reduced exposure to Accumulated Earnings Tax</a:t>
              </a:r>
              <a:endParaRPr lang="en-US" sz="2000" dirty="0">
                <a:solidFill>
                  <a:schemeClr val="bg1"/>
                </a:solidFill>
              </a:endParaRPr>
            </a:p>
          </p:txBody>
        </p:sp>
      </p:grpSp>
      <p:grpSp>
        <p:nvGrpSpPr>
          <p:cNvPr id="16" name="Group 15"/>
          <p:cNvGrpSpPr/>
          <p:nvPr/>
        </p:nvGrpSpPr>
        <p:grpSpPr>
          <a:xfrm>
            <a:off x="83699" y="4724804"/>
            <a:ext cx="5962264" cy="641970"/>
            <a:chOff x="6096000" y="4861866"/>
            <a:chExt cx="1832017" cy="760726"/>
          </a:xfrm>
        </p:grpSpPr>
        <p:sp>
          <p:nvSpPr>
            <p:cNvPr id="17" name="Rectangle 16"/>
            <p:cNvSpPr/>
            <p:nvPr/>
          </p:nvSpPr>
          <p:spPr>
            <a:xfrm>
              <a:off x="6096000" y="4861866"/>
              <a:ext cx="1832017"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8" name="TextBox 17"/>
            <p:cNvSpPr txBox="1"/>
            <p:nvPr/>
          </p:nvSpPr>
          <p:spPr>
            <a:xfrm>
              <a:off x="6096000" y="5005163"/>
              <a:ext cx="1832015" cy="474125"/>
            </a:xfrm>
            <a:prstGeom prst="rect">
              <a:avLst/>
            </a:prstGeom>
            <a:noFill/>
          </p:spPr>
          <p:txBody>
            <a:bodyPr wrap="square" rtlCol="0" anchor="ctr">
              <a:spAutoFit/>
            </a:bodyPr>
            <a:lstStyle/>
            <a:p>
              <a:r>
                <a:rPr lang="en-US" sz="2000" dirty="0" smtClean="0">
                  <a:solidFill>
                    <a:schemeClr val="bg1"/>
                  </a:solidFill>
                </a:rPr>
                <a:t>Repurpose insurance to personally owned</a:t>
              </a:r>
              <a:endParaRPr lang="en-US" sz="2000" dirty="0">
                <a:solidFill>
                  <a:schemeClr val="bg1"/>
                </a:solidFill>
              </a:endParaRPr>
            </a:p>
          </p:txBody>
        </p:sp>
      </p:grpSp>
    </p:spTree>
    <p:extLst>
      <p:ext uri="{BB962C8B-B14F-4D97-AF65-F5344CB8AC3E}">
        <p14:creationId xmlns:p14="http://schemas.microsoft.com/office/powerpoint/2010/main" val="29106542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dirty="0" smtClean="0"/>
              <a:t>Next Steps</a:t>
            </a:r>
          </a:p>
        </p:txBody>
      </p:sp>
      <p:sp>
        <p:nvSpPr>
          <p:cNvPr id="2" name="Slide Number Placeholder 1"/>
          <p:cNvSpPr>
            <a:spLocks noGrp="1"/>
          </p:cNvSpPr>
          <p:nvPr>
            <p:ph type="sldNum" sz="quarter" idx="12"/>
          </p:nvPr>
        </p:nvSpPr>
        <p:spPr/>
        <p:txBody>
          <a:bodyPr/>
          <a:lstStyle/>
          <a:p>
            <a:fld id="{1F25F87F-C9C8-42F1-A650-F29EAE1FCDFA}" type="slidenum">
              <a:rPr lang="en-US" smtClean="0"/>
              <a:t>23</a:t>
            </a:fld>
            <a:endParaRPr lang="en-US" dirty="0"/>
          </a:p>
        </p:txBody>
      </p:sp>
      <p:grpSp>
        <p:nvGrpSpPr>
          <p:cNvPr id="16" name="Group 15"/>
          <p:cNvGrpSpPr/>
          <p:nvPr/>
        </p:nvGrpSpPr>
        <p:grpSpPr>
          <a:xfrm>
            <a:off x="218657" y="1546736"/>
            <a:ext cx="8798298" cy="430887"/>
            <a:chOff x="768620" y="2099907"/>
            <a:chExt cx="8798298" cy="430887"/>
          </a:xfrm>
        </p:grpSpPr>
        <p:sp>
          <p:nvSpPr>
            <p:cNvPr id="17" name="Rectangle 16"/>
            <p:cNvSpPr/>
            <p:nvPr/>
          </p:nvSpPr>
          <p:spPr>
            <a:xfrm>
              <a:off x="1296705" y="2099907"/>
              <a:ext cx="8270213" cy="430887"/>
            </a:xfrm>
            <a:prstGeom prst="rect">
              <a:avLst/>
            </a:prstGeom>
            <a:solidFill>
              <a:schemeClr val="accent1"/>
            </a:solidFill>
          </p:spPr>
          <p:txBody>
            <a:bodyPr wrap="none">
              <a:spAutoFit/>
            </a:bodyPr>
            <a:lstStyle/>
            <a:p>
              <a:r>
                <a:rPr lang="en-US" altLang="en-US" sz="2200" dirty="0" smtClean="0">
                  <a:solidFill>
                    <a:schemeClr val="bg1"/>
                  </a:solidFill>
                </a:rPr>
                <a:t>Understand your current business situation, goals and objectives</a:t>
              </a:r>
              <a:endParaRPr lang="en-US" altLang="en-US" sz="2200" dirty="0">
                <a:solidFill>
                  <a:schemeClr val="bg1"/>
                </a:solidFill>
              </a:endParaRPr>
            </a:p>
          </p:txBody>
        </p:sp>
        <p:sp>
          <p:nvSpPr>
            <p:cNvPr id="18" name="Rectangle 17"/>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19" name="Group 18"/>
          <p:cNvGrpSpPr/>
          <p:nvPr/>
        </p:nvGrpSpPr>
        <p:grpSpPr>
          <a:xfrm>
            <a:off x="218657" y="2208447"/>
            <a:ext cx="3192597" cy="430887"/>
            <a:chOff x="768620" y="2099907"/>
            <a:chExt cx="3192597" cy="430887"/>
          </a:xfrm>
        </p:grpSpPr>
        <p:sp>
          <p:nvSpPr>
            <p:cNvPr id="20" name="Rectangle 19"/>
            <p:cNvSpPr/>
            <p:nvPr/>
          </p:nvSpPr>
          <p:spPr>
            <a:xfrm>
              <a:off x="1296705" y="2099907"/>
              <a:ext cx="2664512" cy="430887"/>
            </a:xfrm>
            <a:prstGeom prst="rect">
              <a:avLst/>
            </a:prstGeom>
            <a:solidFill>
              <a:schemeClr val="accent1"/>
            </a:solidFill>
          </p:spPr>
          <p:txBody>
            <a:bodyPr wrap="none">
              <a:spAutoFit/>
            </a:bodyPr>
            <a:lstStyle/>
            <a:p>
              <a:r>
                <a:rPr lang="en-US" altLang="en-US" sz="2200" dirty="0" smtClean="0">
                  <a:solidFill>
                    <a:schemeClr val="bg1"/>
                  </a:solidFill>
                </a:rPr>
                <a:t>Analyze information</a:t>
              </a:r>
              <a:endParaRPr lang="en-US" altLang="en-US" sz="2200" dirty="0">
                <a:solidFill>
                  <a:schemeClr val="bg1"/>
                </a:solidFill>
              </a:endParaRPr>
            </a:p>
          </p:txBody>
        </p:sp>
        <p:sp>
          <p:nvSpPr>
            <p:cNvPr id="21" name="Rectangle 20"/>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2</a:t>
              </a:r>
              <a:endParaRPr lang="en-US" sz="2200" b="1" dirty="0"/>
            </a:p>
          </p:txBody>
        </p:sp>
      </p:grpSp>
      <p:grpSp>
        <p:nvGrpSpPr>
          <p:cNvPr id="22" name="Group 21"/>
          <p:cNvGrpSpPr/>
          <p:nvPr/>
        </p:nvGrpSpPr>
        <p:grpSpPr>
          <a:xfrm>
            <a:off x="218657" y="2870158"/>
            <a:ext cx="4872544" cy="430887"/>
            <a:chOff x="768620" y="2099907"/>
            <a:chExt cx="4872544" cy="430887"/>
          </a:xfrm>
        </p:grpSpPr>
        <p:sp>
          <p:nvSpPr>
            <p:cNvPr id="23" name="Rectangle 22"/>
            <p:cNvSpPr/>
            <p:nvPr/>
          </p:nvSpPr>
          <p:spPr>
            <a:xfrm>
              <a:off x="1296705" y="2099907"/>
              <a:ext cx="4344459" cy="430887"/>
            </a:xfrm>
            <a:prstGeom prst="rect">
              <a:avLst/>
            </a:prstGeom>
            <a:solidFill>
              <a:schemeClr val="accent1"/>
            </a:solidFill>
          </p:spPr>
          <p:txBody>
            <a:bodyPr wrap="none">
              <a:spAutoFit/>
            </a:bodyPr>
            <a:lstStyle/>
            <a:p>
              <a:r>
                <a:rPr lang="en-US" altLang="en-US" sz="2200" dirty="0" smtClean="0">
                  <a:solidFill>
                    <a:schemeClr val="bg1"/>
                  </a:solidFill>
                </a:rPr>
                <a:t>Review options and opportunities</a:t>
              </a:r>
              <a:endParaRPr lang="en-US" altLang="en-US" sz="2200" dirty="0">
                <a:solidFill>
                  <a:schemeClr val="bg1"/>
                </a:solidFill>
              </a:endParaRPr>
            </a:p>
          </p:txBody>
        </p:sp>
        <p:sp>
          <p:nvSpPr>
            <p:cNvPr id="24" name="Rectangle 23"/>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3</a:t>
              </a:r>
              <a:endParaRPr lang="en-US" sz="2200" b="1" dirty="0"/>
            </a:p>
          </p:txBody>
        </p:sp>
      </p:grpSp>
      <p:grpSp>
        <p:nvGrpSpPr>
          <p:cNvPr id="25" name="Group 24"/>
          <p:cNvGrpSpPr/>
          <p:nvPr/>
        </p:nvGrpSpPr>
        <p:grpSpPr>
          <a:xfrm>
            <a:off x="218657" y="3531868"/>
            <a:ext cx="5016814" cy="430887"/>
            <a:chOff x="768620" y="2099907"/>
            <a:chExt cx="5016814" cy="430887"/>
          </a:xfrm>
        </p:grpSpPr>
        <p:sp>
          <p:nvSpPr>
            <p:cNvPr id="26" name="Rectangle 25"/>
            <p:cNvSpPr/>
            <p:nvPr/>
          </p:nvSpPr>
          <p:spPr>
            <a:xfrm>
              <a:off x="1296705" y="2099907"/>
              <a:ext cx="4488729" cy="430887"/>
            </a:xfrm>
            <a:prstGeom prst="rect">
              <a:avLst/>
            </a:prstGeom>
            <a:solidFill>
              <a:schemeClr val="accent1"/>
            </a:solidFill>
          </p:spPr>
          <p:txBody>
            <a:bodyPr wrap="none">
              <a:spAutoFit/>
            </a:bodyPr>
            <a:lstStyle/>
            <a:p>
              <a:r>
                <a:rPr lang="en-US" altLang="en-US" sz="2200" dirty="0" smtClean="0">
                  <a:solidFill>
                    <a:schemeClr val="bg1"/>
                  </a:solidFill>
                </a:rPr>
                <a:t>Implement an appropriate strategy</a:t>
              </a:r>
              <a:endParaRPr lang="en-US" altLang="en-US" sz="2200" dirty="0">
                <a:solidFill>
                  <a:schemeClr val="bg1"/>
                </a:solidFill>
              </a:endParaRPr>
            </a:p>
          </p:txBody>
        </p:sp>
        <p:sp>
          <p:nvSpPr>
            <p:cNvPr id="27" name="Rectangle 26"/>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4</a:t>
              </a:r>
              <a:endParaRPr lang="en-US" sz="2200" b="1" dirty="0"/>
            </a:p>
          </p:txBody>
        </p:sp>
      </p:grpSp>
    </p:spTree>
    <p:extLst>
      <p:ext uri="{BB962C8B-B14F-4D97-AF65-F5344CB8AC3E}">
        <p14:creationId xmlns:p14="http://schemas.microsoft.com/office/powerpoint/2010/main" val="33597532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Issues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a:t>
            </a:fld>
            <a:endParaRPr lang="en-US" dirty="0"/>
          </a:p>
        </p:txBody>
      </p:sp>
      <p:grpSp>
        <p:nvGrpSpPr>
          <p:cNvPr id="4" name="Group 3"/>
          <p:cNvGrpSpPr/>
          <p:nvPr/>
        </p:nvGrpSpPr>
        <p:grpSpPr>
          <a:xfrm>
            <a:off x="565787" y="1473616"/>
            <a:ext cx="8472197" cy="1642188"/>
            <a:chOff x="671804" y="1940767"/>
            <a:chExt cx="8472197" cy="1642188"/>
          </a:xfrm>
        </p:grpSpPr>
        <p:grpSp>
          <p:nvGrpSpPr>
            <p:cNvPr id="5" name="Group 4"/>
            <p:cNvGrpSpPr/>
            <p:nvPr/>
          </p:nvGrpSpPr>
          <p:grpSpPr>
            <a:xfrm>
              <a:off x="671804" y="1940767"/>
              <a:ext cx="8472197" cy="1642188"/>
              <a:chOff x="671804" y="1940767"/>
              <a:chExt cx="8472197" cy="1642188"/>
            </a:xfrm>
          </p:grpSpPr>
          <p:sp>
            <p:nvSpPr>
              <p:cNvPr id="7" name="Rectangle 6"/>
              <p:cNvSpPr/>
              <p:nvPr/>
            </p:nvSpPr>
            <p:spPr>
              <a:xfrm>
                <a:off x="1492899" y="1940767"/>
                <a:ext cx="7651102" cy="1642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71804" y="1940767"/>
                <a:ext cx="1642188" cy="164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537927" y="2407918"/>
                <a:ext cx="4405373" cy="707886"/>
              </a:xfrm>
              <a:prstGeom prst="rect">
                <a:avLst/>
              </a:prstGeom>
              <a:noFill/>
            </p:spPr>
            <p:txBody>
              <a:bodyPr wrap="none" rtlCol="0" anchor="ctr">
                <a:spAutoFit/>
              </a:bodyPr>
              <a:lstStyle/>
              <a:p>
                <a:r>
                  <a:rPr lang="en-US" sz="4000" dirty="0" smtClean="0">
                    <a:solidFill>
                      <a:schemeClr val="accent2"/>
                    </a:solidFill>
                  </a:rPr>
                  <a:t>Retained Earnings</a:t>
                </a:r>
                <a:endParaRPr lang="en-US" sz="4000" dirty="0">
                  <a:solidFill>
                    <a:schemeClr val="accent2"/>
                  </a:solidFill>
                </a:endParaRPr>
              </a:p>
            </p:txBody>
          </p:sp>
        </p:grpSp>
        <p:sp>
          <p:nvSpPr>
            <p:cNvPr id="6" name="Freeform 16"/>
            <p:cNvSpPr>
              <a:spLocks noEditPoints="1"/>
            </p:cNvSpPr>
            <p:nvPr/>
          </p:nvSpPr>
          <p:spPr bwMode="auto">
            <a:xfrm>
              <a:off x="1183336" y="2306248"/>
              <a:ext cx="619125" cy="911225"/>
            </a:xfrm>
            <a:custGeom>
              <a:avLst/>
              <a:gdLst>
                <a:gd name="T0" fmla="*/ 127 w 390"/>
                <a:gd name="T1" fmla="*/ 36 h 574"/>
                <a:gd name="T2" fmla="*/ 159 w 390"/>
                <a:gd name="T3" fmla="*/ 64 h 574"/>
                <a:gd name="T4" fmla="*/ 162 w 390"/>
                <a:gd name="T5" fmla="*/ 55 h 574"/>
                <a:gd name="T6" fmla="*/ 149 w 390"/>
                <a:gd name="T7" fmla="*/ 21 h 574"/>
                <a:gd name="T8" fmla="*/ 171 w 390"/>
                <a:gd name="T9" fmla="*/ 0 h 574"/>
                <a:gd name="T10" fmla="*/ 213 w 390"/>
                <a:gd name="T11" fmla="*/ 23 h 574"/>
                <a:gd name="T12" fmla="*/ 211 w 390"/>
                <a:gd name="T13" fmla="*/ 62 h 574"/>
                <a:gd name="T14" fmla="*/ 213 w 390"/>
                <a:gd name="T15" fmla="*/ 72 h 574"/>
                <a:gd name="T16" fmla="*/ 233 w 390"/>
                <a:gd name="T17" fmla="*/ 34 h 574"/>
                <a:gd name="T18" fmla="*/ 273 w 390"/>
                <a:gd name="T19" fmla="*/ 11 h 574"/>
                <a:gd name="T20" fmla="*/ 318 w 390"/>
                <a:gd name="T21" fmla="*/ 53 h 574"/>
                <a:gd name="T22" fmla="*/ 285 w 390"/>
                <a:gd name="T23" fmla="*/ 95 h 574"/>
                <a:gd name="T24" fmla="*/ 142 w 390"/>
                <a:gd name="T25" fmla="*/ 129 h 574"/>
                <a:gd name="T26" fmla="*/ 87 w 390"/>
                <a:gd name="T27" fmla="*/ 80 h 574"/>
                <a:gd name="T28" fmla="*/ 91 w 390"/>
                <a:gd name="T29" fmla="*/ 37 h 574"/>
                <a:gd name="T30" fmla="*/ 131 w 390"/>
                <a:gd name="T31" fmla="*/ 562 h 574"/>
                <a:gd name="T32" fmla="*/ 42 w 390"/>
                <a:gd name="T33" fmla="*/ 507 h 574"/>
                <a:gd name="T34" fmla="*/ 0 w 390"/>
                <a:gd name="T35" fmla="*/ 397 h 574"/>
                <a:gd name="T36" fmla="*/ 27 w 390"/>
                <a:gd name="T37" fmla="*/ 309 h 574"/>
                <a:gd name="T38" fmla="*/ 112 w 390"/>
                <a:gd name="T39" fmla="*/ 198 h 574"/>
                <a:gd name="T40" fmla="*/ 302 w 390"/>
                <a:gd name="T41" fmla="*/ 227 h 574"/>
                <a:gd name="T42" fmla="*/ 378 w 390"/>
                <a:gd name="T43" fmla="*/ 339 h 574"/>
                <a:gd name="T44" fmla="*/ 378 w 390"/>
                <a:gd name="T45" fmla="*/ 460 h 574"/>
                <a:gd name="T46" fmla="*/ 307 w 390"/>
                <a:gd name="T47" fmla="*/ 541 h 574"/>
                <a:gd name="T48" fmla="*/ 216 w 390"/>
                <a:gd name="T49" fmla="*/ 572 h 574"/>
                <a:gd name="T50" fmla="*/ 264 w 390"/>
                <a:gd name="T51" fmla="*/ 406 h 574"/>
                <a:gd name="T52" fmla="*/ 242 w 390"/>
                <a:gd name="T53" fmla="*/ 379 h 574"/>
                <a:gd name="T54" fmla="*/ 222 w 390"/>
                <a:gd name="T55" fmla="*/ 373 h 574"/>
                <a:gd name="T56" fmla="*/ 153 w 390"/>
                <a:gd name="T57" fmla="*/ 362 h 574"/>
                <a:gd name="T58" fmla="*/ 237 w 390"/>
                <a:gd name="T59" fmla="*/ 347 h 574"/>
                <a:gd name="T60" fmla="*/ 249 w 390"/>
                <a:gd name="T61" fmla="*/ 354 h 574"/>
                <a:gd name="T62" fmla="*/ 262 w 390"/>
                <a:gd name="T63" fmla="*/ 341 h 574"/>
                <a:gd name="T64" fmla="*/ 252 w 390"/>
                <a:gd name="T65" fmla="*/ 325 h 574"/>
                <a:gd name="T66" fmla="*/ 228 w 390"/>
                <a:gd name="T67" fmla="*/ 318 h 574"/>
                <a:gd name="T68" fmla="*/ 209 w 390"/>
                <a:gd name="T69" fmla="*/ 294 h 574"/>
                <a:gd name="T70" fmla="*/ 180 w 390"/>
                <a:gd name="T71" fmla="*/ 299 h 574"/>
                <a:gd name="T72" fmla="*/ 157 w 390"/>
                <a:gd name="T73" fmla="*/ 318 h 574"/>
                <a:gd name="T74" fmla="*/ 132 w 390"/>
                <a:gd name="T75" fmla="*/ 335 h 574"/>
                <a:gd name="T76" fmla="*/ 128 w 390"/>
                <a:gd name="T77" fmla="*/ 366 h 574"/>
                <a:gd name="T78" fmla="*/ 140 w 390"/>
                <a:gd name="T79" fmla="*/ 385 h 574"/>
                <a:gd name="T80" fmla="*/ 162 w 390"/>
                <a:gd name="T81" fmla="*/ 401 h 574"/>
                <a:gd name="T82" fmla="*/ 230 w 390"/>
                <a:gd name="T83" fmla="*/ 431 h 574"/>
                <a:gd name="T84" fmla="*/ 145 w 390"/>
                <a:gd name="T85" fmla="*/ 421 h 574"/>
                <a:gd name="T86" fmla="*/ 131 w 390"/>
                <a:gd name="T87" fmla="*/ 430 h 574"/>
                <a:gd name="T88" fmla="*/ 139 w 390"/>
                <a:gd name="T89" fmla="*/ 451 h 574"/>
                <a:gd name="T90" fmla="*/ 180 w 390"/>
                <a:gd name="T91" fmla="*/ 456 h 574"/>
                <a:gd name="T92" fmla="*/ 192 w 390"/>
                <a:gd name="T93" fmla="*/ 481 h 574"/>
                <a:gd name="T94" fmla="*/ 212 w 390"/>
                <a:gd name="T95" fmla="*/ 468 h 574"/>
                <a:gd name="T96" fmla="*/ 243 w 390"/>
                <a:gd name="T97" fmla="*/ 453 h 574"/>
                <a:gd name="T98" fmla="*/ 264 w 390"/>
                <a:gd name="T99" fmla="*/ 4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574">
                  <a:moveTo>
                    <a:pt x="91" y="37"/>
                  </a:moveTo>
                  <a:lnTo>
                    <a:pt x="103" y="30"/>
                  </a:lnTo>
                  <a:lnTo>
                    <a:pt x="115" y="30"/>
                  </a:lnTo>
                  <a:lnTo>
                    <a:pt x="127" y="36"/>
                  </a:lnTo>
                  <a:lnTo>
                    <a:pt x="137" y="42"/>
                  </a:lnTo>
                  <a:lnTo>
                    <a:pt x="146" y="51"/>
                  </a:lnTo>
                  <a:lnTo>
                    <a:pt x="154" y="59"/>
                  </a:lnTo>
                  <a:lnTo>
                    <a:pt x="159" y="64"/>
                  </a:lnTo>
                  <a:lnTo>
                    <a:pt x="163" y="67"/>
                  </a:lnTo>
                  <a:lnTo>
                    <a:pt x="165" y="66"/>
                  </a:lnTo>
                  <a:lnTo>
                    <a:pt x="165" y="62"/>
                  </a:lnTo>
                  <a:lnTo>
                    <a:pt x="162" y="55"/>
                  </a:lnTo>
                  <a:lnTo>
                    <a:pt x="158" y="47"/>
                  </a:lnTo>
                  <a:lnTo>
                    <a:pt x="154" y="38"/>
                  </a:lnTo>
                  <a:lnTo>
                    <a:pt x="150" y="29"/>
                  </a:lnTo>
                  <a:lnTo>
                    <a:pt x="149" y="21"/>
                  </a:lnTo>
                  <a:lnTo>
                    <a:pt x="149" y="13"/>
                  </a:lnTo>
                  <a:lnTo>
                    <a:pt x="152" y="7"/>
                  </a:lnTo>
                  <a:lnTo>
                    <a:pt x="159" y="2"/>
                  </a:lnTo>
                  <a:lnTo>
                    <a:pt x="171" y="0"/>
                  </a:lnTo>
                  <a:lnTo>
                    <a:pt x="188" y="2"/>
                  </a:lnTo>
                  <a:lnTo>
                    <a:pt x="200" y="7"/>
                  </a:lnTo>
                  <a:lnTo>
                    <a:pt x="208" y="13"/>
                  </a:lnTo>
                  <a:lnTo>
                    <a:pt x="213" y="23"/>
                  </a:lnTo>
                  <a:lnTo>
                    <a:pt x="214" y="32"/>
                  </a:lnTo>
                  <a:lnTo>
                    <a:pt x="214" y="42"/>
                  </a:lnTo>
                  <a:lnTo>
                    <a:pt x="212" y="53"/>
                  </a:lnTo>
                  <a:lnTo>
                    <a:pt x="211" y="62"/>
                  </a:lnTo>
                  <a:lnTo>
                    <a:pt x="209" y="68"/>
                  </a:lnTo>
                  <a:lnTo>
                    <a:pt x="208" y="74"/>
                  </a:lnTo>
                  <a:lnTo>
                    <a:pt x="211" y="75"/>
                  </a:lnTo>
                  <a:lnTo>
                    <a:pt x="213" y="72"/>
                  </a:lnTo>
                  <a:lnTo>
                    <a:pt x="217" y="66"/>
                  </a:lnTo>
                  <a:lnTo>
                    <a:pt x="221" y="57"/>
                  </a:lnTo>
                  <a:lnTo>
                    <a:pt x="226" y="46"/>
                  </a:lnTo>
                  <a:lnTo>
                    <a:pt x="233" y="34"/>
                  </a:lnTo>
                  <a:lnTo>
                    <a:pt x="241" y="24"/>
                  </a:lnTo>
                  <a:lnTo>
                    <a:pt x="251" y="15"/>
                  </a:lnTo>
                  <a:lnTo>
                    <a:pt x="262" y="11"/>
                  </a:lnTo>
                  <a:lnTo>
                    <a:pt x="273" y="11"/>
                  </a:lnTo>
                  <a:lnTo>
                    <a:pt x="288" y="16"/>
                  </a:lnTo>
                  <a:lnTo>
                    <a:pt x="305" y="29"/>
                  </a:lnTo>
                  <a:lnTo>
                    <a:pt x="314" y="41"/>
                  </a:lnTo>
                  <a:lnTo>
                    <a:pt x="318" y="53"/>
                  </a:lnTo>
                  <a:lnTo>
                    <a:pt x="315" y="63"/>
                  </a:lnTo>
                  <a:lnTo>
                    <a:pt x="307" y="74"/>
                  </a:lnTo>
                  <a:lnTo>
                    <a:pt x="298" y="84"/>
                  </a:lnTo>
                  <a:lnTo>
                    <a:pt x="285" y="95"/>
                  </a:lnTo>
                  <a:lnTo>
                    <a:pt x="272" y="106"/>
                  </a:lnTo>
                  <a:lnTo>
                    <a:pt x="259" y="117"/>
                  </a:lnTo>
                  <a:lnTo>
                    <a:pt x="247" y="129"/>
                  </a:lnTo>
                  <a:lnTo>
                    <a:pt x="142" y="129"/>
                  </a:lnTo>
                  <a:lnTo>
                    <a:pt x="127" y="114"/>
                  </a:lnTo>
                  <a:lnTo>
                    <a:pt x="112" y="101"/>
                  </a:lnTo>
                  <a:lnTo>
                    <a:pt x="98" y="91"/>
                  </a:lnTo>
                  <a:lnTo>
                    <a:pt x="87" y="80"/>
                  </a:lnTo>
                  <a:lnTo>
                    <a:pt x="80" y="70"/>
                  </a:lnTo>
                  <a:lnTo>
                    <a:pt x="77" y="61"/>
                  </a:lnTo>
                  <a:lnTo>
                    <a:pt x="81" y="49"/>
                  </a:lnTo>
                  <a:lnTo>
                    <a:pt x="91" y="37"/>
                  </a:lnTo>
                  <a:close/>
                  <a:moveTo>
                    <a:pt x="196" y="574"/>
                  </a:moveTo>
                  <a:lnTo>
                    <a:pt x="177" y="572"/>
                  </a:lnTo>
                  <a:lnTo>
                    <a:pt x="154" y="568"/>
                  </a:lnTo>
                  <a:lnTo>
                    <a:pt x="131" y="562"/>
                  </a:lnTo>
                  <a:lnTo>
                    <a:pt x="107" y="553"/>
                  </a:lnTo>
                  <a:lnTo>
                    <a:pt x="84" y="541"/>
                  </a:lnTo>
                  <a:lnTo>
                    <a:pt x="63" y="525"/>
                  </a:lnTo>
                  <a:lnTo>
                    <a:pt x="42" y="507"/>
                  </a:lnTo>
                  <a:lnTo>
                    <a:pt x="25" y="485"/>
                  </a:lnTo>
                  <a:lnTo>
                    <a:pt x="12" y="460"/>
                  </a:lnTo>
                  <a:lnTo>
                    <a:pt x="4" y="430"/>
                  </a:lnTo>
                  <a:lnTo>
                    <a:pt x="0" y="397"/>
                  </a:lnTo>
                  <a:lnTo>
                    <a:pt x="2" y="373"/>
                  </a:lnTo>
                  <a:lnTo>
                    <a:pt x="6" y="352"/>
                  </a:lnTo>
                  <a:lnTo>
                    <a:pt x="15" y="330"/>
                  </a:lnTo>
                  <a:lnTo>
                    <a:pt x="27" y="309"/>
                  </a:lnTo>
                  <a:lnTo>
                    <a:pt x="43" y="286"/>
                  </a:lnTo>
                  <a:lnTo>
                    <a:pt x="63" y="260"/>
                  </a:lnTo>
                  <a:lnTo>
                    <a:pt x="85" y="231"/>
                  </a:lnTo>
                  <a:lnTo>
                    <a:pt x="112" y="198"/>
                  </a:lnTo>
                  <a:lnTo>
                    <a:pt x="142" y="160"/>
                  </a:lnTo>
                  <a:lnTo>
                    <a:pt x="246" y="160"/>
                  </a:lnTo>
                  <a:lnTo>
                    <a:pt x="275" y="195"/>
                  </a:lnTo>
                  <a:lnTo>
                    <a:pt x="302" y="227"/>
                  </a:lnTo>
                  <a:lnTo>
                    <a:pt x="327" y="257"/>
                  </a:lnTo>
                  <a:lnTo>
                    <a:pt x="348" y="284"/>
                  </a:lnTo>
                  <a:lnTo>
                    <a:pt x="365" y="312"/>
                  </a:lnTo>
                  <a:lnTo>
                    <a:pt x="378" y="339"/>
                  </a:lnTo>
                  <a:lnTo>
                    <a:pt x="387" y="368"/>
                  </a:lnTo>
                  <a:lnTo>
                    <a:pt x="390" y="398"/>
                  </a:lnTo>
                  <a:lnTo>
                    <a:pt x="387" y="431"/>
                  </a:lnTo>
                  <a:lnTo>
                    <a:pt x="378" y="460"/>
                  </a:lnTo>
                  <a:lnTo>
                    <a:pt x="366" y="485"/>
                  </a:lnTo>
                  <a:lnTo>
                    <a:pt x="349" y="507"/>
                  </a:lnTo>
                  <a:lnTo>
                    <a:pt x="330" y="525"/>
                  </a:lnTo>
                  <a:lnTo>
                    <a:pt x="307" y="541"/>
                  </a:lnTo>
                  <a:lnTo>
                    <a:pt x="284" y="553"/>
                  </a:lnTo>
                  <a:lnTo>
                    <a:pt x="260" y="562"/>
                  </a:lnTo>
                  <a:lnTo>
                    <a:pt x="238" y="568"/>
                  </a:lnTo>
                  <a:lnTo>
                    <a:pt x="216" y="572"/>
                  </a:lnTo>
                  <a:lnTo>
                    <a:pt x="196" y="574"/>
                  </a:lnTo>
                  <a:close/>
                  <a:moveTo>
                    <a:pt x="264" y="428"/>
                  </a:moveTo>
                  <a:lnTo>
                    <a:pt x="264" y="415"/>
                  </a:lnTo>
                  <a:lnTo>
                    <a:pt x="264" y="406"/>
                  </a:lnTo>
                  <a:lnTo>
                    <a:pt x="262" y="401"/>
                  </a:lnTo>
                  <a:lnTo>
                    <a:pt x="259" y="396"/>
                  </a:lnTo>
                  <a:lnTo>
                    <a:pt x="252" y="389"/>
                  </a:lnTo>
                  <a:lnTo>
                    <a:pt x="242" y="379"/>
                  </a:lnTo>
                  <a:lnTo>
                    <a:pt x="238" y="376"/>
                  </a:lnTo>
                  <a:lnTo>
                    <a:pt x="235" y="375"/>
                  </a:lnTo>
                  <a:lnTo>
                    <a:pt x="230" y="373"/>
                  </a:lnTo>
                  <a:lnTo>
                    <a:pt x="222" y="373"/>
                  </a:lnTo>
                  <a:lnTo>
                    <a:pt x="209" y="373"/>
                  </a:lnTo>
                  <a:lnTo>
                    <a:pt x="191" y="373"/>
                  </a:lnTo>
                  <a:lnTo>
                    <a:pt x="166" y="373"/>
                  </a:lnTo>
                  <a:lnTo>
                    <a:pt x="153" y="362"/>
                  </a:lnTo>
                  <a:lnTo>
                    <a:pt x="153" y="352"/>
                  </a:lnTo>
                  <a:lnTo>
                    <a:pt x="163" y="343"/>
                  </a:lnTo>
                  <a:lnTo>
                    <a:pt x="233" y="343"/>
                  </a:lnTo>
                  <a:lnTo>
                    <a:pt x="237" y="347"/>
                  </a:lnTo>
                  <a:lnTo>
                    <a:pt x="241" y="351"/>
                  </a:lnTo>
                  <a:lnTo>
                    <a:pt x="243" y="354"/>
                  </a:lnTo>
                  <a:lnTo>
                    <a:pt x="246" y="355"/>
                  </a:lnTo>
                  <a:lnTo>
                    <a:pt x="249" y="354"/>
                  </a:lnTo>
                  <a:lnTo>
                    <a:pt x="251" y="352"/>
                  </a:lnTo>
                  <a:lnTo>
                    <a:pt x="256" y="347"/>
                  </a:lnTo>
                  <a:lnTo>
                    <a:pt x="259" y="343"/>
                  </a:lnTo>
                  <a:lnTo>
                    <a:pt x="262" y="341"/>
                  </a:lnTo>
                  <a:lnTo>
                    <a:pt x="263" y="338"/>
                  </a:lnTo>
                  <a:lnTo>
                    <a:pt x="262" y="335"/>
                  </a:lnTo>
                  <a:lnTo>
                    <a:pt x="260" y="333"/>
                  </a:lnTo>
                  <a:lnTo>
                    <a:pt x="252" y="325"/>
                  </a:lnTo>
                  <a:lnTo>
                    <a:pt x="249" y="321"/>
                  </a:lnTo>
                  <a:lnTo>
                    <a:pt x="245" y="320"/>
                  </a:lnTo>
                  <a:lnTo>
                    <a:pt x="238" y="318"/>
                  </a:lnTo>
                  <a:lnTo>
                    <a:pt x="228" y="318"/>
                  </a:lnTo>
                  <a:lnTo>
                    <a:pt x="212" y="318"/>
                  </a:lnTo>
                  <a:lnTo>
                    <a:pt x="212" y="305"/>
                  </a:lnTo>
                  <a:lnTo>
                    <a:pt x="212" y="297"/>
                  </a:lnTo>
                  <a:lnTo>
                    <a:pt x="209" y="294"/>
                  </a:lnTo>
                  <a:lnTo>
                    <a:pt x="201" y="294"/>
                  </a:lnTo>
                  <a:lnTo>
                    <a:pt x="188" y="294"/>
                  </a:lnTo>
                  <a:lnTo>
                    <a:pt x="183" y="295"/>
                  </a:lnTo>
                  <a:lnTo>
                    <a:pt x="180" y="299"/>
                  </a:lnTo>
                  <a:lnTo>
                    <a:pt x="180" y="307"/>
                  </a:lnTo>
                  <a:lnTo>
                    <a:pt x="180" y="318"/>
                  </a:lnTo>
                  <a:lnTo>
                    <a:pt x="166" y="318"/>
                  </a:lnTo>
                  <a:lnTo>
                    <a:pt x="157" y="318"/>
                  </a:lnTo>
                  <a:lnTo>
                    <a:pt x="150" y="320"/>
                  </a:lnTo>
                  <a:lnTo>
                    <a:pt x="145" y="322"/>
                  </a:lnTo>
                  <a:lnTo>
                    <a:pt x="140" y="328"/>
                  </a:lnTo>
                  <a:lnTo>
                    <a:pt x="132" y="335"/>
                  </a:lnTo>
                  <a:lnTo>
                    <a:pt x="129" y="342"/>
                  </a:lnTo>
                  <a:lnTo>
                    <a:pt x="128" y="351"/>
                  </a:lnTo>
                  <a:lnTo>
                    <a:pt x="128" y="359"/>
                  </a:lnTo>
                  <a:lnTo>
                    <a:pt x="128" y="366"/>
                  </a:lnTo>
                  <a:lnTo>
                    <a:pt x="128" y="371"/>
                  </a:lnTo>
                  <a:lnTo>
                    <a:pt x="131" y="375"/>
                  </a:lnTo>
                  <a:lnTo>
                    <a:pt x="135" y="380"/>
                  </a:lnTo>
                  <a:lnTo>
                    <a:pt x="140" y="385"/>
                  </a:lnTo>
                  <a:lnTo>
                    <a:pt x="150" y="396"/>
                  </a:lnTo>
                  <a:lnTo>
                    <a:pt x="154" y="398"/>
                  </a:lnTo>
                  <a:lnTo>
                    <a:pt x="158" y="400"/>
                  </a:lnTo>
                  <a:lnTo>
                    <a:pt x="162" y="401"/>
                  </a:lnTo>
                  <a:lnTo>
                    <a:pt x="226" y="400"/>
                  </a:lnTo>
                  <a:lnTo>
                    <a:pt x="238" y="413"/>
                  </a:lnTo>
                  <a:lnTo>
                    <a:pt x="238" y="423"/>
                  </a:lnTo>
                  <a:lnTo>
                    <a:pt x="230" y="431"/>
                  </a:lnTo>
                  <a:lnTo>
                    <a:pt x="157" y="431"/>
                  </a:lnTo>
                  <a:lnTo>
                    <a:pt x="152" y="426"/>
                  </a:lnTo>
                  <a:lnTo>
                    <a:pt x="149" y="422"/>
                  </a:lnTo>
                  <a:lnTo>
                    <a:pt x="145" y="421"/>
                  </a:lnTo>
                  <a:lnTo>
                    <a:pt x="142" y="419"/>
                  </a:lnTo>
                  <a:lnTo>
                    <a:pt x="140" y="421"/>
                  </a:lnTo>
                  <a:lnTo>
                    <a:pt x="137" y="422"/>
                  </a:lnTo>
                  <a:lnTo>
                    <a:pt x="131" y="430"/>
                  </a:lnTo>
                  <a:lnTo>
                    <a:pt x="127" y="434"/>
                  </a:lnTo>
                  <a:lnTo>
                    <a:pt x="127" y="438"/>
                  </a:lnTo>
                  <a:lnTo>
                    <a:pt x="131" y="443"/>
                  </a:lnTo>
                  <a:lnTo>
                    <a:pt x="139" y="451"/>
                  </a:lnTo>
                  <a:lnTo>
                    <a:pt x="142" y="453"/>
                  </a:lnTo>
                  <a:lnTo>
                    <a:pt x="146" y="455"/>
                  </a:lnTo>
                  <a:lnTo>
                    <a:pt x="150" y="456"/>
                  </a:lnTo>
                  <a:lnTo>
                    <a:pt x="180" y="456"/>
                  </a:lnTo>
                  <a:lnTo>
                    <a:pt x="180" y="469"/>
                  </a:lnTo>
                  <a:lnTo>
                    <a:pt x="182" y="477"/>
                  </a:lnTo>
                  <a:lnTo>
                    <a:pt x="184" y="479"/>
                  </a:lnTo>
                  <a:lnTo>
                    <a:pt x="192" y="481"/>
                  </a:lnTo>
                  <a:lnTo>
                    <a:pt x="205" y="481"/>
                  </a:lnTo>
                  <a:lnTo>
                    <a:pt x="209" y="479"/>
                  </a:lnTo>
                  <a:lnTo>
                    <a:pt x="212" y="476"/>
                  </a:lnTo>
                  <a:lnTo>
                    <a:pt x="212" y="468"/>
                  </a:lnTo>
                  <a:lnTo>
                    <a:pt x="212" y="456"/>
                  </a:lnTo>
                  <a:lnTo>
                    <a:pt x="228" y="456"/>
                  </a:lnTo>
                  <a:lnTo>
                    <a:pt x="237" y="456"/>
                  </a:lnTo>
                  <a:lnTo>
                    <a:pt x="243" y="453"/>
                  </a:lnTo>
                  <a:lnTo>
                    <a:pt x="247" y="451"/>
                  </a:lnTo>
                  <a:lnTo>
                    <a:pt x="255" y="444"/>
                  </a:lnTo>
                  <a:lnTo>
                    <a:pt x="262" y="436"/>
                  </a:lnTo>
                  <a:lnTo>
                    <a:pt x="264" y="4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p:cNvGrpSpPr/>
          <p:nvPr/>
        </p:nvGrpSpPr>
        <p:grpSpPr>
          <a:xfrm>
            <a:off x="565787" y="5072423"/>
            <a:ext cx="8472196" cy="1642188"/>
            <a:chOff x="671804" y="4015274"/>
            <a:chExt cx="8472196" cy="1642188"/>
          </a:xfrm>
        </p:grpSpPr>
        <p:grpSp>
          <p:nvGrpSpPr>
            <p:cNvPr id="11" name="Group 10"/>
            <p:cNvGrpSpPr/>
            <p:nvPr/>
          </p:nvGrpSpPr>
          <p:grpSpPr>
            <a:xfrm>
              <a:off x="671804" y="4015274"/>
              <a:ext cx="8472196" cy="1642188"/>
              <a:chOff x="671804" y="4015274"/>
              <a:chExt cx="8472196" cy="1642188"/>
            </a:xfrm>
          </p:grpSpPr>
          <p:sp>
            <p:nvSpPr>
              <p:cNvPr id="13" name="Rectangle 12"/>
              <p:cNvSpPr/>
              <p:nvPr/>
            </p:nvSpPr>
            <p:spPr>
              <a:xfrm>
                <a:off x="1492898" y="4015274"/>
                <a:ext cx="7651102" cy="1642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1804" y="4015274"/>
                <a:ext cx="1642188" cy="16421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37927" y="4482425"/>
                <a:ext cx="5460149" cy="707886"/>
              </a:xfrm>
              <a:prstGeom prst="rect">
                <a:avLst/>
              </a:prstGeom>
              <a:noFill/>
            </p:spPr>
            <p:txBody>
              <a:bodyPr wrap="none" rtlCol="0" anchor="ctr">
                <a:spAutoFit/>
              </a:bodyPr>
              <a:lstStyle/>
              <a:p>
                <a:r>
                  <a:rPr lang="en-US" sz="4000" dirty="0" smtClean="0">
                    <a:solidFill>
                      <a:schemeClr val="accent2"/>
                    </a:solidFill>
                  </a:rPr>
                  <a:t>Future Personal Needs</a:t>
                </a:r>
                <a:endParaRPr lang="en-US" sz="4000" dirty="0">
                  <a:solidFill>
                    <a:schemeClr val="accent2"/>
                  </a:solidFill>
                </a:endParaRPr>
              </a:p>
            </p:txBody>
          </p:sp>
        </p:grpSp>
        <p:sp>
          <p:nvSpPr>
            <p:cNvPr id="12" name="Freeform 55"/>
            <p:cNvSpPr>
              <a:spLocks noEditPoints="1"/>
            </p:cNvSpPr>
            <p:nvPr/>
          </p:nvSpPr>
          <p:spPr bwMode="auto">
            <a:xfrm>
              <a:off x="1138304" y="4422966"/>
              <a:ext cx="692150" cy="795338"/>
            </a:xfrm>
            <a:custGeom>
              <a:avLst/>
              <a:gdLst>
                <a:gd name="T0" fmla="*/ 217 w 436"/>
                <a:gd name="T1" fmla="*/ 402 h 501"/>
                <a:gd name="T2" fmla="*/ 244 w 436"/>
                <a:gd name="T3" fmla="*/ 275 h 501"/>
                <a:gd name="T4" fmla="*/ 191 w 436"/>
                <a:gd name="T5" fmla="*/ 275 h 501"/>
                <a:gd name="T6" fmla="*/ 265 w 436"/>
                <a:gd name="T7" fmla="*/ 116 h 501"/>
                <a:gd name="T8" fmla="*/ 221 w 436"/>
                <a:gd name="T9" fmla="*/ 130 h 501"/>
                <a:gd name="T10" fmla="*/ 166 w 436"/>
                <a:gd name="T11" fmla="*/ 131 h 501"/>
                <a:gd name="T12" fmla="*/ 149 w 436"/>
                <a:gd name="T13" fmla="*/ 131 h 501"/>
                <a:gd name="T14" fmla="*/ 149 w 436"/>
                <a:gd name="T15" fmla="*/ 141 h 501"/>
                <a:gd name="T16" fmla="*/ 147 w 436"/>
                <a:gd name="T17" fmla="*/ 144 h 501"/>
                <a:gd name="T18" fmla="*/ 144 w 436"/>
                <a:gd name="T19" fmla="*/ 137 h 501"/>
                <a:gd name="T20" fmla="*/ 140 w 436"/>
                <a:gd name="T21" fmla="*/ 132 h 501"/>
                <a:gd name="T22" fmla="*/ 138 w 436"/>
                <a:gd name="T23" fmla="*/ 132 h 501"/>
                <a:gd name="T24" fmla="*/ 138 w 436"/>
                <a:gd name="T25" fmla="*/ 156 h 501"/>
                <a:gd name="T26" fmla="*/ 145 w 436"/>
                <a:gd name="T27" fmla="*/ 188 h 501"/>
                <a:gd name="T28" fmla="*/ 151 w 436"/>
                <a:gd name="T29" fmla="*/ 192 h 501"/>
                <a:gd name="T30" fmla="*/ 177 w 436"/>
                <a:gd name="T31" fmla="*/ 241 h 501"/>
                <a:gd name="T32" fmla="*/ 225 w 436"/>
                <a:gd name="T33" fmla="*/ 262 h 501"/>
                <a:gd name="T34" fmla="*/ 271 w 436"/>
                <a:gd name="T35" fmla="*/ 221 h 501"/>
                <a:gd name="T36" fmla="*/ 286 w 436"/>
                <a:gd name="T37" fmla="*/ 191 h 501"/>
                <a:gd name="T38" fmla="*/ 289 w 436"/>
                <a:gd name="T39" fmla="*/ 187 h 501"/>
                <a:gd name="T40" fmla="*/ 297 w 436"/>
                <a:gd name="T41" fmla="*/ 140 h 501"/>
                <a:gd name="T42" fmla="*/ 296 w 436"/>
                <a:gd name="T43" fmla="*/ 131 h 501"/>
                <a:gd name="T44" fmla="*/ 293 w 436"/>
                <a:gd name="T45" fmla="*/ 134 h 501"/>
                <a:gd name="T46" fmla="*/ 289 w 436"/>
                <a:gd name="T47" fmla="*/ 140 h 501"/>
                <a:gd name="T48" fmla="*/ 286 w 436"/>
                <a:gd name="T49" fmla="*/ 144 h 501"/>
                <a:gd name="T50" fmla="*/ 282 w 436"/>
                <a:gd name="T51" fmla="*/ 140 h 501"/>
                <a:gd name="T52" fmla="*/ 280 w 436"/>
                <a:gd name="T53" fmla="*/ 123 h 501"/>
                <a:gd name="T54" fmla="*/ 191 w 436"/>
                <a:gd name="T55" fmla="*/ 0 h 501"/>
                <a:gd name="T56" fmla="*/ 216 w 436"/>
                <a:gd name="T57" fmla="*/ 7 h 501"/>
                <a:gd name="T58" fmla="*/ 245 w 436"/>
                <a:gd name="T59" fmla="*/ 3 h 501"/>
                <a:gd name="T60" fmla="*/ 308 w 436"/>
                <a:gd name="T61" fmla="*/ 39 h 501"/>
                <a:gd name="T62" fmla="*/ 338 w 436"/>
                <a:gd name="T63" fmla="*/ 107 h 501"/>
                <a:gd name="T64" fmla="*/ 347 w 436"/>
                <a:gd name="T65" fmla="*/ 186 h 501"/>
                <a:gd name="T66" fmla="*/ 334 w 436"/>
                <a:gd name="T67" fmla="*/ 240 h 501"/>
                <a:gd name="T68" fmla="*/ 293 w 436"/>
                <a:gd name="T69" fmla="*/ 259 h 501"/>
                <a:gd name="T70" fmla="*/ 368 w 436"/>
                <a:gd name="T71" fmla="*/ 305 h 501"/>
                <a:gd name="T72" fmla="*/ 396 w 436"/>
                <a:gd name="T73" fmla="*/ 347 h 501"/>
                <a:gd name="T74" fmla="*/ 420 w 436"/>
                <a:gd name="T75" fmla="*/ 423 h 501"/>
                <a:gd name="T76" fmla="*/ 435 w 436"/>
                <a:gd name="T77" fmla="*/ 488 h 501"/>
                <a:gd name="T78" fmla="*/ 1 w 436"/>
                <a:gd name="T79" fmla="*/ 488 h 501"/>
                <a:gd name="T80" fmla="*/ 17 w 436"/>
                <a:gd name="T81" fmla="*/ 423 h 501"/>
                <a:gd name="T82" fmla="*/ 42 w 436"/>
                <a:gd name="T83" fmla="*/ 347 h 501"/>
                <a:gd name="T84" fmla="*/ 70 w 436"/>
                <a:gd name="T85" fmla="*/ 305 h 501"/>
                <a:gd name="T86" fmla="*/ 140 w 436"/>
                <a:gd name="T87" fmla="*/ 259 h 501"/>
                <a:gd name="T88" fmla="*/ 102 w 436"/>
                <a:gd name="T89" fmla="*/ 238 h 501"/>
                <a:gd name="T90" fmla="*/ 90 w 436"/>
                <a:gd name="T91" fmla="*/ 186 h 501"/>
                <a:gd name="T92" fmla="*/ 98 w 436"/>
                <a:gd name="T93" fmla="*/ 107 h 501"/>
                <a:gd name="T94" fmla="*/ 128 w 436"/>
                <a:gd name="T95" fmla="*/ 39 h 501"/>
                <a:gd name="T96" fmla="*/ 191 w 436"/>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6" h="501">
                  <a:moveTo>
                    <a:pt x="176" y="264"/>
                  </a:moveTo>
                  <a:lnTo>
                    <a:pt x="169" y="297"/>
                  </a:lnTo>
                  <a:lnTo>
                    <a:pt x="217" y="402"/>
                  </a:lnTo>
                  <a:lnTo>
                    <a:pt x="266" y="297"/>
                  </a:lnTo>
                  <a:lnTo>
                    <a:pt x="259" y="264"/>
                  </a:lnTo>
                  <a:lnTo>
                    <a:pt x="244" y="275"/>
                  </a:lnTo>
                  <a:lnTo>
                    <a:pt x="227" y="280"/>
                  </a:lnTo>
                  <a:lnTo>
                    <a:pt x="208" y="280"/>
                  </a:lnTo>
                  <a:lnTo>
                    <a:pt x="191" y="275"/>
                  </a:lnTo>
                  <a:lnTo>
                    <a:pt x="176" y="264"/>
                  </a:lnTo>
                  <a:close/>
                  <a:moveTo>
                    <a:pt x="274" y="115"/>
                  </a:moveTo>
                  <a:lnTo>
                    <a:pt x="265" y="116"/>
                  </a:lnTo>
                  <a:lnTo>
                    <a:pt x="252" y="120"/>
                  </a:lnTo>
                  <a:lnTo>
                    <a:pt x="237" y="124"/>
                  </a:lnTo>
                  <a:lnTo>
                    <a:pt x="221" y="130"/>
                  </a:lnTo>
                  <a:lnTo>
                    <a:pt x="203" y="132"/>
                  </a:lnTo>
                  <a:lnTo>
                    <a:pt x="185" y="134"/>
                  </a:lnTo>
                  <a:lnTo>
                    <a:pt x="166" y="131"/>
                  </a:lnTo>
                  <a:lnTo>
                    <a:pt x="148" y="124"/>
                  </a:lnTo>
                  <a:lnTo>
                    <a:pt x="149" y="127"/>
                  </a:lnTo>
                  <a:lnTo>
                    <a:pt x="149" y="131"/>
                  </a:lnTo>
                  <a:lnTo>
                    <a:pt x="149" y="135"/>
                  </a:lnTo>
                  <a:lnTo>
                    <a:pt x="149" y="139"/>
                  </a:lnTo>
                  <a:lnTo>
                    <a:pt x="149" y="141"/>
                  </a:lnTo>
                  <a:lnTo>
                    <a:pt x="148" y="144"/>
                  </a:lnTo>
                  <a:lnTo>
                    <a:pt x="148" y="144"/>
                  </a:lnTo>
                  <a:lnTo>
                    <a:pt x="147" y="144"/>
                  </a:lnTo>
                  <a:lnTo>
                    <a:pt x="147" y="143"/>
                  </a:lnTo>
                  <a:lnTo>
                    <a:pt x="145" y="140"/>
                  </a:lnTo>
                  <a:lnTo>
                    <a:pt x="144" y="137"/>
                  </a:lnTo>
                  <a:lnTo>
                    <a:pt x="143" y="136"/>
                  </a:lnTo>
                  <a:lnTo>
                    <a:pt x="142" y="134"/>
                  </a:lnTo>
                  <a:lnTo>
                    <a:pt x="140" y="132"/>
                  </a:lnTo>
                  <a:lnTo>
                    <a:pt x="139" y="131"/>
                  </a:lnTo>
                  <a:lnTo>
                    <a:pt x="138" y="131"/>
                  </a:lnTo>
                  <a:lnTo>
                    <a:pt x="138" y="132"/>
                  </a:lnTo>
                  <a:lnTo>
                    <a:pt x="136" y="136"/>
                  </a:lnTo>
                  <a:lnTo>
                    <a:pt x="136" y="140"/>
                  </a:lnTo>
                  <a:lnTo>
                    <a:pt x="138" y="156"/>
                  </a:lnTo>
                  <a:lnTo>
                    <a:pt x="140" y="173"/>
                  </a:lnTo>
                  <a:lnTo>
                    <a:pt x="144" y="187"/>
                  </a:lnTo>
                  <a:lnTo>
                    <a:pt x="145" y="188"/>
                  </a:lnTo>
                  <a:lnTo>
                    <a:pt x="147" y="190"/>
                  </a:lnTo>
                  <a:lnTo>
                    <a:pt x="148" y="191"/>
                  </a:lnTo>
                  <a:lnTo>
                    <a:pt x="151" y="192"/>
                  </a:lnTo>
                  <a:lnTo>
                    <a:pt x="152" y="194"/>
                  </a:lnTo>
                  <a:lnTo>
                    <a:pt x="162" y="221"/>
                  </a:lnTo>
                  <a:lnTo>
                    <a:pt x="177" y="241"/>
                  </a:lnTo>
                  <a:lnTo>
                    <a:pt x="191" y="255"/>
                  </a:lnTo>
                  <a:lnTo>
                    <a:pt x="208" y="262"/>
                  </a:lnTo>
                  <a:lnTo>
                    <a:pt x="225" y="262"/>
                  </a:lnTo>
                  <a:lnTo>
                    <a:pt x="242" y="255"/>
                  </a:lnTo>
                  <a:lnTo>
                    <a:pt x="258" y="241"/>
                  </a:lnTo>
                  <a:lnTo>
                    <a:pt x="271" y="221"/>
                  </a:lnTo>
                  <a:lnTo>
                    <a:pt x="283" y="194"/>
                  </a:lnTo>
                  <a:lnTo>
                    <a:pt x="284" y="192"/>
                  </a:lnTo>
                  <a:lnTo>
                    <a:pt x="286" y="191"/>
                  </a:lnTo>
                  <a:lnTo>
                    <a:pt x="287" y="190"/>
                  </a:lnTo>
                  <a:lnTo>
                    <a:pt x="288" y="188"/>
                  </a:lnTo>
                  <a:lnTo>
                    <a:pt x="289" y="187"/>
                  </a:lnTo>
                  <a:lnTo>
                    <a:pt x="293" y="173"/>
                  </a:lnTo>
                  <a:lnTo>
                    <a:pt x="296" y="156"/>
                  </a:lnTo>
                  <a:lnTo>
                    <a:pt x="297" y="140"/>
                  </a:lnTo>
                  <a:lnTo>
                    <a:pt x="297" y="136"/>
                  </a:lnTo>
                  <a:lnTo>
                    <a:pt x="296" y="132"/>
                  </a:lnTo>
                  <a:lnTo>
                    <a:pt x="296" y="131"/>
                  </a:lnTo>
                  <a:lnTo>
                    <a:pt x="295" y="131"/>
                  </a:lnTo>
                  <a:lnTo>
                    <a:pt x="293" y="132"/>
                  </a:lnTo>
                  <a:lnTo>
                    <a:pt x="293" y="134"/>
                  </a:lnTo>
                  <a:lnTo>
                    <a:pt x="292" y="136"/>
                  </a:lnTo>
                  <a:lnTo>
                    <a:pt x="291" y="137"/>
                  </a:lnTo>
                  <a:lnTo>
                    <a:pt x="289" y="140"/>
                  </a:lnTo>
                  <a:lnTo>
                    <a:pt x="288" y="143"/>
                  </a:lnTo>
                  <a:lnTo>
                    <a:pt x="287" y="144"/>
                  </a:lnTo>
                  <a:lnTo>
                    <a:pt x="286" y="144"/>
                  </a:lnTo>
                  <a:lnTo>
                    <a:pt x="284" y="144"/>
                  </a:lnTo>
                  <a:lnTo>
                    <a:pt x="282" y="143"/>
                  </a:lnTo>
                  <a:lnTo>
                    <a:pt x="282" y="140"/>
                  </a:lnTo>
                  <a:lnTo>
                    <a:pt x="280" y="135"/>
                  </a:lnTo>
                  <a:lnTo>
                    <a:pt x="280" y="130"/>
                  </a:lnTo>
                  <a:lnTo>
                    <a:pt x="280" y="123"/>
                  </a:lnTo>
                  <a:lnTo>
                    <a:pt x="279" y="118"/>
                  </a:lnTo>
                  <a:lnTo>
                    <a:pt x="274" y="115"/>
                  </a:lnTo>
                  <a:close/>
                  <a:moveTo>
                    <a:pt x="191" y="0"/>
                  </a:moveTo>
                  <a:lnTo>
                    <a:pt x="198" y="1"/>
                  </a:lnTo>
                  <a:lnTo>
                    <a:pt x="207" y="3"/>
                  </a:lnTo>
                  <a:lnTo>
                    <a:pt x="216" y="7"/>
                  </a:lnTo>
                  <a:lnTo>
                    <a:pt x="225" y="4"/>
                  </a:lnTo>
                  <a:lnTo>
                    <a:pt x="236" y="3"/>
                  </a:lnTo>
                  <a:lnTo>
                    <a:pt x="245" y="3"/>
                  </a:lnTo>
                  <a:lnTo>
                    <a:pt x="269" y="9"/>
                  </a:lnTo>
                  <a:lnTo>
                    <a:pt x="289" y="21"/>
                  </a:lnTo>
                  <a:lnTo>
                    <a:pt x="308" y="39"/>
                  </a:lnTo>
                  <a:lnTo>
                    <a:pt x="325" y="64"/>
                  </a:lnTo>
                  <a:lnTo>
                    <a:pt x="333" y="82"/>
                  </a:lnTo>
                  <a:lnTo>
                    <a:pt x="338" y="107"/>
                  </a:lnTo>
                  <a:lnTo>
                    <a:pt x="343" y="134"/>
                  </a:lnTo>
                  <a:lnTo>
                    <a:pt x="346" y="161"/>
                  </a:lnTo>
                  <a:lnTo>
                    <a:pt x="347" y="186"/>
                  </a:lnTo>
                  <a:lnTo>
                    <a:pt x="346" y="207"/>
                  </a:lnTo>
                  <a:lnTo>
                    <a:pt x="342" y="225"/>
                  </a:lnTo>
                  <a:lnTo>
                    <a:pt x="334" y="240"/>
                  </a:lnTo>
                  <a:lnTo>
                    <a:pt x="324" y="249"/>
                  </a:lnTo>
                  <a:lnTo>
                    <a:pt x="310" y="255"/>
                  </a:lnTo>
                  <a:lnTo>
                    <a:pt x="293" y="259"/>
                  </a:lnTo>
                  <a:lnTo>
                    <a:pt x="276" y="262"/>
                  </a:lnTo>
                  <a:lnTo>
                    <a:pt x="278" y="270"/>
                  </a:lnTo>
                  <a:lnTo>
                    <a:pt x="368" y="305"/>
                  </a:lnTo>
                  <a:lnTo>
                    <a:pt x="377" y="313"/>
                  </a:lnTo>
                  <a:lnTo>
                    <a:pt x="386" y="327"/>
                  </a:lnTo>
                  <a:lnTo>
                    <a:pt x="396" y="347"/>
                  </a:lnTo>
                  <a:lnTo>
                    <a:pt x="405" y="370"/>
                  </a:lnTo>
                  <a:lnTo>
                    <a:pt x="413" y="397"/>
                  </a:lnTo>
                  <a:lnTo>
                    <a:pt x="420" y="423"/>
                  </a:lnTo>
                  <a:lnTo>
                    <a:pt x="427" y="448"/>
                  </a:lnTo>
                  <a:lnTo>
                    <a:pt x="432" y="470"/>
                  </a:lnTo>
                  <a:lnTo>
                    <a:pt x="435" y="488"/>
                  </a:lnTo>
                  <a:lnTo>
                    <a:pt x="436" y="501"/>
                  </a:lnTo>
                  <a:lnTo>
                    <a:pt x="0" y="501"/>
                  </a:lnTo>
                  <a:lnTo>
                    <a:pt x="1" y="488"/>
                  </a:lnTo>
                  <a:lnTo>
                    <a:pt x="5" y="470"/>
                  </a:lnTo>
                  <a:lnTo>
                    <a:pt x="11" y="448"/>
                  </a:lnTo>
                  <a:lnTo>
                    <a:pt x="17" y="423"/>
                  </a:lnTo>
                  <a:lnTo>
                    <a:pt x="24" y="397"/>
                  </a:lnTo>
                  <a:lnTo>
                    <a:pt x="33" y="370"/>
                  </a:lnTo>
                  <a:lnTo>
                    <a:pt x="42" y="347"/>
                  </a:lnTo>
                  <a:lnTo>
                    <a:pt x="51" y="327"/>
                  </a:lnTo>
                  <a:lnTo>
                    <a:pt x="60" y="313"/>
                  </a:lnTo>
                  <a:lnTo>
                    <a:pt x="70" y="305"/>
                  </a:lnTo>
                  <a:lnTo>
                    <a:pt x="156" y="271"/>
                  </a:lnTo>
                  <a:lnTo>
                    <a:pt x="159" y="262"/>
                  </a:lnTo>
                  <a:lnTo>
                    <a:pt x="140" y="259"/>
                  </a:lnTo>
                  <a:lnTo>
                    <a:pt x="126" y="255"/>
                  </a:lnTo>
                  <a:lnTo>
                    <a:pt x="113" y="249"/>
                  </a:lnTo>
                  <a:lnTo>
                    <a:pt x="102" y="238"/>
                  </a:lnTo>
                  <a:lnTo>
                    <a:pt x="96" y="225"/>
                  </a:lnTo>
                  <a:lnTo>
                    <a:pt x="92" y="207"/>
                  </a:lnTo>
                  <a:lnTo>
                    <a:pt x="90" y="186"/>
                  </a:lnTo>
                  <a:lnTo>
                    <a:pt x="92" y="161"/>
                  </a:lnTo>
                  <a:lnTo>
                    <a:pt x="94" y="134"/>
                  </a:lnTo>
                  <a:lnTo>
                    <a:pt x="98" y="107"/>
                  </a:lnTo>
                  <a:lnTo>
                    <a:pt x="105" y="82"/>
                  </a:lnTo>
                  <a:lnTo>
                    <a:pt x="113" y="64"/>
                  </a:lnTo>
                  <a:lnTo>
                    <a:pt x="128" y="39"/>
                  </a:lnTo>
                  <a:lnTo>
                    <a:pt x="147" y="20"/>
                  </a:lnTo>
                  <a:lnTo>
                    <a:pt x="168" y="8"/>
                  </a:lnTo>
                  <a:lnTo>
                    <a:pt x="1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p:cNvGrpSpPr/>
          <p:nvPr/>
        </p:nvGrpSpPr>
        <p:grpSpPr>
          <a:xfrm>
            <a:off x="565787" y="3273018"/>
            <a:ext cx="8476929" cy="1642189"/>
            <a:chOff x="671804" y="1940766"/>
            <a:chExt cx="8476929" cy="1642189"/>
          </a:xfrm>
        </p:grpSpPr>
        <p:grpSp>
          <p:nvGrpSpPr>
            <p:cNvPr id="17" name="Group 16"/>
            <p:cNvGrpSpPr/>
            <p:nvPr/>
          </p:nvGrpSpPr>
          <p:grpSpPr>
            <a:xfrm>
              <a:off x="671804" y="1940766"/>
              <a:ext cx="8476929" cy="1642189"/>
              <a:chOff x="671804" y="1940766"/>
              <a:chExt cx="8476929" cy="1642189"/>
            </a:xfrm>
          </p:grpSpPr>
          <p:sp>
            <p:nvSpPr>
              <p:cNvPr id="19" name="Rectangle 18"/>
              <p:cNvSpPr/>
              <p:nvPr/>
            </p:nvSpPr>
            <p:spPr>
              <a:xfrm>
                <a:off x="1497631" y="1940766"/>
                <a:ext cx="7651102" cy="1642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71804" y="1940767"/>
                <a:ext cx="1642188" cy="164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571059" y="2407918"/>
                <a:ext cx="4633000" cy="707886"/>
              </a:xfrm>
              <a:prstGeom prst="rect">
                <a:avLst/>
              </a:prstGeom>
              <a:noFill/>
            </p:spPr>
            <p:txBody>
              <a:bodyPr wrap="none" rtlCol="0" anchor="ctr">
                <a:spAutoFit/>
              </a:bodyPr>
              <a:lstStyle/>
              <a:p>
                <a:r>
                  <a:rPr lang="en-US" sz="4000" dirty="0" smtClean="0">
                    <a:solidFill>
                      <a:schemeClr val="accent2"/>
                    </a:solidFill>
                  </a:rPr>
                  <a:t>Loss of Key Person</a:t>
                </a:r>
                <a:endParaRPr lang="en-US" sz="4000" dirty="0">
                  <a:solidFill>
                    <a:schemeClr val="accent2"/>
                  </a:solidFill>
                </a:endParaRPr>
              </a:p>
            </p:txBody>
          </p:sp>
        </p:grpSp>
        <p:sp>
          <p:nvSpPr>
            <p:cNvPr id="18" name="Freeform 16"/>
            <p:cNvSpPr>
              <a:spLocks noEditPoints="1"/>
            </p:cNvSpPr>
            <p:nvPr/>
          </p:nvSpPr>
          <p:spPr bwMode="auto">
            <a:xfrm>
              <a:off x="1183336" y="2306248"/>
              <a:ext cx="619125" cy="911225"/>
            </a:xfrm>
            <a:custGeom>
              <a:avLst/>
              <a:gdLst>
                <a:gd name="T0" fmla="*/ 127 w 390"/>
                <a:gd name="T1" fmla="*/ 36 h 574"/>
                <a:gd name="T2" fmla="*/ 159 w 390"/>
                <a:gd name="T3" fmla="*/ 64 h 574"/>
                <a:gd name="T4" fmla="*/ 162 w 390"/>
                <a:gd name="T5" fmla="*/ 55 h 574"/>
                <a:gd name="T6" fmla="*/ 149 w 390"/>
                <a:gd name="T7" fmla="*/ 21 h 574"/>
                <a:gd name="T8" fmla="*/ 171 w 390"/>
                <a:gd name="T9" fmla="*/ 0 h 574"/>
                <a:gd name="T10" fmla="*/ 213 w 390"/>
                <a:gd name="T11" fmla="*/ 23 h 574"/>
                <a:gd name="T12" fmla="*/ 211 w 390"/>
                <a:gd name="T13" fmla="*/ 62 h 574"/>
                <a:gd name="T14" fmla="*/ 213 w 390"/>
                <a:gd name="T15" fmla="*/ 72 h 574"/>
                <a:gd name="T16" fmla="*/ 233 w 390"/>
                <a:gd name="T17" fmla="*/ 34 h 574"/>
                <a:gd name="T18" fmla="*/ 273 w 390"/>
                <a:gd name="T19" fmla="*/ 11 h 574"/>
                <a:gd name="T20" fmla="*/ 318 w 390"/>
                <a:gd name="T21" fmla="*/ 53 h 574"/>
                <a:gd name="T22" fmla="*/ 285 w 390"/>
                <a:gd name="T23" fmla="*/ 95 h 574"/>
                <a:gd name="T24" fmla="*/ 142 w 390"/>
                <a:gd name="T25" fmla="*/ 129 h 574"/>
                <a:gd name="T26" fmla="*/ 87 w 390"/>
                <a:gd name="T27" fmla="*/ 80 h 574"/>
                <a:gd name="T28" fmla="*/ 91 w 390"/>
                <a:gd name="T29" fmla="*/ 37 h 574"/>
                <a:gd name="T30" fmla="*/ 131 w 390"/>
                <a:gd name="T31" fmla="*/ 562 h 574"/>
                <a:gd name="T32" fmla="*/ 42 w 390"/>
                <a:gd name="T33" fmla="*/ 507 h 574"/>
                <a:gd name="T34" fmla="*/ 0 w 390"/>
                <a:gd name="T35" fmla="*/ 397 h 574"/>
                <a:gd name="T36" fmla="*/ 27 w 390"/>
                <a:gd name="T37" fmla="*/ 309 h 574"/>
                <a:gd name="T38" fmla="*/ 112 w 390"/>
                <a:gd name="T39" fmla="*/ 198 h 574"/>
                <a:gd name="T40" fmla="*/ 302 w 390"/>
                <a:gd name="T41" fmla="*/ 227 h 574"/>
                <a:gd name="T42" fmla="*/ 378 w 390"/>
                <a:gd name="T43" fmla="*/ 339 h 574"/>
                <a:gd name="T44" fmla="*/ 378 w 390"/>
                <a:gd name="T45" fmla="*/ 460 h 574"/>
                <a:gd name="T46" fmla="*/ 307 w 390"/>
                <a:gd name="T47" fmla="*/ 541 h 574"/>
                <a:gd name="T48" fmla="*/ 216 w 390"/>
                <a:gd name="T49" fmla="*/ 572 h 574"/>
                <a:gd name="T50" fmla="*/ 264 w 390"/>
                <a:gd name="T51" fmla="*/ 406 h 574"/>
                <a:gd name="T52" fmla="*/ 242 w 390"/>
                <a:gd name="T53" fmla="*/ 379 h 574"/>
                <a:gd name="T54" fmla="*/ 222 w 390"/>
                <a:gd name="T55" fmla="*/ 373 h 574"/>
                <a:gd name="T56" fmla="*/ 153 w 390"/>
                <a:gd name="T57" fmla="*/ 362 h 574"/>
                <a:gd name="T58" fmla="*/ 237 w 390"/>
                <a:gd name="T59" fmla="*/ 347 h 574"/>
                <a:gd name="T60" fmla="*/ 249 w 390"/>
                <a:gd name="T61" fmla="*/ 354 h 574"/>
                <a:gd name="T62" fmla="*/ 262 w 390"/>
                <a:gd name="T63" fmla="*/ 341 h 574"/>
                <a:gd name="T64" fmla="*/ 252 w 390"/>
                <a:gd name="T65" fmla="*/ 325 h 574"/>
                <a:gd name="T66" fmla="*/ 228 w 390"/>
                <a:gd name="T67" fmla="*/ 318 h 574"/>
                <a:gd name="T68" fmla="*/ 209 w 390"/>
                <a:gd name="T69" fmla="*/ 294 h 574"/>
                <a:gd name="T70" fmla="*/ 180 w 390"/>
                <a:gd name="T71" fmla="*/ 299 h 574"/>
                <a:gd name="T72" fmla="*/ 157 w 390"/>
                <a:gd name="T73" fmla="*/ 318 h 574"/>
                <a:gd name="T74" fmla="*/ 132 w 390"/>
                <a:gd name="T75" fmla="*/ 335 h 574"/>
                <a:gd name="T76" fmla="*/ 128 w 390"/>
                <a:gd name="T77" fmla="*/ 366 h 574"/>
                <a:gd name="T78" fmla="*/ 140 w 390"/>
                <a:gd name="T79" fmla="*/ 385 h 574"/>
                <a:gd name="T80" fmla="*/ 162 w 390"/>
                <a:gd name="T81" fmla="*/ 401 h 574"/>
                <a:gd name="T82" fmla="*/ 230 w 390"/>
                <a:gd name="T83" fmla="*/ 431 h 574"/>
                <a:gd name="T84" fmla="*/ 145 w 390"/>
                <a:gd name="T85" fmla="*/ 421 h 574"/>
                <a:gd name="T86" fmla="*/ 131 w 390"/>
                <a:gd name="T87" fmla="*/ 430 h 574"/>
                <a:gd name="T88" fmla="*/ 139 w 390"/>
                <a:gd name="T89" fmla="*/ 451 h 574"/>
                <a:gd name="T90" fmla="*/ 180 w 390"/>
                <a:gd name="T91" fmla="*/ 456 h 574"/>
                <a:gd name="T92" fmla="*/ 192 w 390"/>
                <a:gd name="T93" fmla="*/ 481 h 574"/>
                <a:gd name="T94" fmla="*/ 212 w 390"/>
                <a:gd name="T95" fmla="*/ 468 h 574"/>
                <a:gd name="T96" fmla="*/ 243 w 390"/>
                <a:gd name="T97" fmla="*/ 453 h 574"/>
                <a:gd name="T98" fmla="*/ 264 w 390"/>
                <a:gd name="T99" fmla="*/ 4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574">
                  <a:moveTo>
                    <a:pt x="91" y="37"/>
                  </a:moveTo>
                  <a:lnTo>
                    <a:pt x="103" y="30"/>
                  </a:lnTo>
                  <a:lnTo>
                    <a:pt x="115" y="30"/>
                  </a:lnTo>
                  <a:lnTo>
                    <a:pt x="127" y="36"/>
                  </a:lnTo>
                  <a:lnTo>
                    <a:pt x="137" y="42"/>
                  </a:lnTo>
                  <a:lnTo>
                    <a:pt x="146" y="51"/>
                  </a:lnTo>
                  <a:lnTo>
                    <a:pt x="154" y="59"/>
                  </a:lnTo>
                  <a:lnTo>
                    <a:pt x="159" y="64"/>
                  </a:lnTo>
                  <a:lnTo>
                    <a:pt x="163" y="67"/>
                  </a:lnTo>
                  <a:lnTo>
                    <a:pt x="165" y="66"/>
                  </a:lnTo>
                  <a:lnTo>
                    <a:pt x="165" y="62"/>
                  </a:lnTo>
                  <a:lnTo>
                    <a:pt x="162" y="55"/>
                  </a:lnTo>
                  <a:lnTo>
                    <a:pt x="158" y="47"/>
                  </a:lnTo>
                  <a:lnTo>
                    <a:pt x="154" y="38"/>
                  </a:lnTo>
                  <a:lnTo>
                    <a:pt x="150" y="29"/>
                  </a:lnTo>
                  <a:lnTo>
                    <a:pt x="149" y="21"/>
                  </a:lnTo>
                  <a:lnTo>
                    <a:pt x="149" y="13"/>
                  </a:lnTo>
                  <a:lnTo>
                    <a:pt x="152" y="7"/>
                  </a:lnTo>
                  <a:lnTo>
                    <a:pt x="159" y="2"/>
                  </a:lnTo>
                  <a:lnTo>
                    <a:pt x="171" y="0"/>
                  </a:lnTo>
                  <a:lnTo>
                    <a:pt x="188" y="2"/>
                  </a:lnTo>
                  <a:lnTo>
                    <a:pt x="200" y="7"/>
                  </a:lnTo>
                  <a:lnTo>
                    <a:pt x="208" y="13"/>
                  </a:lnTo>
                  <a:lnTo>
                    <a:pt x="213" y="23"/>
                  </a:lnTo>
                  <a:lnTo>
                    <a:pt x="214" y="32"/>
                  </a:lnTo>
                  <a:lnTo>
                    <a:pt x="214" y="42"/>
                  </a:lnTo>
                  <a:lnTo>
                    <a:pt x="212" y="53"/>
                  </a:lnTo>
                  <a:lnTo>
                    <a:pt x="211" y="62"/>
                  </a:lnTo>
                  <a:lnTo>
                    <a:pt x="209" y="68"/>
                  </a:lnTo>
                  <a:lnTo>
                    <a:pt x="208" y="74"/>
                  </a:lnTo>
                  <a:lnTo>
                    <a:pt x="211" y="75"/>
                  </a:lnTo>
                  <a:lnTo>
                    <a:pt x="213" y="72"/>
                  </a:lnTo>
                  <a:lnTo>
                    <a:pt x="217" y="66"/>
                  </a:lnTo>
                  <a:lnTo>
                    <a:pt x="221" y="57"/>
                  </a:lnTo>
                  <a:lnTo>
                    <a:pt x="226" y="46"/>
                  </a:lnTo>
                  <a:lnTo>
                    <a:pt x="233" y="34"/>
                  </a:lnTo>
                  <a:lnTo>
                    <a:pt x="241" y="24"/>
                  </a:lnTo>
                  <a:lnTo>
                    <a:pt x="251" y="15"/>
                  </a:lnTo>
                  <a:lnTo>
                    <a:pt x="262" y="11"/>
                  </a:lnTo>
                  <a:lnTo>
                    <a:pt x="273" y="11"/>
                  </a:lnTo>
                  <a:lnTo>
                    <a:pt x="288" y="16"/>
                  </a:lnTo>
                  <a:lnTo>
                    <a:pt x="305" y="29"/>
                  </a:lnTo>
                  <a:lnTo>
                    <a:pt x="314" y="41"/>
                  </a:lnTo>
                  <a:lnTo>
                    <a:pt x="318" y="53"/>
                  </a:lnTo>
                  <a:lnTo>
                    <a:pt x="315" y="63"/>
                  </a:lnTo>
                  <a:lnTo>
                    <a:pt x="307" y="74"/>
                  </a:lnTo>
                  <a:lnTo>
                    <a:pt x="298" y="84"/>
                  </a:lnTo>
                  <a:lnTo>
                    <a:pt x="285" y="95"/>
                  </a:lnTo>
                  <a:lnTo>
                    <a:pt x="272" y="106"/>
                  </a:lnTo>
                  <a:lnTo>
                    <a:pt x="259" y="117"/>
                  </a:lnTo>
                  <a:lnTo>
                    <a:pt x="247" y="129"/>
                  </a:lnTo>
                  <a:lnTo>
                    <a:pt x="142" y="129"/>
                  </a:lnTo>
                  <a:lnTo>
                    <a:pt x="127" y="114"/>
                  </a:lnTo>
                  <a:lnTo>
                    <a:pt x="112" y="101"/>
                  </a:lnTo>
                  <a:lnTo>
                    <a:pt x="98" y="91"/>
                  </a:lnTo>
                  <a:lnTo>
                    <a:pt x="87" y="80"/>
                  </a:lnTo>
                  <a:lnTo>
                    <a:pt x="80" y="70"/>
                  </a:lnTo>
                  <a:lnTo>
                    <a:pt x="77" y="61"/>
                  </a:lnTo>
                  <a:lnTo>
                    <a:pt x="81" y="49"/>
                  </a:lnTo>
                  <a:lnTo>
                    <a:pt x="91" y="37"/>
                  </a:lnTo>
                  <a:close/>
                  <a:moveTo>
                    <a:pt x="196" y="574"/>
                  </a:moveTo>
                  <a:lnTo>
                    <a:pt x="177" y="572"/>
                  </a:lnTo>
                  <a:lnTo>
                    <a:pt x="154" y="568"/>
                  </a:lnTo>
                  <a:lnTo>
                    <a:pt x="131" y="562"/>
                  </a:lnTo>
                  <a:lnTo>
                    <a:pt x="107" y="553"/>
                  </a:lnTo>
                  <a:lnTo>
                    <a:pt x="84" y="541"/>
                  </a:lnTo>
                  <a:lnTo>
                    <a:pt x="63" y="525"/>
                  </a:lnTo>
                  <a:lnTo>
                    <a:pt x="42" y="507"/>
                  </a:lnTo>
                  <a:lnTo>
                    <a:pt x="25" y="485"/>
                  </a:lnTo>
                  <a:lnTo>
                    <a:pt x="12" y="460"/>
                  </a:lnTo>
                  <a:lnTo>
                    <a:pt x="4" y="430"/>
                  </a:lnTo>
                  <a:lnTo>
                    <a:pt x="0" y="397"/>
                  </a:lnTo>
                  <a:lnTo>
                    <a:pt x="2" y="373"/>
                  </a:lnTo>
                  <a:lnTo>
                    <a:pt x="6" y="352"/>
                  </a:lnTo>
                  <a:lnTo>
                    <a:pt x="15" y="330"/>
                  </a:lnTo>
                  <a:lnTo>
                    <a:pt x="27" y="309"/>
                  </a:lnTo>
                  <a:lnTo>
                    <a:pt x="43" y="286"/>
                  </a:lnTo>
                  <a:lnTo>
                    <a:pt x="63" y="260"/>
                  </a:lnTo>
                  <a:lnTo>
                    <a:pt x="85" y="231"/>
                  </a:lnTo>
                  <a:lnTo>
                    <a:pt x="112" y="198"/>
                  </a:lnTo>
                  <a:lnTo>
                    <a:pt x="142" y="160"/>
                  </a:lnTo>
                  <a:lnTo>
                    <a:pt x="246" y="160"/>
                  </a:lnTo>
                  <a:lnTo>
                    <a:pt x="275" y="195"/>
                  </a:lnTo>
                  <a:lnTo>
                    <a:pt x="302" y="227"/>
                  </a:lnTo>
                  <a:lnTo>
                    <a:pt x="327" y="257"/>
                  </a:lnTo>
                  <a:lnTo>
                    <a:pt x="348" y="284"/>
                  </a:lnTo>
                  <a:lnTo>
                    <a:pt x="365" y="312"/>
                  </a:lnTo>
                  <a:lnTo>
                    <a:pt x="378" y="339"/>
                  </a:lnTo>
                  <a:lnTo>
                    <a:pt x="387" y="368"/>
                  </a:lnTo>
                  <a:lnTo>
                    <a:pt x="390" y="398"/>
                  </a:lnTo>
                  <a:lnTo>
                    <a:pt x="387" y="431"/>
                  </a:lnTo>
                  <a:lnTo>
                    <a:pt x="378" y="460"/>
                  </a:lnTo>
                  <a:lnTo>
                    <a:pt x="366" y="485"/>
                  </a:lnTo>
                  <a:lnTo>
                    <a:pt x="349" y="507"/>
                  </a:lnTo>
                  <a:lnTo>
                    <a:pt x="330" y="525"/>
                  </a:lnTo>
                  <a:lnTo>
                    <a:pt x="307" y="541"/>
                  </a:lnTo>
                  <a:lnTo>
                    <a:pt x="284" y="553"/>
                  </a:lnTo>
                  <a:lnTo>
                    <a:pt x="260" y="562"/>
                  </a:lnTo>
                  <a:lnTo>
                    <a:pt x="238" y="568"/>
                  </a:lnTo>
                  <a:lnTo>
                    <a:pt x="216" y="572"/>
                  </a:lnTo>
                  <a:lnTo>
                    <a:pt x="196" y="574"/>
                  </a:lnTo>
                  <a:close/>
                  <a:moveTo>
                    <a:pt x="264" y="428"/>
                  </a:moveTo>
                  <a:lnTo>
                    <a:pt x="264" y="415"/>
                  </a:lnTo>
                  <a:lnTo>
                    <a:pt x="264" y="406"/>
                  </a:lnTo>
                  <a:lnTo>
                    <a:pt x="262" y="401"/>
                  </a:lnTo>
                  <a:lnTo>
                    <a:pt x="259" y="396"/>
                  </a:lnTo>
                  <a:lnTo>
                    <a:pt x="252" y="389"/>
                  </a:lnTo>
                  <a:lnTo>
                    <a:pt x="242" y="379"/>
                  </a:lnTo>
                  <a:lnTo>
                    <a:pt x="238" y="376"/>
                  </a:lnTo>
                  <a:lnTo>
                    <a:pt x="235" y="375"/>
                  </a:lnTo>
                  <a:lnTo>
                    <a:pt x="230" y="373"/>
                  </a:lnTo>
                  <a:lnTo>
                    <a:pt x="222" y="373"/>
                  </a:lnTo>
                  <a:lnTo>
                    <a:pt x="209" y="373"/>
                  </a:lnTo>
                  <a:lnTo>
                    <a:pt x="191" y="373"/>
                  </a:lnTo>
                  <a:lnTo>
                    <a:pt x="166" y="373"/>
                  </a:lnTo>
                  <a:lnTo>
                    <a:pt x="153" y="362"/>
                  </a:lnTo>
                  <a:lnTo>
                    <a:pt x="153" y="352"/>
                  </a:lnTo>
                  <a:lnTo>
                    <a:pt x="163" y="343"/>
                  </a:lnTo>
                  <a:lnTo>
                    <a:pt x="233" y="343"/>
                  </a:lnTo>
                  <a:lnTo>
                    <a:pt x="237" y="347"/>
                  </a:lnTo>
                  <a:lnTo>
                    <a:pt x="241" y="351"/>
                  </a:lnTo>
                  <a:lnTo>
                    <a:pt x="243" y="354"/>
                  </a:lnTo>
                  <a:lnTo>
                    <a:pt x="246" y="355"/>
                  </a:lnTo>
                  <a:lnTo>
                    <a:pt x="249" y="354"/>
                  </a:lnTo>
                  <a:lnTo>
                    <a:pt x="251" y="352"/>
                  </a:lnTo>
                  <a:lnTo>
                    <a:pt x="256" y="347"/>
                  </a:lnTo>
                  <a:lnTo>
                    <a:pt x="259" y="343"/>
                  </a:lnTo>
                  <a:lnTo>
                    <a:pt x="262" y="341"/>
                  </a:lnTo>
                  <a:lnTo>
                    <a:pt x="263" y="338"/>
                  </a:lnTo>
                  <a:lnTo>
                    <a:pt x="262" y="335"/>
                  </a:lnTo>
                  <a:lnTo>
                    <a:pt x="260" y="333"/>
                  </a:lnTo>
                  <a:lnTo>
                    <a:pt x="252" y="325"/>
                  </a:lnTo>
                  <a:lnTo>
                    <a:pt x="249" y="321"/>
                  </a:lnTo>
                  <a:lnTo>
                    <a:pt x="245" y="320"/>
                  </a:lnTo>
                  <a:lnTo>
                    <a:pt x="238" y="318"/>
                  </a:lnTo>
                  <a:lnTo>
                    <a:pt x="228" y="318"/>
                  </a:lnTo>
                  <a:lnTo>
                    <a:pt x="212" y="318"/>
                  </a:lnTo>
                  <a:lnTo>
                    <a:pt x="212" y="305"/>
                  </a:lnTo>
                  <a:lnTo>
                    <a:pt x="212" y="297"/>
                  </a:lnTo>
                  <a:lnTo>
                    <a:pt x="209" y="294"/>
                  </a:lnTo>
                  <a:lnTo>
                    <a:pt x="201" y="294"/>
                  </a:lnTo>
                  <a:lnTo>
                    <a:pt x="188" y="294"/>
                  </a:lnTo>
                  <a:lnTo>
                    <a:pt x="183" y="295"/>
                  </a:lnTo>
                  <a:lnTo>
                    <a:pt x="180" y="299"/>
                  </a:lnTo>
                  <a:lnTo>
                    <a:pt x="180" y="307"/>
                  </a:lnTo>
                  <a:lnTo>
                    <a:pt x="180" y="318"/>
                  </a:lnTo>
                  <a:lnTo>
                    <a:pt x="166" y="318"/>
                  </a:lnTo>
                  <a:lnTo>
                    <a:pt x="157" y="318"/>
                  </a:lnTo>
                  <a:lnTo>
                    <a:pt x="150" y="320"/>
                  </a:lnTo>
                  <a:lnTo>
                    <a:pt x="145" y="322"/>
                  </a:lnTo>
                  <a:lnTo>
                    <a:pt x="140" y="328"/>
                  </a:lnTo>
                  <a:lnTo>
                    <a:pt x="132" y="335"/>
                  </a:lnTo>
                  <a:lnTo>
                    <a:pt x="129" y="342"/>
                  </a:lnTo>
                  <a:lnTo>
                    <a:pt x="128" y="351"/>
                  </a:lnTo>
                  <a:lnTo>
                    <a:pt x="128" y="359"/>
                  </a:lnTo>
                  <a:lnTo>
                    <a:pt x="128" y="366"/>
                  </a:lnTo>
                  <a:lnTo>
                    <a:pt x="128" y="371"/>
                  </a:lnTo>
                  <a:lnTo>
                    <a:pt x="131" y="375"/>
                  </a:lnTo>
                  <a:lnTo>
                    <a:pt x="135" y="380"/>
                  </a:lnTo>
                  <a:lnTo>
                    <a:pt x="140" y="385"/>
                  </a:lnTo>
                  <a:lnTo>
                    <a:pt x="150" y="396"/>
                  </a:lnTo>
                  <a:lnTo>
                    <a:pt x="154" y="398"/>
                  </a:lnTo>
                  <a:lnTo>
                    <a:pt x="158" y="400"/>
                  </a:lnTo>
                  <a:lnTo>
                    <a:pt x="162" y="401"/>
                  </a:lnTo>
                  <a:lnTo>
                    <a:pt x="226" y="400"/>
                  </a:lnTo>
                  <a:lnTo>
                    <a:pt x="238" y="413"/>
                  </a:lnTo>
                  <a:lnTo>
                    <a:pt x="238" y="423"/>
                  </a:lnTo>
                  <a:lnTo>
                    <a:pt x="230" y="431"/>
                  </a:lnTo>
                  <a:lnTo>
                    <a:pt x="157" y="431"/>
                  </a:lnTo>
                  <a:lnTo>
                    <a:pt x="152" y="426"/>
                  </a:lnTo>
                  <a:lnTo>
                    <a:pt x="149" y="422"/>
                  </a:lnTo>
                  <a:lnTo>
                    <a:pt x="145" y="421"/>
                  </a:lnTo>
                  <a:lnTo>
                    <a:pt x="142" y="419"/>
                  </a:lnTo>
                  <a:lnTo>
                    <a:pt x="140" y="421"/>
                  </a:lnTo>
                  <a:lnTo>
                    <a:pt x="137" y="422"/>
                  </a:lnTo>
                  <a:lnTo>
                    <a:pt x="131" y="430"/>
                  </a:lnTo>
                  <a:lnTo>
                    <a:pt x="127" y="434"/>
                  </a:lnTo>
                  <a:lnTo>
                    <a:pt x="127" y="438"/>
                  </a:lnTo>
                  <a:lnTo>
                    <a:pt x="131" y="443"/>
                  </a:lnTo>
                  <a:lnTo>
                    <a:pt x="139" y="451"/>
                  </a:lnTo>
                  <a:lnTo>
                    <a:pt x="142" y="453"/>
                  </a:lnTo>
                  <a:lnTo>
                    <a:pt x="146" y="455"/>
                  </a:lnTo>
                  <a:lnTo>
                    <a:pt x="150" y="456"/>
                  </a:lnTo>
                  <a:lnTo>
                    <a:pt x="180" y="456"/>
                  </a:lnTo>
                  <a:lnTo>
                    <a:pt x="180" y="469"/>
                  </a:lnTo>
                  <a:lnTo>
                    <a:pt x="182" y="477"/>
                  </a:lnTo>
                  <a:lnTo>
                    <a:pt x="184" y="479"/>
                  </a:lnTo>
                  <a:lnTo>
                    <a:pt x="192" y="481"/>
                  </a:lnTo>
                  <a:lnTo>
                    <a:pt x="205" y="481"/>
                  </a:lnTo>
                  <a:lnTo>
                    <a:pt x="209" y="479"/>
                  </a:lnTo>
                  <a:lnTo>
                    <a:pt x="212" y="476"/>
                  </a:lnTo>
                  <a:lnTo>
                    <a:pt x="212" y="468"/>
                  </a:lnTo>
                  <a:lnTo>
                    <a:pt x="212" y="456"/>
                  </a:lnTo>
                  <a:lnTo>
                    <a:pt x="228" y="456"/>
                  </a:lnTo>
                  <a:lnTo>
                    <a:pt x="237" y="456"/>
                  </a:lnTo>
                  <a:lnTo>
                    <a:pt x="243" y="453"/>
                  </a:lnTo>
                  <a:lnTo>
                    <a:pt x="247" y="451"/>
                  </a:lnTo>
                  <a:lnTo>
                    <a:pt x="255" y="444"/>
                  </a:lnTo>
                  <a:lnTo>
                    <a:pt x="262" y="436"/>
                  </a:lnTo>
                  <a:lnTo>
                    <a:pt x="264" y="4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7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Three Key Issues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4</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11" name="Rectangle 10">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Retained Earnings</a:t>
            </a:r>
            <a:endParaRPr lang="en-US" sz="3200" dirty="0"/>
          </a:p>
        </p:txBody>
      </p:sp>
    </p:spTree>
    <p:extLst>
      <p:ext uri="{BB962C8B-B14F-4D97-AF65-F5344CB8AC3E}">
        <p14:creationId xmlns:p14="http://schemas.microsoft.com/office/powerpoint/2010/main" val="690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Retained Earnings 	</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5</a:t>
            </a:fld>
            <a:endParaRPr lang="en-US" dirty="0"/>
          </a:p>
        </p:txBody>
      </p:sp>
      <p:grpSp>
        <p:nvGrpSpPr>
          <p:cNvPr id="7" name="Group 6"/>
          <p:cNvGrpSpPr/>
          <p:nvPr/>
        </p:nvGrpSpPr>
        <p:grpSpPr>
          <a:xfrm>
            <a:off x="3310218" y="5110195"/>
            <a:ext cx="2345635" cy="1654526"/>
            <a:chOff x="951704" y="2465108"/>
            <a:chExt cx="2668572" cy="2664896"/>
          </a:xfrm>
        </p:grpSpPr>
        <p:sp>
          <p:nvSpPr>
            <p:cNvPr id="8" name="Oval 7"/>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dirty="0" smtClean="0"/>
                <a:t>Net Earnings </a:t>
              </a:r>
            </a:p>
            <a:p>
              <a:pPr lvl="0" algn="ctr">
                <a:lnSpc>
                  <a:spcPct val="90000"/>
                </a:lnSpc>
              </a:pPr>
              <a:r>
                <a:rPr lang="en-US" dirty="0" smtClean="0"/>
                <a:t>Not Paid Out</a:t>
              </a:r>
            </a:p>
            <a:p>
              <a:pPr lvl="0" algn="ctr">
                <a:lnSpc>
                  <a:spcPct val="90000"/>
                </a:lnSpc>
              </a:pPr>
              <a:r>
                <a:rPr lang="en-US" dirty="0" smtClean="0"/>
                <a:t>As A Dividend</a:t>
              </a:r>
              <a:endParaRPr lang="en-US" dirty="0"/>
            </a:p>
          </p:txBody>
        </p:sp>
        <p:sp>
          <p:nvSpPr>
            <p:cNvPr id="9" name="Oval 8"/>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9" y="1523655"/>
            <a:ext cx="8091965" cy="32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rot="17419623" flipV="1">
            <a:off x="5275148" y="4784337"/>
            <a:ext cx="2007768" cy="626847"/>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41410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688979" y="1741766"/>
            <a:ext cx="1903446" cy="4236454"/>
            <a:chOff x="4993775" y="1741766"/>
            <a:chExt cx="1903446" cy="4236454"/>
          </a:xfrm>
        </p:grpSpPr>
        <p:sp>
          <p:nvSpPr>
            <p:cNvPr id="19" name="Rectangle 18"/>
            <p:cNvSpPr/>
            <p:nvPr/>
          </p:nvSpPr>
          <p:spPr>
            <a:xfrm>
              <a:off x="4993776" y="1741766"/>
              <a:ext cx="1903445" cy="42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endParaRPr lang="en-US" sz="2000" b="1" dirty="0">
                <a:solidFill>
                  <a:schemeClr val="accent2"/>
                </a:solidFill>
              </a:endParaRPr>
            </a:p>
          </p:txBody>
        </p:sp>
        <p:sp>
          <p:nvSpPr>
            <p:cNvPr id="23" name="Rectangle 22"/>
            <p:cNvSpPr/>
            <p:nvPr/>
          </p:nvSpPr>
          <p:spPr>
            <a:xfrm>
              <a:off x="4993775" y="1741766"/>
              <a:ext cx="1903445" cy="65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Professional C Corporation</a:t>
              </a:r>
              <a:endParaRPr lang="en-US" b="1" dirty="0"/>
            </a:p>
          </p:txBody>
        </p:sp>
      </p:grpSp>
      <p:grpSp>
        <p:nvGrpSpPr>
          <p:cNvPr id="28" name="Group 27"/>
          <p:cNvGrpSpPr/>
          <p:nvPr/>
        </p:nvGrpSpPr>
        <p:grpSpPr>
          <a:xfrm>
            <a:off x="309134" y="1735138"/>
            <a:ext cx="1903446" cy="4236454"/>
            <a:chOff x="613930" y="1735138"/>
            <a:chExt cx="1903446" cy="4236454"/>
          </a:xfrm>
        </p:grpSpPr>
        <p:sp>
          <p:nvSpPr>
            <p:cNvPr id="8" name="Rectangle 7"/>
            <p:cNvSpPr/>
            <p:nvPr/>
          </p:nvSpPr>
          <p:spPr>
            <a:xfrm>
              <a:off x="613931" y="1735138"/>
              <a:ext cx="1903445" cy="42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endParaRPr lang="en-US" sz="2000" b="1" dirty="0">
                <a:solidFill>
                  <a:schemeClr val="accent2"/>
                </a:solidFill>
              </a:endParaRPr>
            </a:p>
          </p:txBody>
        </p:sp>
        <p:sp>
          <p:nvSpPr>
            <p:cNvPr id="12" name="Rectangle 11"/>
            <p:cNvSpPr/>
            <p:nvPr/>
          </p:nvSpPr>
          <p:spPr>
            <a:xfrm>
              <a:off x="613930" y="1735138"/>
              <a:ext cx="1903445" cy="65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 Corporation</a:t>
              </a:r>
              <a:endParaRPr lang="en-US" b="1" dirty="0"/>
            </a:p>
          </p:txBody>
        </p:sp>
      </p:grpSp>
      <p:sp>
        <p:nvSpPr>
          <p:cNvPr id="2" name="Title 1"/>
          <p:cNvSpPr>
            <a:spLocks noGrp="1"/>
          </p:cNvSpPr>
          <p:nvPr>
            <p:ph type="title"/>
          </p:nvPr>
        </p:nvSpPr>
        <p:spPr/>
        <p:txBody>
          <a:bodyPr/>
          <a:lstStyle/>
          <a:p>
            <a:r>
              <a:rPr lang="en-US" dirty="0" smtClean="0"/>
              <a:t>Excess Retained Earnings?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6</a:t>
            </a:fld>
            <a:endParaRPr lang="en-US" dirty="0"/>
          </a:p>
        </p:txBody>
      </p:sp>
      <p:sp>
        <p:nvSpPr>
          <p:cNvPr id="9" name="Rounded Rectangle 8"/>
          <p:cNvSpPr/>
          <p:nvPr/>
        </p:nvSpPr>
        <p:spPr>
          <a:xfrm>
            <a:off x="514408" y="2607778"/>
            <a:ext cx="1492898" cy="3165378"/>
          </a:xfrm>
          <a:prstGeom prst="roundRect">
            <a:avLst>
              <a:gd name="adj" fmla="val 9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22"/>
          <p:cNvSpPr/>
          <p:nvPr/>
        </p:nvSpPr>
        <p:spPr>
          <a:xfrm>
            <a:off x="514408" y="4986632"/>
            <a:ext cx="1492898" cy="786525"/>
          </a:xfrm>
          <a:custGeom>
            <a:avLst/>
            <a:gdLst/>
            <a:ahLst/>
            <a:cxnLst/>
            <a:rect l="l" t="t" r="r" b="b"/>
            <a:pathLst>
              <a:path w="1492898" h="1582689">
                <a:moveTo>
                  <a:pt x="0" y="0"/>
                </a:moveTo>
                <a:lnTo>
                  <a:pt x="1492898" y="0"/>
                </a:lnTo>
                <a:lnTo>
                  <a:pt x="1492898" y="1445835"/>
                </a:lnTo>
                <a:cubicBezTo>
                  <a:pt x="1492898" y="1521417"/>
                  <a:pt x="1431626" y="1582689"/>
                  <a:pt x="1356044" y="1582689"/>
                </a:cubicBezTo>
                <a:lnTo>
                  <a:pt x="136854" y="1582689"/>
                </a:lnTo>
                <a:cubicBezTo>
                  <a:pt x="61272" y="1582689"/>
                  <a:pt x="0" y="1521417"/>
                  <a:pt x="0" y="1445835"/>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$250,000 Retained Earnings</a:t>
            </a:r>
            <a:endParaRPr lang="en-US" dirty="0"/>
          </a:p>
        </p:txBody>
      </p:sp>
      <p:sp>
        <p:nvSpPr>
          <p:cNvPr id="11" name="Rectangle 10"/>
          <p:cNvSpPr/>
          <p:nvPr/>
        </p:nvSpPr>
        <p:spPr>
          <a:xfrm>
            <a:off x="595269" y="2948867"/>
            <a:ext cx="1331176" cy="923330"/>
          </a:xfrm>
          <a:prstGeom prst="rect">
            <a:avLst/>
          </a:prstGeom>
        </p:spPr>
        <p:txBody>
          <a:bodyPr wrap="square">
            <a:spAutoFit/>
          </a:bodyPr>
          <a:lstStyle/>
          <a:p>
            <a:pPr algn="ctr"/>
            <a:r>
              <a:rPr lang="en-US" dirty="0" smtClean="0">
                <a:solidFill>
                  <a:schemeClr val="bg1"/>
                </a:solidFill>
              </a:rPr>
              <a:t>Amount in Excess of $250,000</a:t>
            </a:r>
            <a:endParaRPr lang="en-US" dirty="0">
              <a:solidFill>
                <a:schemeClr val="bg1"/>
              </a:solidFill>
            </a:endParaRPr>
          </a:p>
        </p:txBody>
      </p:sp>
      <p:cxnSp>
        <p:nvCxnSpPr>
          <p:cNvPr id="14" name="Straight Arrow Connector 13"/>
          <p:cNvCxnSpPr/>
          <p:nvPr/>
        </p:nvCxnSpPr>
        <p:spPr>
          <a:xfrm>
            <a:off x="2007306" y="3222916"/>
            <a:ext cx="494515" cy="0"/>
          </a:xfrm>
          <a:prstGeom prst="straightConnector1">
            <a:avLst/>
          </a:prstGeom>
          <a:ln w="57150">
            <a:solidFill>
              <a:srgbClr val="FF0000"/>
            </a:solidFill>
            <a:tailEnd type="arrow" w="lg"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07306" y="5416853"/>
            <a:ext cx="494515" cy="0"/>
          </a:xfrm>
          <a:prstGeom prst="straightConnector1">
            <a:avLst/>
          </a:prstGeom>
          <a:ln w="57150">
            <a:solidFill>
              <a:schemeClr val="accent1">
                <a:lumMod val="75000"/>
              </a:schemeClr>
            </a:solidFill>
            <a:tailEnd type="arrow" w="lg" len="sm"/>
          </a:ln>
        </p:spPr>
        <p:style>
          <a:lnRef idx="1">
            <a:schemeClr val="accent1"/>
          </a:lnRef>
          <a:fillRef idx="0">
            <a:schemeClr val="accent1"/>
          </a:fillRef>
          <a:effectRef idx="0">
            <a:schemeClr val="accent1"/>
          </a:effectRef>
          <a:fontRef idx="minor">
            <a:schemeClr val="tx1"/>
          </a:fontRef>
        </p:style>
      </p:cxnSp>
      <p:sp>
        <p:nvSpPr>
          <p:cNvPr id="16" name="Text Box 14"/>
          <p:cNvSpPr txBox="1">
            <a:spLocks noChangeArrowheads="1"/>
          </p:cNvSpPr>
          <p:nvPr/>
        </p:nvSpPr>
        <p:spPr bwMode="auto">
          <a:xfrm>
            <a:off x="2659478" y="2807418"/>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sz="2400">
                <a:solidFill>
                  <a:schemeClr val="tx1"/>
                </a:solidFill>
                <a:latin typeface="Arial" charset="0"/>
                <a:ea typeface="ＭＳ Ｐゴシック" pitchFamily="32" charset="-128"/>
              </a:defRPr>
            </a:lvl1pPr>
            <a:lvl2pPr eaLnBrk="0" hangingPunct="0">
              <a:defRPr sz="2400">
                <a:solidFill>
                  <a:schemeClr val="tx1"/>
                </a:solidFill>
                <a:latin typeface="Arial" charset="0"/>
                <a:ea typeface="ＭＳ Ｐゴシック" pitchFamily="32" charset="-128"/>
              </a:defRPr>
            </a:lvl2pPr>
            <a:lvl3pPr eaLnBrk="0" hangingPunct="0">
              <a:defRPr sz="2400">
                <a:solidFill>
                  <a:schemeClr val="tx1"/>
                </a:solidFill>
                <a:latin typeface="Arial" charset="0"/>
                <a:ea typeface="ＭＳ Ｐゴシック" pitchFamily="32" charset="-128"/>
              </a:defRPr>
            </a:lvl3pPr>
            <a:lvl4pPr eaLnBrk="0" hangingPunct="0">
              <a:defRPr sz="2400">
                <a:solidFill>
                  <a:schemeClr val="tx1"/>
                </a:solidFill>
                <a:latin typeface="Arial" charset="0"/>
                <a:ea typeface="ＭＳ Ｐゴシック" pitchFamily="32" charset="-128"/>
              </a:defRPr>
            </a:lvl4pPr>
            <a:lvl5pPr eaLnBrk="0" hangingPunct="0">
              <a:defRPr sz="2400">
                <a:solidFill>
                  <a:schemeClr val="tx1"/>
                </a:solidFill>
                <a:latin typeface="Arial" charset="0"/>
                <a:ea typeface="ＭＳ Ｐゴシック" pitchFamily="32" charset="-128"/>
              </a:defRPr>
            </a:lvl5pPr>
            <a:lvl6pPr eaLnBrk="0" fontAlgn="base" hangingPunct="0">
              <a:spcBef>
                <a:spcPct val="0"/>
              </a:spcBef>
              <a:spcAft>
                <a:spcPct val="0"/>
              </a:spcAft>
              <a:defRPr sz="2400">
                <a:solidFill>
                  <a:schemeClr val="tx1"/>
                </a:solidFill>
                <a:latin typeface="Arial" charset="0"/>
                <a:ea typeface="ＭＳ Ｐゴシック" pitchFamily="32" charset="-128"/>
              </a:defRPr>
            </a:lvl6pPr>
            <a:lvl7pPr eaLnBrk="0" fontAlgn="base" hangingPunct="0">
              <a:spcBef>
                <a:spcPct val="0"/>
              </a:spcBef>
              <a:spcAft>
                <a:spcPct val="0"/>
              </a:spcAft>
              <a:defRPr sz="2400">
                <a:solidFill>
                  <a:schemeClr val="tx1"/>
                </a:solidFill>
                <a:latin typeface="Arial" charset="0"/>
                <a:ea typeface="ＭＳ Ｐゴシック" pitchFamily="32" charset="-128"/>
              </a:defRPr>
            </a:lvl7pPr>
            <a:lvl8pPr eaLnBrk="0" fontAlgn="base" hangingPunct="0">
              <a:spcBef>
                <a:spcPct val="0"/>
              </a:spcBef>
              <a:spcAft>
                <a:spcPct val="0"/>
              </a:spcAft>
              <a:defRPr sz="2400">
                <a:solidFill>
                  <a:schemeClr val="tx1"/>
                </a:solidFill>
                <a:latin typeface="Arial" charset="0"/>
                <a:ea typeface="ＭＳ Ｐゴシック" pitchFamily="32" charset="-128"/>
              </a:defRPr>
            </a:lvl8pPr>
            <a:lvl9pPr eaLnBrk="0" fontAlgn="base" hangingPunct="0">
              <a:spcBef>
                <a:spcPct val="0"/>
              </a:spcBef>
              <a:spcAft>
                <a:spcPct val="0"/>
              </a:spcAft>
              <a:defRPr sz="2400">
                <a:solidFill>
                  <a:schemeClr val="tx1"/>
                </a:solidFill>
                <a:latin typeface="Arial" charset="0"/>
                <a:ea typeface="ＭＳ Ｐゴシック" pitchFamily="32" charset="-128"/>
              </a:defRPr>
            </a:lvl9pPr>
          </a:lstStyle>
          <a:p>
            <a:pPr defTabSz="914400" eaLnBrk="1" hangingPunct="1">
              <a:spcBef>
                <a:spcPct val="50000"/>
              </a:spcBef>
              <a:buClr>
                <a:schemeClr val="accent1"/>
              </a:buClr>
            </a:pPr>
            <a:r>
              <a:rPr lang="en-US" sz="1600" b="1" dirty="0" smtClean="0">
                <a:solidFill>
                  <a:srgbClr val="FF0000"/>
                </a:solidFill>
              </a:rPr>
              <a:t>Must be reasonable business need</a:t>
            </a:r>
            <a:endParaRPr lang="en-US" sz="1600" b="1" dirty="0">
              <a:solidFill>
                <a:srgbClr val="FF0000"/>
              </a:solidFill>
            </a:endParaRPr>
          </a:p>
        </p:txBody>
      </p:sp>
      <p:sp>
        <p:nvSpPr>
          <p:cNvPr id="17" name="Text Box 14"/>
          <p:cNvSpPr txBox="1">
            <a:spLocks noChangeArrowheads="1"/>
          </p:cNvSpPr>
          <p:nvPr/>
        </p:nvSpPr>
        <p:spPr bwMode="auto">
          <a:xfrm>
            <a:off x="2659478" y="5025002"/>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defPPr>
              <a:defRPr lang="en-US"/>
            </a:defPPr>
            <a:lvl1pPr defTabSz="914400" eaLnBrk="1" hangingPunct="1">
              <a:spcBef>
                <a:spcPct val="50000"/>
              </a:spcBef>
              <a:buClr>
                <a:schemeClr val="accent1"/>
              </a:buClr>
              <a:defRPr sz="1600">
                <a:solidFill>
                  <a:schemeClr val="accent2"/>
                </a:solidFill>
                <a:ea typeface="ＭＳ Ｐゴシック" pitchFamily="32" charset="-128"/>
              </a:defRPr>
            </a:lvl1pPr>
            <a:lvl2pPr eaLnBrk="0" hangingPunct="0">
              <a:defRPr sz="2400">
                <a:ea typeface="ＭＳ Ｐゴシック" pitchFamily="32" charset="-128"/>
              </a:defRPr>
            </a:lvl2pPr>
            <a:lvl3pPr eaLnBrk="0" hangingPunct="0">
              <a:defRPr sz="2400">
                <a:ea typeface="ＭＳ Ｐゴシック" pitchFamily="32" charset="-128"/>
              </a:defRPr>
            </a:lvl3pPr>
            <a:lvl4pPr eaLnBrk="0" hangingPunct="0">
              <a:defRPr sz="2400">
                <a:ea typeface="ＭＳ Ｐゴシック" pitchFamily="32" charset="-128"/>
              </a:defRPr>
            </a:lvl4pPr>
            <a:lvl5pPr eaLnBrk="0" hangingPunct="0">
              <a:defRPr sz="2400">
                <a:ea typeface="ＭＳ Ｐゴシック" pitchFamily="32" charset="-128"/>
              </a:defRPr>
            </a:lvl5pPr>
            <a:lvl6pPr eaLnBrk="0" fontAlgn="base" hangingPunct="0">
              <a:spcBef>
                <a:spcPct val="0"/>
              </a:spcBef>
              <a:spcAft>
                <a:spcPct val="0"/>
              </a:spcAft>
              <a:defRPr sz="2400">
                <a:ea typeface="ＭＳ Ｐゴシック" pitchFamily="32" charset="-128"/>
              </a:defRPr>
            </a:lvl6pPr>
            <a:lvl7pPr eaLnBrk="0" fontAlgn="base" hangingPunct="0">
              <a:spcBef>
                <a:spcPct val="0"/>
              </a:spcBef>
              <a:spcAft>
                <a:spcPct val="0"/>
              </a:spcAft>
              <a:defRPr sz="2400">
                <a:ea typeface="ＭＳ Ｐゴシック" pitchFamily="32" charset="-128"/>
              </a:defRPr>
            </a:lvl7pPr>
            <a:lvl8pPr eaLnBrk="0" fontAlgn="base" hangingPunct="0">
              <a:spcBef>
                <a:spcPct val="0"/>
              </a:spcBef>
              <a:spcAft>
                <a:spcPct val="0"/>
              </a:spcAft>
              <a:defRPr sz="2400">
                <a:ea typeface="ＭＳ Ｐゴシック" pitchFamily="32" charset="-128"/>
              </a:defRPr>
            </a:lvl8pPr>
            <a:lvl9pPr eaLnBrk="0" fontAlgn="base" hangingPunct="0">
              <a:spcBef>
                <a:spcPct val="0"/>
              </a:spcBef>
              <a:spcAft>
                <a:spcPct val="0"/>
              </a:spcAft>
              <a:defRPr sz="2400">
                <a:ea typeface="ＭＳ Ｐゴシック" pitchFamily="32" charset="-128"/>
              </a:defRPr>
            </a:lvl9pPr>
          </a:lstStyle>
          <a:p>
            <a:r>
              <a:rPr lang="en-US" b="1" dirty="0">
                <a:solidFill>
                  <a:schemeClr val="accent1">
                    <a:lumMod val="75000"/>
                  </a:schemeClr>
                </a:solidFill>
              </a:rPr>
              <a:t>No business purpose need be stated</a:t>
            </a:r>
          </a:p>
        </p:txBody>
      </p:sp>
      <p:sp>
        <p:nvSpPr>
          <p:cNvPr id="20" name="Rounded Rectangle 19"/>
          <p:cNvSpPr/>
          <p:nvPr/>
        </p:nvSpPr>
        <p:spPr>
          <a:xfrm>
            <a:off x="4894253" y="2614406"/>
            <a:ext cx="1492898" cy="3165378"/>
          </a:xfrm>
          <a:prstGeom prst="roundRect">
            <a:avLst>
              <a:gd name="adj" fmla="val 9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2"/>
          <p:cNvSpPr/>
          <p:nvPr/>
        </p:nvSpPr>
        <p:spPr>
          <a:xfrm>
            <a:off x="4894253" y="4993260"/>
            <a:ext cx="1492898" cy="786525"/>
          </a:xfrm>
          <a:custGeom>
            <a:avLst/>
            <a:gdLst/>
            <a:ahLst/>
            <a:cxnLst/>
            <a:rect l="l" t="t" r="r" b="b"/>
            <a:pathLst>
              <a:path w="1492898" h="1582689">
                <a:moveTo>
                  <a:pt x="0" y="0"/>
                </a:moveTo>
                <a:lnTo>
                  <a:pt x="1492898" y="0"/>
                </a:lnTo>
                <a:lnTo>
                  <a:pt x="1492898" y="1445835"/>
                </a:lnTo>
                <a:cubicBezTo>
                  <a:pt x="1492898" y="1521417"/>
                  <a:pt x="1431626" y="1582689"/>
                  <a:pt x="1356044" y="1582689"/>
                </a:cubicBezTo>
                <a:lnTo>
                  <a:pt x="136854" y="1582689"/>
                </a:lnTo>
                <a:cubicBezTo>
                  <a:pt x="61272" y="1582689"/>
                  <a:pt x="0" y="1521417"/>
                  <a:pt x="0" y="1445835"/>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$150,000 Retained Earnings</a:t>
            </a:r>
            <a:endParaRPr lang="en-US" dirty="0"/>
          </a:p>
        </p:txBody>
      </p:sp>
      <p:sp>
        <p:nvSpPr>
          <p:cNvPr id="22" name="Rectangle 21"/>
          <p:cNvSpPr/>
          <p:nvPr/>
        </p:nvSpPr>
        <p:spPr>
          <a:xfrm>
            <a:off x="4975114" y="2955495"/>
            <a:ext cx="1331176" cy="923330"/>
          </a:xfrm>
          <a:prstGeom prst="rect">
            <a:avLst/>
          </a:prstGeom>
        </p:spPr>
        <p:txBody>
          <a:bodyPr wrap="square">
            <a:spAutoFit/>
          </a:bodyPr>
          <a:lstStyle/>
          <a:p>
            <a:pPr algn="ctr"/>
            <a:r>
              <a:rPr lang="en-US" dirty="0" smtClean="0">
                <a:solidFill>
                  <a:schemeClr val="bg1"/>
                </a:solidFill>
              </a:rPr>
              <a:t>Amount in Excess of $150,000</a:t>
            </a:r>
            <a:endParaRPr lang="en-US" dirty="0">
              <a:solidFill>
                <a:schemeClr val="bg1"/>
              </a:solidFill>
            </a:endParaRPr>
          </a:p>
        </p:txBody>
      </p:sp>
      <p:cxnSp>
        <p:nvCxnSpPr>
          <p:cNvPr id="24" name="Straight Arrow Connector 23"/>
          <p:cNvCxnSpPr/>
          <p:nvPr/>
        </p:nvCxnSpPr>
        <p:spPr>
          <a:xfrm>
            <a:off x="6387151" y="3229544"/>
            <a:ext cx="494515" cy="0"/>
          </a:xfrm>
          <a:prstGeom prst="straightConnector1">
            <a:avLst/>
          </a:prstGeom>
          <a:ln w="57150">
            <a:solidFill>
              <a:srgbClr val="FF0000"/>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87151" y="5423481"/>
            <a:ext cx="494515" cy="0"/>
          </a:xfrm>
          <a:prstGeom prst="straightConnector1">
            <a:avLst/>
          </a:prstGeom>
          <a:ln w="57150">
            <a:solidFill>
              <a:schemeClr val="accent1">
                <a:lumMod val="75000"/>
              </a:schemeClr>
            </a:solidFill>
            <a:tailEnd type="arrow" w="lg" len="sm"/>
          </a:ln>
        </p:spPr>
        <p:style>
          <a:lnRef idx="1">
            <a:schemeClr val="accent1"/>
          </a:lnRef>
          <a:fillRef idx="0">
            <a:schemeClr val="accent1"/>
          </a:fillRef>
          <a:effectRef idx="0">
            <a:schemeClr val="accent1"/>
          </a:effectRef>
          <a:fontRef idx="minor">
            <a:schemeClr val="tx1"/>
          </a:fontRef>
        </p:style>
      </p:cxnSp>
      <p:sp>
        <p:nvSpPr>
          <p:cNvPr id="26" name="Text Box 14"/>
          <p:cNvSpPr txBox="1">
            <a:spLocks noChangeArrowheads="1"/>
          </p:cNvSpPr>
          <p:nvPr/>
        </p:nvSpPr>
        <p:spPr bwMode="auto">
          <a:xfrm>
            <a:off x="7039323" y="2814046"/>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defPPr>
              <a:defRPr lang="en-US"/>
            </a:defPPr>
            <a:lvl1pPr defTabSz="914400" eaLnBrk="1" hangingPunct="1">
              <a:spcBef>
                <a:spcPct val="50000"/>
              </a:spcBef>
              <a:buClr>
                <a:schemeClr val="accent1"/>
              </a:buClr>
              <a:defRPr sz="1600">
                <a:solidFill>
                  <a:schemeClr val="accent2"/>
                </a:solidFill>
                <a:ea typeface="ＭＳ Ｐゴシック" pitchFamily="32" charset="-128"/>
              </a:defRPr>
            </a:lvl1pPr>
            <a:lvl2pPr eaLnBrk="0" hangingPunct="0">
              <a:defRPr sz="2400">
                <a:ea typeface="ＭＳ Ｐゴシック" pitchFamily="32" charset="-128"/>
              </a:defRPr>
            </a:lvl2pPr>
            <a:lvl3pPr eaLnBrk="0" hangingPunct="0">
              <a:defRPr sz="2400">
                <a:ea typeface="ＭＳ Ｐゴシック" pitchFamily="32" charset="-128"/>
              </a:defRPr>
            </a:lvl3pPr>
            <a:lvl4pPr eaLnBrk="0" hangingPunct="0">
              <a:defRPr sz="2400">
                <a:ea typeface="ＭＳ Ｐゴシック" pitchFamily="32" charset="-128"/>
              </a:defRPr>
            </a:lvl4pPr>
            <a:lvl5pPr eaLnBrk="0" hangingPunct="0">
              <a:defRPr sz="2400">
                <a:ea typeface="ＭＳ Ｐゴシック" pitchFamily="32" charset="-128"/>
              </a:defRPr>
            </a:lvl5pPr>
            <a:lvl6pPr eaLnBrk="0" fontAlgn="base" hangingPunct="0">
              <a:spcBef>
                <a:spcPct val="0"/>
              </a:spcBef>
              <a:spcAft>
                <a:spcPct val="0"/>
              </a:spcAft>
              <a:defRPr sz="2400">
                <a:ea typeface="ＭＳ Ｐゴシック" pitchFamily="32" charset="-128"/>
              </a:defRPr>
            </a:lvl6pPr>
            <a:lvl7pPr eaLnBrk="0" fontAlgn="base" hangingPunct="0">
              <a:spcBef>
                <a:spcPct val="0"/>
              </a:spcBef>
              <a:spcAft>
                <a:spcPct val="0"/>
              </a:spcAft>
              <a:defRPr sz="2400">
                <a:ea typeface="ＭＳ Ｐゴシック" pitchFamily="32" charset="-128"/>
              </a:defRPr>
            </a:lvl7pPr>
            <a:lvl8pPr eaLnBrk="0" fontAlgn="base" hangingPunct="0">
              <a:spcBef>
                <a:spcPct val="0"/>
              </a:spcBef>
              <a:spcAft>
                <a:spcPct val="0"/>
              </a:spcAft>
              <a:defRPr sz="2400">
                <a:ea typeface="ＭＳ Ｐゴシック" pitchFamily="32" charset="-128"/>
              </a:defRPr>
            </a:lvl8pPr>
            <a:lvl9pPr eaLnBrk="0" fontAlgn="base" hangingPunct="0">
              <a:spcBef>
                <a:spcPct val="0"/>
              </a:spcBef>
              <a:spcAft>
                <a:spcPct val="0"/>
              </a:spcAft>
              <a:defRPr sz="2400">
                <a:ea typeface="ＭＳ Ｐゴシック" pitchFamily="32" charset="-128"/>
              </a:defRPr>
            </a:lvl9pPr>
          </a:lstStyle>
          <a:p>
            <a:r>
              <a:rPr lang="en-US" b="1" dirty="0">
                <a:solidFill>
                  <a:srgbClr val="FF0000"/>
                </a:solidFill>
              </a:rPr>
              <a:t>Must be reasonable business need</a:t>
            </a:r>
          </a:p>
        </p:txBody>
      </p:sp>
      <p:sp>
        <p:nvSpPr>
          <p:cNvPr id="27" name="Text Box 14"/>
          <p:cNvSpPr txBox="1">
            <a:spLocks noChangeArrowheads="1"/>
          </p:cNvSpPr>
          <p:nvPr/>
        </p:nvSpPr>
        <p:spPr bwMode="auto">
          <a:xfrm>
            <a:off x="7039323" y="5031630"/>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defPPr>
              <a:defRPr lang="en-US"/>
            </a:defPPr>
            <a:lvl1pPr defTabSz="914400" eaLnBrk="1" hangingPunct="1">
              <a:spcBef>
                <a:spcPct val="50000"/>
              </a:spcBef>
              <a:buClr>
                <a:schemeClr val="accent1"/>
              </a:buClr>
              <a:defRPr sz="1600">
                <a:solidFill>
                  <a:schemeClr val="accent2"/>
                </a:solidFill>
                <a:ea typeface="ＭＳ Ｐゴシック" pitchFamily="32" charset="-128"/>
              </a:defRPr>
            </a:lvl1pPr>
            <a:lvl2pPr eaLnBrk="0" hangingPunct="0">
              <a:defRPr sz="2400">
                <a:ea typeface="ＭＳ Ｐゴシック" pitchFamily="32" charset="-128"/>
              </a:defRPr>
            </a:lvl2pPr>
            <a:lvl3pPr eaLnBrk="0" hangingPunct="0">
              <a:defRPr sz="2400">
                <a:ea typeface="ＭＳ Ｐゴシック" pitchFamily="32" charset="-128"/>
              </a:defRPr>
            </a:lvl3pPr>
            <a:lvl4pPr eaLnBrk="0" hangingPunct="0">
              <a:defRPr sz="2400">
                <a:ea typeface="ＭＳ Ｐゴシック" pitchFamily="32" charset="-128"/>
              </a:defRPr>
            </a:lvl4pPr>
            <a:lvl5pPr eaLnBrk="0" hangingPunct="0">
              <a:defRPr sz="2400">
                <a:ea typeface="ＭＳ Ｐゴシック" pitchFamily="32" charset="-128"/>
              </a:defRPr>
            </a:lvl5pPr>
            <a:lvl6pPr eaLnBrk="0" fontAlgn="base" hangingPunct="0">
              <a:spcBef>
                <a:spcPct val="0"/>
              </a:spcBef>
              <a:spcAft>
                <a:spcPct val="0"/>
              </a:spcAft>
              <a:defRPr sz="2400">
                <a:ea typeface="ＭＳ Ｐゴシック" pitchFamily="32" charset="-128"/>
              </a:defRPr>
            </a:lvl6pPr>
            <a:lvl7pPr eaLnBrk="0" fontAlgn="base" hangingPunct="0">
              <a:spcBef>
                <a:spcPct val="0"/>
              </a:spcBef>
              <a:spcAft>
                <a:spcPct val="0"/>
              </a:spcAft>
              <a:defRPr sz="2400">
                <a:ea typeface="ＭＳ Ｐゴシック" pitchFamily="32" charset="-128"/>
              </a:defRPr>
            </a:lvl7pPr>
            <a:lvl8pPr eaLnBrk="0" fontAlgn="base" hangingPunct="0">
              <a:spcBef>
                <a:spcPct val="0"/>
              </a:spcBef>
              <a:spcAft>
                <a:spcPct val="0"/>
              </a:spcAft>
              <a:defRPr sz="2400">
                <a:ea typeface="ＭＳ Ｐゴシック" pitchFamily="32" charset="-128"/>
              </a:defRPr>
            </a:lvl8pPr>
            <a:lvl9pPr eaLnBrk="0" fontAlgn="base" hangingPunct="0">
              <a:spcBef>
                <a:spcPct val="0"/>
              </a:spcBef>
              <a:spcAft>
                <a:spcPct val="0"/>
              </a:spcAft>
              <a:defRPr sz="2400">
                <a:ea typeface="ＭＳ Ｐゴシック" pitchFamily="32" charset="-128"/>
              </a:defRPr>
            </a:lvl9pPr>
          </a:lstStyle>
          <a:p>
            <a:r>
              <a:rPr lang="en-US" b="1" dirty="0">
                <a:solidFill>
                  <a:schemeClr val="accent1">
                    <a:lumMod val="75000"/>
                  </a:schemeClr>
                </a:solidFill>
              </a:rPr>
              <a:t>No business purpose need be stated</a:t>
            </a:r>
          </a:p>
        </p:txBody>
      </p:sp>
    </p:spTree>
    <p:extLst>
      <p:ext uri="{BB962C8B-B14F-4D97-AF65-F5344CB8AC3E}">
        <p14:creationId xmlns:p14="http://schemas.microsoft.com/office/powerpoint/2010/main" val="2278653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6" grpId="0"/>
      <p:bldP spid="17" grpId="0"/>
      <p:bldP spid="20" grpId="0" animBg="1"/>
      <p:bldP spid="21" grpId="0" animBg="1"/>
      <p:bldP spid="22"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Accumulated Earnings Tax (AET)</a:t>
            </a:r>
            <a:endParaRPr lang="en-US" dirty="0"/>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7</a:t>
            </a:fld>
            <a:endParaRPr lang="en-US" dirty="0"/>
          </a:p>
        </p:txBody>
      </p:sp>
      <p:grpSp>
        <p:nvGrpSpPr>
          <p:cNvPr id="6" name="Group 5"/>
          <p:cNvGrpSpPr/>
          <p:nvPr/>
        </p:nvGrpSpPr>
        <p:grpSpPr>
          <a:xfrm>
            <a:off x="0" y="1324051"/>
            <a:ext cx="9144000" cy="4813402"/>
            <a:chOff x="0" y="1324051"/>
            <a:chExt cx="9144000" cy="4813402"/>
          </a:xfrm>
        </p:grpSpPr>
        <p:grpSp>
          <p:nvGrpSpPr>
            <p:cNvPr id="7" name="Group 6"/>
            <p:cNvGrpSpPr/>
            <p:nvPr/>
          </p:nvGrpSpPr>
          <p:grpSpPr>
            <a:xfrm>
              <a:off x="0" y="1324051"/>
              <a:ext cx="9144000" cy="4813402"/>
              <a:chOff x="0" y="1324051"/>
              <a:chExt cx="9144000" cy="4813402"/>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49" b="10867"/>
              <a:stretch/>
            </p:blipFill>
            <p:spPr>
              <a:xfrm>
                <a:off x="0" y="1324051"/>
                <a:ext cx="9144000" cy="4813402"/>
              </a:xfrm>
              <a:prstGeom prst="rect">
                <a:avLst/>
              </a:prstGeom>
            </p:spPr>
          </p:pic>
          <p:sp>
            <p:nvSpPr>
              <p:cNvPr id="10" name="Rectangle 9"/>
              <p:cNvSpPr/>
              <p:nvPr/>
            </p:nvSpPr>
            <p:spPr>
              <a:xfrm>
                <a:off x="0" y="1324051"/>
                <a:ext cx="9144000" cy="4813402"/>
              </a:xfrm>
              <a:prstGeom prst="rect">
                <a:avLst/>
              </a:prstGeom>
              <a:gradFill flip="none" rotWithShape="1">
                <a:gsLst>
                  <a:gs pos="42000">
                    <a:schemeClr val="bg1">
                      <a:shade val="30000"/>
                      <a:satMod val="115000"/>
                      <a:alpha val="0"/>
                    </a:schemeClr>
                  </a:gs>
                  <a:gs pos="95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5795" r="14708" b="17680"/>
            <a:stretch/>
          </p:blipFill>
          <p:spPr>
            <a:xfrm>
              <a:off x="0" y="1324051"/>
              <a:ext cx="9144000" cy="4813402"/>
            </a:xfrm>
            <a:prstGeom prst="rect">
              <a:avLst/>
            </a:prstGeom>
          </p:spPr>
        </p:pic>
      </p:grpSp>
      <p:sp>
        <p:nvSpPr>
          <p:cNvPr id="12" name="TextBox 11"/>
          <p:cNvSpPr txBox="1"/>
          <p:nvPr/>
        </p:nvSpPr>
        <p:spPr>
          <a:xfrm>
            <a:off x="596348" y="3269087"/>
            <a:ext cx="4006161" cy="1754326"/>
          </a:xfrm>
          <a:prstGeom prst="rect">
            <a:avLst/>
          </a:prstGeom>
          <a:noFill/>
        </p:spPr>
        <p:txBody>
          <a:bodyPr wrap="none" rtlCol="0">
            <a:spAutoFit/>
          </a:bodyPr>
          <a:lstStyle/>
          <a:p>
            <a:r>
              <a:rPr lang="en-US" sz="5400" b="1" i="1" dirty="0" smtClean="0">
                <a:solidFill>
                  <a:srgbClr val="FF0000"/>
                </a:solidFill>
              </a:rPr>
              <a:t>20%</a:t>
            </a:r>
          </a:p>
          <a:p>
            <a:r>
              <a:rPr lang="en-US" sz="5400" b="1" i="1" dirty="0" smtClean="0">
                <a:solidFill>
                  <a:srgbClr val="FF0000"/>
                </a:solidFill>
              </a:rPr>
              <a:t>Penalty Tax</a:t>
            </a:r>
            <a:endParaRPr lang="en-US" sz="5400" b="1" i="1" dirty="0">
              <a:solidFill>
                <a:srgbClr val="FF0000"/>
              </a:solidFill>
            </a:endParaRPr>
          </a:p>
        </p:txBody>
      </p:sp>
    </p:spTree>
    <p:extLst>
      <p:ext uri="{BB962C8B-B14F-4D97-AF65-F5344CB8AC3E}">
        <p14:creationId xmlns:p14="http://schemas.microsoft.com/office/powerpoint/2010/main" val="124095704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517556" y="5506944"/>
            <a:ext cx="515803" cy="365125"/>
          </a:xfrm>
        </p:spPr>
        <p:txBody>
          <a:bodyPr/>
          <a:lstStyle/>
          <a:p>
            <a:fld id="{9F495958-F516-439A-814A-D2DC1CC7FCCF}" type="slidenum">
              <a:rPr lang="en-US" smtClean="0"/>
              <a:t>8</a:t>
            </a:fld>
            <a:endParaRPr lang="en-US" dirty="0"/>
          </a:p>
        </p:txBody>
      </p:sp>
      <p:sp>
        <p:nvSpPr>
          <p:cNvPr id="22" name="Title 1"/>
          <p:cNvSpPr txBox="1">
            <a:spLocks/>
          </p:cNvSpPr>
          <p:nvPr/>
        </p:nvSpPr>
        <p:spPr>
          <a:xfrm>
            <a:off x="-1070113" y="964270"/>
            <a:ext cx="8686800" cy="1066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fontAlgn="auto">
              <a:spcAft>
                <a:spcPts val="0"/>
              </a:spcAft>
            </a:pPr>
            <a:endParaRPr lang="en-US" dirty="0"/>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24" name="Rectangle 23">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Dividends</a:t>
            </a:r>
            <a:endParaRPr lang="en-US" sz="3200" dirty="0"/>
          </a:p>
        </p:txBody>
      </p:sp>
      <p:sp>
        <p:nvSpPr>
          <p:cNvPr id="10" name="Title 9"/>
          <p:cNvSpPr>
            <a:spLocks noGrp="1"/>
          </p:cNvSpPr>
          <p:nvPr>
            <p:ph type="title"/>
          </p:nvPr>
        </p:nvSpPr>
        <p:spPr>
          <a:xfrm>
            <a:off x="228600" y="430870"/>
            <a:ext cx="8686800" cy="1066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Consider </a:t>
            </a:r>
            <a:r>
              <a:rPr lang="en-US" dirty="0"/>
              <a:t>the Three Key Issues</a:t>
            </a:r>
            <a:br>
              <a:rPr lang="en-US" dirty="0"/>
            </a:br>
            <a:endParaRPr lang="en-US" b="1" dirty="0"/>
          </a:p>
        </p:txBody>
      </p:sp>
    </p:spTree>
    <p:extLst>
      <p:ext uri="{BB962C8B-B14F-4D97-AF65-F5344CB8AC3E}">
        <p14:creationId xmlns:p14="http://schemas.microsoft.com/office/powerpoint/2010/main" val="690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Dividend Distribution</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9</a:t>
            </a:fld>
            <a:endParaRPr lang="en-US" dirty="0"/>
          </a:p>
        </p:txBody>
      </p:sp>
      <p:grpSp>
        <p:nvGrpSpPr>
          <p:cNvPr id="11" name="Group 10"/>
          <p:cNvGrpSpPr/>
          <p:nvPr/>
        </p:nvGrpSpPr>
        <p:grpSpPr>
          <a:xfrm>
            <a:off x="3310218" y="5110195"/>
            <a:ext cx="2345635" cy="1654526"/>
            <a:chOff x="951704" y="2465108"/>
            <a:chExt cx="2668572" cy="2664896"/>
          </a:xfrm>
        </p:grpSpPr>
        <p:sp>
          <p:nvSpPr>
            <p:cNvPr id="12" name="Oval 11"/>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dirty="0" smtClean="0"/>
                <a:t>Distribution </a:t>
              </a:r>
            </a:p>
            <a:p>
              <a:pPr lvl="0" algn="ctr">
                <a:lnSpc>
                  <a:spcPct val="90000"/>
                </a:lnSpc>
              </a:pPr>
              <a:r>
                <a:rPr lang="en-US" dirty="0" smtClean="0"/>
                <a:t>Paid Out</a:t>
              </a:r>
            </a:p>
            <a:p>
              <a:pPr lvl="0" algn="ctr">
                <a:lnSpc>
                  <a:spcPct val="90000"/>
                </a:lnSpc>
              </a:pPr>
              <a:r>
                <a:rPr lang="en-US" dirty="0" smtClean="0"/>
                <a:t>As A Dividend</a:t>
              </a:r>
              <a:endParaRPr lang="en-US" dirty="0"/>
            </a:p>
          </p:txBody>
        </p:sp>
        <p:sp>
          <p:nvSpPr>
            <p:cNvPr id="13" name="Oval 12"/>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9" y="1523655"/>
            <a:ext cx="8091965" cy="32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rot="19883054" flipH="1" flipV="1">
            <a:off x="5393979" y="4737917"/>
            <a:ext cx="1878294" cy="614521"/>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66349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25474</TotalTime>
  <Words>1764</Words>
  <Application>Microsoft Macintosh PowerPoint</Application>
  <PresentationFormat>On-screen Show (4:3)</PresentationFormat>
  <Paragraphs>216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ＭＳ Ｐゴシック</vt:lpstr>
      <vt:lpstr>Times New Roman</vt:lpstr>
      <vt:lpstr>Wingdings 3</vt:lpstr>
      <vt:lpstr>Custom Design</vt:lpstr>
      <vt:lpstr>The One For Three Solution Making Retained Earnings Work For You  Trying on the Solution</vt:lpstr>
      <vt:lpstr>C Corporation Owners Share Similar Concerns</vt:lpstr>
      <vt:lpstr>Three Key Issues</vt:lpstr>
      <vt:lpstr>Consider the Three Key Issues</vt:lpstr>
      <vt:lpstr>Retained Earnings  </vt:lpstr>
      <vt:lpstr>Excess Retained Earnings?</vt:lpstr>
      <vt:lpstr>Accumulated Earnings Tax (AET)</vt:lpstr>
      <vt:lpstr>   Consider the Three Key Issues </vt:lpstr>
      <vt:lpstr>Dividend Distribution</vt:lpstr>
      <vt:lpstr>Dividend Distribution</vt:lpstr>
      <vt:lpstr>Consider the Three Key Issues</vt:lpstr>
      <vt:lpstr>Key Person Loss</vt:lpstr>
      <vt:lpstr>Considering the Three Key Issues</vt:lpstr>
      <vt:lpstr>Future Personal Needs</vt:lpstr>
      <vt:lpstr>The One For Three Solution</vt:lpstr>
      <vt:lpstr>The One For Three Solution</vt:lpstr>
      <vt:lpstr>1 – Reduce Retained Earnings and Dividends</vt:lpstr>
      <vt:lpstr>2 – Key Person</vt:lpstr>
      <vt:lpstr>3 – Personal Needs</vt:lpstr>
      <vt:lpstr>How it Works</vt:lpstr>
      <vt:lpstr>Is This Concept Right for You?</vt:lpstr>
      <vt:lpstr>Results</vt:lpstr>
      <vt:lpstr>Next Steps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 Measuring the Opportunities</dc:title>
  <dc:creator>Ellen Begleiter Lehmert</dc:creator>
  <cp:lastModifiedBy>Microsoft Office User</cp:lastModifiedBy>
  <cp:revision>242</cp:revision>
  <cp:lastPrinted>2016-01-11T15:06:19Z</cp:lastPrinted>
  <dcterms:created xsi:type="dcterms:W3CDTF">2006-04-20T22:13:46Z</dcterms:created>
  <dcterms:modified xsi:type="dcterms:W3CDTF">2017-06-21T15:48:02Z</dcterms:modified>
</cp:coreProperties>
</file>