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43"/>
  </p:notesMasterIdLst>
  <p:handoutMasterIdLst>
    <p:handoutMasterId r:id="rId44"/>
  </p:handoutMasterIdLst>
  <p:sldIdLst>
    <p:sldId id="256" r:id="rId2"/>
    <p:sldId id="290" r:id="rId3"/>
    <p:sldId id="291" r:id="rId4"/>
    <p:sldId id="316" r:id="rId5"/>
    <p:sldId id="269" r:id="rId6"/>
    <p:sldId id="271" r:id="rId7"/>
    <p:sldId id="268" r:id="rId8"/>
    <p:sldId id="301" r:id="rId9"/>
    <p:sldId id="302" r:id="rId10"/>
    <p:sldId id="303" r:id="rId11"/>
    <p:sldId id="304" r:id="rId12"/>
    <p:sldId id="305" r:id="rId13"/>
    <p:sldId id="306" r:id="rId14"/>
    <p:sldId id="307" r:id="rId15"/>
    <p:sldId id="308" r:id="rId16"/>
    <p:sldId id="309" r:id="rId17"/>
    <p:sldId id="311" r:id="rId18"/>
    <p:sldId id="317" r:id="rId19"/>
    <p:sldId id="318" r:id="rId20"/>
    <p:sldId id="319" r:id="rId21"/>
    <p:sldId id="320" r:id="rId22"/>
    <p:sldId id="333" r:id="rId23"/>
    <p:sldId id="293" r:id="rId24"/>
    <p:sldId id="332" r:id="rId25"/>
    <p:sldId id="330" r:id="rId26"/>
    <p:sldId id="331" r:id="rId27"/>
    <p:sldId id="321" r:id="rId28"/>
    <p:sldId id="322" r:id="rId29"/>
    <p:sldId id="287" r:id="rId30"/>
    <p:sldId id="323" r:id="rId31"/>
    <p:sldId id="324" r:id="rId32"/>
    <p:sldId id="295" r:id="rId33"/>
    <p:sldId id="315" r:id="rId34"/>
    <p:sldId id="296" r:id="rId35"/>
    <p:sldId id="334" r:id="rId36"/>
    <p:sldId id="335" r:id="rId37"/>
    <p:sldId id="336" r:id="rId38"/>
    <p:sldId id="281" r:id="rId39"/>
    <p:sldId id="282" r:id="rId40"/>
    <p:sldId id="288" r:id="rId41"/>
    <p:sldId id="337" r:id="rId4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pitchFamily="-105" charset="-128"/>
        <a:cs typeface="Times New Roman" pitchFamily="18" charset="0"/>
      </a:defRPr>
    </a:lvl1pPr>
    <a:lvl2pPr marL="457200" algn="l" rtl="0" fontAlgn="base">
      <a:spcBef>
        <a:spcPct val="0"/>
      </a:spcBef>
      <a:spcAft>
        <a:spcPct val="0"/>
      </a:spcAft>
      <a:defRPr kern="1200">
        <a:solidFill>
          <a:schemeClr val="tx1"/>
        </a:solidFill>
        <a:latin typeface="Arial" charset="0"/>
        <a:ea typeface="ＭＳ Ｐゴシック" pitchFamily="-105" charset="-128"/>
        <a:cs typeface="Times New Roman" pitchFamily="18" charset="0"/>
      </a:defRPr>
    </a:lvl2pPr>
    <a:lvl3pPr marL="914400" algn="l" rtl="0" fontAlgn="base">
      <a:spcBef>
        <a:spcPct val="0"/>
      </a:spcBef>
      <a:spcAft>
        <a:spcPct val="0"/>
      </a:spcAft>
      <a:defRPr kern="1200">
        <a:solidFill>
          <a:schemeClr val="tx1"/>
        </a:solidFill>
        <a:latin typeface="Arial" charset="0"/>
        <a:ea typeface="ＭＳ Ｐゴシック" pitchFamily="-105" charset="-128"/>
        <a:cs typeface="Times New Roman" pitchFamily="18" charset="0"/>
      </a:defRPr>
    </a:lvl3pPr>
    <a:lvl4pPr marL="1371600" algn="l" rtl="0" fontAlgn="base">
      <a:spcBef>
        <a:spcPct val="0"/>
      </a:spcBef>
      <a:spcAft>
        <a:spcPct val="0"/>
      </a:spcAft>
      <a:defRPr kern="1200">
        <a:solidFill>
          <a:schemeClr val="tx1"/>
        </a:solidFill>
        <a:latin typeface="Arial" charset="0"/>
        <a:ea typeface="ＭＳ Ｐゴシック" pitchFamily="-105" charset="-128"/>
        <a:cs typeface="Times New Roman" pitchFamily="18" charset="0"/>
      </a:defRPr>
    </a:lvl4pPr>
    <a:lvl5pPr marL="1828800" algn="l" rtl="0" fontAlgn="base">
      <a:spcBef>
        <a:spcPct val="0"/>
      </a:spcBef>
      <a:spcAft>
        <a:spcPct val="0"/>
      </a:spcAft>
      <a:defRPr kern="1200">
        <a:solidFill>
          <a:schemeClr val="tx1"/>
        </a:solidFill>
        <a:latin typeface="Arial" charset="0"/>
        <a:ea typeface="ＭＳ Ｐゴシック" pitchFamily="-105" charset="-128"/>
        <a:cs typeface="Times New Roman" pitchFamily="18" charset="0"/>
      </a:defRPr>
    </a:lvl5pPr>
    <a:lvl6pPr marL="2286000" algn="l" defTabSz="914400" rtl="0" eaLnBrk="1" latinLnBrk="0" hangingPunct="1">
      <a:defRPr kern="1200">
        <a:solidFill>
          <a:schemeClr val="tx1"/>
        </a:solidFill>
        <a:latin typeface="Arial" charset="0"/>
        <a:ea typeface="ＭＳ Ｐゴシック" pitchFamily="-105" charset="-128"/>
        <a:cs typeface="Times New Roman" pitchFamily="18" charset="0"/>
      </a:defRPr>
    </a:lvl6pPr>
    <a:lvl7pPr marL="2743200" algn="l" defTabSz="914400" rtl="0" eaLnBrk="1" latinLnBrk="0" hangingPunct="1">
      <a:defRPr kern="1200">
        <a:solidFill>
          <a:schemeClr val="tx1"/>
        </a:solidFill>
        <a:latin typeface="Arial" charset="0"/>
        <a:ea typeface="ＭＳ Ｐゴシック" pitchFamily="-105" charset="-128"/>
        <a:cs typeface="Times New Roman" pitchFamily="18" charset="0"/>
      </a:defRPr>
    </a:lvl7pPr>
    <a:lvl8pPr marL="3200400" algn="l" defTabSz="914400" rtl="0" eaLnBrk="1" latinLnBrk="0" hangingPunct="1">
      <a:defRPr kern="1200">
        <a:solidFill>
          <a:schemeClr val="tx1"/>
        </a:solidFill>
        <a:latin typeface="Arial" charset="0"/>
        <a:ea typeface="ＭＳ Ｐゴシック" pitchFamily="-105" charset="-128"/>
        <a:cs typeface="Times New Roman" pitchFamily="18" charset="0"/>
      </a:defRPr>
    </a:lvl8pPr>
    <a:lvl9pPr marL="3657600" algn="l" defTabSz="914400" rtl="0" eaLnBrk="1" latinLnBrk="0" hangingPunct="1">
      <a:defRPr kern="1200">
        <a:solidFill>
          <a:schemeClr val="tx1"/>
        </a:solidFill>
        <a:latin typeface="Arial" charset="0"/>
        <a:ea typeface="ＭＳ Ｐゴシック" pitchFamily="-105" charset="-128"/>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12261" autoAdjust="0"/>
    <p:restoredTop sz="89310" autoAdjust="0"/>
  </p:normalViewPr>
  <p:slideViewPr>
    <p:cSldViewPr snapToGrid="0">
      <p:cViewPr>
        <p:scale>
          <a:sx n="165" d="100"/>
          <a:sy n="165" d="100"/>
        </p:scale>
        <p:origin x="1592" y="3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7" d="100"/>
          <a:sy n="87" d="100"/>
        </p:scale>
        <p:origin x="-1902"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handoutMaster" Target="handoutMasters/handoutMaster1.xml"/><Relationship Id="rId4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1"/>
            <a:ext cx="2971800" cy="457200"/>
          </a:xfrm>
          <a:prstGeom prst="rect">
            <a:avLst/>
          </a:prstGeom>
          <a:noFill/>
          <a:ln w="9525">
            <a:noFill/>
            <a:miter lim="800000"/>
            <a:headEnd/>
            <a:tailEnd/>
          </a:ln>
          <a:effectLst/>
        </p:spPr>
        <p:txBody>
          <a:bodyPr vert="horz" wrap="square" lIns="91060" tIns="45530" rIns="91060" bIns="45530" numCol="1" anchor="t" anchorCtr="0" compatLnSpc="1">
            <a:prstTxWarp prst="textNoShape">
              <a:avLst/>
            </a:prstTxWarp>
          </a:bodyPr>
          <a:lstStyle>
            <a:lvl1pPr defTabSz="911225" eaLnBrk="0" hangingPunct="0">
              <a:defRPr sz="1200">
                <a:latin typeface="Times New Roman" pitchFamily="18" charset="0"/>
                <a:ea typeface="ＭＳ Ｐゴシック" pitchFamily="-105" charset="-128"/>
              </a:defRPr>
            </a:lvl1pPr>
          </a:lstStyle>
          <a:p>
            <a:pPr>
              <a:defRPr/>
            </a:pPr>
            <a:endParaRPr lang="en-US" dirty="0"/>
          </a:p>
        </p:txBody>
      </p:sp>
      <p:sp>
        <p:nvSpPr>
          <p:cNvPr id="22531" name="Rectangle 3"/>
          <p:cNvSpPr>
            <a:spLocks noGrp="1" noChangeArrowheads="1"/>
          </p:cNvSpPr>
          <p:nvPr>
            <p:ph type="dt" sz="quarter" idx="1"/>
          </p:nvPr>
        </p:nvSpPr>
        <p:spPr bwMode="auto">
          <a:xfrm>
            <a:off x="3886200" y="1"/>
            <a:ext cx="2971800" cy="457200"/>
          </a:xfrm>
          <a:prstGeom prst="rect">
            <a:avLst/>
          </a:prstGeom>
          <a:noFill/>
          <a:ln w="9525">
            <a:noFill/>
            <a:miter lim="800000"/>
            <a:headEnd/>
            <a:tailEnd/>
          </a:ln>
          <a:effectLst/>
        </p:spPr>
        <p:txBody>
          <a:bodyPr vert="horz" wrap="square" lIns="91060" tIns="45530" rIns="91060" bIns="45530" numCol="1" anchor="t" anchorCtr="0" compatLnSpc="1">
            <a:prstTxWarp prst="textNoShape">
              <a:avLst/>
            </a:prstTxWarp>
          </a:bodyPr>
          <a:lstStyle>
            <a:lvl1pPr algn="r" defTabSz="911225" eaLnBrk="0" hangingPunct="0">
              <a:defRPr sz="1200">
                <a:latin typeface="Times New Roman" pitchFamily="18" charset="0"/>
                <a:ea typeface="ＭＳ Ｐゴシック" pitchFamily="-105" charset="-128"/>
              </a:defRPr>
            </a:lvl1pPr>
          </a:lstStyle>
          <a:p>
            <a:pPr>
              <a:defRPr/>
            </a:pPr>
            <a:endParaRPr lang="en-US" dirty="0"/>
          </a:p>
        </p:txBody>
      </p:sp>
      <p:sp>
        <p:nvSpPr>
          <p:cNvPr id="22532" name="Rectangle 4"/>
          <p:cNvSpPr>
            <a:spLocks noGrp="1" noChangeArrowheads="1"/>
          </p:cNvSpPr>
          <p:nvPr>
            <p:ph type="ftr" sz="quarter" idx="2"/>
          </p:nvPr>
        </p:nvSpPr>
        <p:spPr bwMode="auto">
          <a:xfrm>
            <a:off x="0" y="8686801"/>
            <a:ext cx="2971800" cy="457200"/>
          </a:xfrm>
          <a:prstGeom prst="rect">
            <a:avLst/>
          </a:prstGeom>
          <a:noFill/>
          <a:ln w="9525">
            <a:noFill/>
            <a:miter lim="800000"/>
            <a:headEnd/>
            <a:tailEnd/>
          </a:ln>
          <a:effectLst/>
        </p:spPr>
        <p:txBody>
          <a:bodyPr vert="horz" wrap="square" lIns="91060" tIns="45530" rIns="91060" bIns="45530" numCol="1" anchor="b" anchorCtr="0" compatLnSpc="1">
            <a:prstTxWarp prst="textNoShape">
              <a:avLst/>
            </a:prstTxWarp>
          </a:bodyPr>
          <a:lstStyle>
            <a:lvl1pPr defTabSz="911225" eaLnBrk="0" hangingPunct="0">
              <a:defRPr sz="1200">
                <a:latin typeface="Times New Roman" pitchFamily="18" charset="0"/>
                <a:ea typeface="ＭＳ Ｐゴシック" pitchFamily="-105" charset="-128"/>
              </a:defRPr>
            </a:lvl1pPr>
          </a:lstStyle>
          <a:p>
            <a:pPr>
              <a:defRPr/>
            </a:pPr>
            <a:endParaRPr lang="en-US" dirty="0"/>
          </a:p>
        </p:txBody>
      </p:sp>
      <p:sp>
        <p:nvSpPr>
          <p:cNvPr id="22533" name="Rectangle 5"/>
          <p:cNvSpPr>
            <a:spLocks noGrp="1" noChangeArrowheads="1"/>
          </p:cNvSpPr>
          <p:nvPr>
            <p:ph type="sldNum" sz="quarter" idx="3"/>
          </p:nvPr>
        </p:nvSpPr>
        <p:spPr bwMode="auto">
          <a:xfrm>
            <a:off x="3886200" y="8686801"/>
            <a:ext cx="2971800" cy="457200"/>
          </a:xfrm>
          <a:prstGeom prst="rect">
            <a:avLst/>
          </a:prstGeom>
          <a:noFill/>
          <a:ln w="9525">
            <a:noFill/>
            <a:miter lim="800000"/>
            <a:headEnd/>
            <a:tailEnd/>
          </a:ln>
          <a:effectLst/>
        </p:spPr>
        <p:txBody>
          <a:bodyPr vert="horz" wrap="square" lIns="91060" tIns="45530" rIns="91060" bIns="45530" numCol="1" anchor="b" anchorCtr="0" compatLnSpc="1">
            <a:prstTxWarp prst="textNoShape">
              <a:avLst/>
            </a:prstTxWarp>
          </a:bodyPr>
          <a:lstStyle>
            <a:lvl1pPr algn="r" defTabSz="911225" eaLnBrk="0" hangingPunct="0">
              <a:defRPr sz="1200">
                <a:latin typeface="Times New Roman" pitchFamily="18" charset="0"/>
                <a:ea typeface="ＭＳ Ｐゴシック" pitchFamily="-105" charset="-128"/>
              </a:defRPr>
            </a:lvl1pPr>
          </a:lstStyle>
          <a:p>
            <a:pPr>
              <a:defRPr/>
            </a:pPr>
            <a:fld id="{BA87E053-8C5B-4E05-A3D3-A25C0B57C47D}" type="slidenum">
              <a:rPr lang="en-US"/>
              <a:pPr>
                <a:defRPr/>
              </a:pPr>
              <a:t>‹#›</a:t>
            </a:fld>
            <a:endParaRPr lang="en-US" dirty="0"/>
          </a:p>
        </p:txBody>
      </p:sp>
    </p:spTree>
    <p:extLst>
      <p:ext uri="{BB962C8B-B14F-4D97-AF65-F5344CB8AC3E}">
        <p14:creationId xmlns:p14="http://schemas.microsoft.com/office/powerpoint/2010/main" val="24437140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1"/>
            <a:ext cx="2971800" cy="457200"/>
          </a:xfrm>
          <a:prstGeom prst="rect">
            <a:avLst/>
          </a:prstGeom>
          <a:noFill/>
          <a:ln w="9525">
            <a:noFill/>
            <a:miter lim="800000"/>
            <a:headEnd/>
            <a:tailEnd/>
          </a:ln>
          <a:effectLst/>
        </p:spPr>
        <p:txBody>
          <a:bodyPr vert="horz" wrap="square" lIns="91060" tIns="45530" rIns="91060" bIns="45530" numCol="1" anchor="t" anchorCtr="0" compatLnSpc="1">
            <a:prstTxWarp prst="textNoShape">
              <a:avLst/>
            </a:prstTxWarp>
          </a:bodyPr>
          <a:lstStyle>
            <a:lvl1pPr defTabSz="911225" eaLnBrk="0" hangingPunct="0">
              <a:defRPr sz="1200">
                <a:latin typeface="Times New Roman" pitchFamily="18" charset="0"/>
                <a:ea typeface="ＭＳ Ｐゴシック" pitchFamily="-105" charset="-128"/>
              </a:defRPr>
            </a:lvl1pPr>
          </a:lstStyle>
          <a:p>
            <a:pPr>
              <a:defRPr/>
            </a:pPr>
            <a:endParaRPr lang="en-US" dirty="0"/>
          </a:p>
        </p:txBody>
      </p:sp>
      <p:sp>
        <p:nvSpPr>
          <p:cNvPr id="5123" name="Rectangle 3"/>
          <p:cNvSpPr>
            <a:spLocks noGrp="1" noChangeArrowheads="1"/>
          </p:cNvSpPr>
          <p:nvPr>
            <p:ph type="dt" idx="1"/>
          </p:nvPr>
        </p:nvSpPr>
        <p:spPr bwMode="auto">
          <a:xfrm>
            <a:off x="3886200" y="1"/>
            <a:ext cx="2971800" cy="457200"/>
          </a:xfrm>
          <a:prstGeom prst="rect">
            <a:avLst/>
          </a:prstGeom>
          <a:noFill/>
          <a:ln w="9525">
            <a:noFill/>
            <a:miter lim="800000"/>
            <a:headEnd/>
            <a:tailEnd/>
          </a:ln>
          <a:effectLst/>
        </p:spPr>
        <p:txBody>
          <a:bodyPr vert="horz" wrap="square" lIns="91060" tIns="45530" rIns="91060" bIns="45530" numCol="1" anchor="t" anchorCtr="0" compatLnSpc="1">
            <a:prstTxWarp prst="textNoShape">
              <a:avLst/>
            </a:prstTxWarp>
          </a:bodyPr>
          <a:lstStyle>
            <a:lvl1pPr algn="r" defTabSz="911225" eaLnBrk="0" hangingPunct="0">
              <a:defRPr sz="1200">
                <a:latin typeface="Times New Roman" pitchFamily="18" charset="0"/>
                <a:ea typeface="ＭＳ Ｐゴシック" pitchFamily="-105" charset="-128"/>
              </a:defRPr>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44588"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914400" y="4343401"/>
            <a:ext cx="5029200" cy="4114800"/>
          </a:xfrm>
          <a:prstGeom prst="rect">
            <a:avLst/>
          </a:prstGeom>
          <a:noFill/>
          <a:ln w="9525">
            <a:noFill/>
            <a:miter lim="800000"/>
            <a:headEnd/>
            <a:tailEnd/>
          </a:ln>
          <a:effectLst/>
        </p:spPr>
        <p:txBody>
          <a:bodyPr vert="horz" wrap="square" lIns="91060" tIns="45530" rIns="91060" bIns="4553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6801"/>
            <a:ext cx="2971800" cy="457200"/>
          </a:xfrm>
          <a:prstGeom prst="rect">
            <a:avLst/>
          </a:prstGeom>
          <a:noFill/>
          <a:ln w="9525">
            <a:noFill/>
            <a:miter lim="800000"/>
            <a:headEnd/>
            <a:tailEnd/>
          </a:ln>
          <a:effectLst/>
        </p:spPr>
        <p:txBody>
          <a:bodyPr vert="horz" wrap="square" lIns="91060" tIns="45530" rIns="91060" bIns="45530" numCol="1" anchor="b" anchorCtr="0" compatLnSpc="1">
            <a:prstTxWarp prst="textNoShape">
              <a:avLst/>
            </a:prstTxWarp>
          </a:bodyPr>
          <a:lstStyle>
            <a:lvl1pPr defTabSz="911225" eaLnBrk="0" hangingPunct="0">
              <a:defRPr sz="1200">
                <a:latin typeface="Times New Roman" pitchFamily="18" charset="0"/>
                <a:ea typeface="ＭＳ Ｐゴシック" pitchFamily="-105" charset="-128"/>
              </a:defRPr>
            </a:lvl1pPr>
          </a:lstStyle>
          <a:p>
            <a:pPr>
              <a:defRPr/>
            </a:pPr>
            <a:endParaRPr lang="en-US" dirty="0"/>
          </a:p>
        </p:txBody>
      </p:sp>
      <p:sp>
        <p:nvSpPr>
          <p:cNvPr id="5127" name="Rectangle 7"/>
          <p:cNvSpPr>
            <a:spLocks noGrp="1" noChangeArrowheads="1"/>
          </p:cNvSpPr>
          <p:nvPr>
            <p:ph type="sldNum" sz="quarter" idx="5"/>
          </p:nvPr>
        </p:nvSpPr>
        <p:spPr bwMode="auto">
          <a:xfrm>
            <a:off x="3886200" y="8686801"/>
            <a:ext cx="2971800" cy="457200"/>
          </a:xfrm>
          <a:prstGeom prst="rect">
            <a:avLst/>
          </a:prstGeom>
          <a:noFill/>
          <a:ln w="9525">
            <a:noFill/>
            <a:miter lim="800000"/>
            <a:headEnd/>
            <a:tailEnd/>
          </a:ln>
          <a:effectLst/>
        </p:spPr>
        <p:txBody>
          <a:bodyPr vert="horz" wrap="square" lIns="91060" tIns="45530" rIns="91060" bIns="45530" numCol="1" anchor="b" anchorCtr="0" compatLnSpc="1">
            <a:prstTxWarp prst="textNoShape">
              <a:avLst/>
            </a:prstTxWarp>
          </a:bodyPr>
          <a:lstStyle>
            <a:lvl1pPr algn="r" defTabSz="911225" eaLnBrk="0" hangingPunct="0">
              <a:defRPr sz="1200">
                <a:latin typeface="Times New Roman" pitchFamily="18" charset="0"/>
                <a:ea typeface="ＭＳ Ｐゴシック" pitchFamily="-105" charset="-128"/>
              </a:defRPr>
            </a:lvl1pPr>
          </a:lstStyle>
          <a:p>
            <a:pPr>
              <a:defRPr/>
            </a:pPr>
            <a:fld id="{6EEE1E9A-EE03-4BDC-8197-B439E1080BF7}" type="slidenum">
              <a:rPr lang="en-US"/>
              <a:pPr>
                <a:defRPr/>
              </a:pPr>
              <a:t>‹#›</a:t>
            </a:fld>
            <a:endParaRPr lang="en-US" dirty="0"/>
          </a:p>
        </p:txBody>
      </p:sp>
    </p:spTree>
    <p:extLst>
      <p:ext uri="{BB962C8B-B14F-4D97-AF65-F5344CB8AC3E}">
        <p14:creationId xmlns:p14="http://schemas.microsoft.com/office/powerpoint/2010/main" val="26110571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defRPr>
                <a:solidFill>
                  <a:schemeClr val="tx1"/>
                </a:solidFill>
                <a:latin typeface="Arial" charset="0"/>
                <a:ea typeface="ＭＳ Ｐゴシック" pitchFamily="-105" charset="-128"/>
              </a:defRPr>
            </a:lvl1pPr>
            <a:lvl2pPr marL="742950" indent="-285750" defTabSz="911225">
              <a:defRPr>
                <a:solidFill>
                  <a:schemeClr val="tx1"/>
                </a:solidFill>
                <a:latin typeface="Arial" charset="0"/>
                <a:ea typeface="ＭＳ Ｐゴシック" pitchFamily="-105" charset="-128"/>
              </a:defRPr>
            </a:lvl2pPr>
            <a:lvl3pPr marL="1143000" indent="-228600" defTabSz="911225">
              <a:defRPr>
                <a:solidFill>
                  <a:schemeClr val="tx1"/>
                </a:solidFill>
                <a:latin typeface="Arial" charset="0"/>
                <a:ea typeface="ＭＳ Ｐゴシック" pitchFamily="-105" charset="-128"/>
              </a:defRPr>
            </a:lvl3pPr>
            <a:lvl4pPr marL="1600200" indent="-228600" defTabSz="911225">
              <a:defRPr>
                <a:solidFill>
                  <a:schemeClr val="tx1"/>
                </a:solidFill>
                <a:latin typeface="Arial" charset="0"/>
                <a:ea typeface="ＭＳ Ｐゴシック" pitchFamily="-105" charset="-128"/>
              </a:defRPr>
            </a:lvl4pPr>
            <a:lvl5pPr marL="2057400" indent="-228600" defTabSz="911225">
              <a:defRPr>
                <a:solidFill>
                  <a:schemeClr val="tx1"/>
                </a:solidFill>
                <a:latin typeface="Arial" charset="0"/>
                <a:ea typeface="ＭＳ Ｐゴシック" pitchFamily="-105" charset="-128"/>
              </a:defRPr>
            </a:lvl5pPr>
            <a:lvl6pPr marL="2514600" indent="-228600" defTabSz="911225" fontAlgn="base">
              <a:spcBef>
                <a:spcPct val="0"/>
              </a:spcBef>
              <a:spcAft>
                <a:spcPct val="0"/>
              </a:spcAft>
              <a:defRPr>
                <a:solidFill>
                  <a:schemeClr val="tx1"/>
                </a:solidFill>
                <a:latin typeface="Arial" charset="0"/>
                <a:ea typeface="ＭＳ Ｐゴシック" pitchFamily="-105" charset="-128"/>
              </a:defRPr>
            </a:lvl6pPr>
            <a:lvl7pPr marL="2971800" indent="-228600" defTabSz="911225" fontAlgn="base">
              <a:spcBef>
                <a:spcPct val="0"/>
              </a:spcBef>
              <a:spcAft>
                <a:spcPct val="0"/>
              </a:spcAft>
              <a:defRPr>
                <a:solidFill>
                  <a:schemeClr val="tx1"/>
                </a:solidFill>
                <a:latin typeface="Arial" charset="0"/>
                <a:ea typeface="ＭＳ Ｐゴシック" pitchFamily="-105" charset="-128"/>
              </a:defRPr>
            </a:lvl7pPr>
            <a:lvl8pPr marL="3429000" indent="-228600" defTabSz="911225" fontAlgn="base">
              <a:spcBef>
                <a:spcPct val="0"/>
              </a:spcBef>
              <a:spcAft>
                <a:spcPct val="0"/>
              </a:spcAft>
              <a:defRPr>
                <a:solidFill>
                  <a:schemeClr val="tx1"/>
                </a:solidFill>
                <a:latin typeface="Arial" charset="0"/>
                <a:ea typeface="ＭＳ Ｐゴシック" pitchFamily="-105" charset="-128"/>
              </a:defRPr>
            </a:lvl8pPr>
            <a:lvl9pPr marL="3886200" indent="-228600" defTabSz="911225" fontAlgn="base">
              <a:spcBef>
                <a:spcPct val="0"/>
              </a:spcBef>
              <a:spcAft>
                <a:spcPct val="0"/>
              </a:spcAft>
              <a:defRPr>
                <a:solidFill>
                  <a:schemeClr val="tx1"/>
                </a:solidFill>
                <a:latin typeface="Arial" charset="0"/>
                <a:ea typeface="ＭＳ Ｐゴシック" pitchFamily="-105" charset="-128"/>
              </a:defRPr>
            </a:lvl9pPr>
          </a:lstStyle>
          <a:p>
            <a:fld id="{B697F5B7-405E-42C7-BCC9-595EFCAB6759}" type="slidenum">
              <a:rPr lang="en-US" smtClean="0">
                <a:latin typeface="Times New Roman" pitchFamily="18" charset="0"/>
              </a:rPr>
              <a:pPr/>
              <a:t>1</a:t>
            </a:fld>
            <a:endParaRPr lang="en-US" dirty="0" smtClean="0">
              <a:latin typeface="Times New Roman" pitchFamily="18" charset="0"/>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b="1" dirty="0" smtClean="0"/>
          </a:p>
          <a:p>
            <a:pPr eaLnBrk="1" hangingPunct="1"/>
            <a:r>
              <a:rPr lang="en-US" dirty="0" smtClean="0"/>
              <a:t>Thank you for taking the time today to talk with me about The</a:t>
            </a:r>
            <a:r>
              <a:rPr lang="en-US" baseline="0" dirty="0" smtClean="0"/>
              <a:t> One for Three Solution</a:t>
            </a: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Life insurance on the life of a business owner or a key employee solves a business need and is considered a legitimate business expense to offset retained earnings.</a:t>
            </a:r>
          </a:p>
          <a:p>
            <a:endParaRPr lang="en-US" dirty="0"/>
          </a:p>
          <a:p>
            <a:r>
              <a:rPr lang="en-US" dirty="0" smtClean="0"/>
              <a:t>The death benefit and potential cash value in a permanent life insurance policy owned by a business is a vital financial tool that may help your business in several areas. </a:t>
            </a:r>
          </a:p>
          <a:p>
            <a:endParaRPr lang="en-US" dirty="0" smtClean="0"/>
          </a:p>
          <a:p>
            <a:r>
              <a:rPr lang="en-US" dirty="0" smtClean="0"/>
              <a:t>Here are just a few situations where life insurance used to solve the need may aid with the retained earnings problem.</a:t>
            </a:r>
          </a:p>
          <a:p>
            <a:endParaRPr lang="en-US" dirty="0" smtClean="0"/>
          </a:p>
          <a:p>
            <a:r>
              <a:rPr lang="en-US" dirty="0" smtClean="0"/>
              <a:t>[When presenting if you</a:t>
            </a:r>
            <a:r>
              <a:rPr lang="en-US" baseline="0" dirty="0" smtClean="0"/>
              <a:t> would like a brief explanation of any of the business uses of life insurance please click on the specific solution you would like to discuss and more detail will be provided.]</a:t>
            </a:r>
            <a:endParaRPr lang="en-US" dirty="0" smtClean="0"/>
          </a:p>
        </p:txBody>
      </p:sp>
      <p:sp>
        <p:nvSpPr>
          <p:cNvPr id="4" name="Slide Number Placeholder 3"/>
          <p:cNvSpPr>
            <a:spLocks noGrp="1"/>
          </p:cNvSpPr>
          <p:nvPr>
            <p:ph type="sldNum" sz="quarter" idx="10"/>
          </p:nvPr>
        </p:nvSpPr>
        <p:spPr/>
        <p:txBody>
          <a:bodyPr/>
          <a:lstStyle/>
          <a:p>
            <a:pPr>
              <a:defRPr/>
            </a:pPr>
            <a:fld id="{6EEE1E9A-EE03-4BDC-8197-B439E1080BF7}" type="slidenum">
              <a:rPr lang="en-US" smtClean="0">
                <a:solidFill>
                  <a:prstClr val="black"/>
                </a:solidFill>
              </a:rPr>
              <a:pPr>
                <a:defRPr/>
              </a:pPr>
              <a:t>10</a:t>
            </a:fld>
            <a:endParaRPr lang="en-US" dirty="0">
              <a:solidFill>
                <a:prstClr val="black"/>
              </a:solidFill>
            </a:endParaRPr>
          </a:p>
        </p:txBody>
      </p:sp>
    </p:spTree>
    <p:extLst>
      <p:ext uri="{BB962C8B-B14F-4D97-AF65-F5344CB8AC3E}">
        <p14:creationId xmlns:p14="http://schemas.microsoft.com/office/powerpoint/2010/main" val="2945564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Key person life insurance is purchased to protect the life of a key person. It is owned by and payable to the business. The income tax-free death benefit can be used to replace potential lost income and/or to cover the costs of replacing the key person.</a:t>
            </a:r>
            <a:endParaRPr lang="en-US" dirty="0"/>
          </a:p>
        </p:txBody>
      </p:sp>
      <p:sp>
        <p:nvSpPr>
          <p:cNvPr id="4" name="Slide Number Placeholder 3"/>
          <p:cNvSpPr>
            <a:spLocks noGrp="1"/>
          </p:cNvSpPr>
          <p:nvPr>
            <p:ph type="sldNum" sz="quarter" idx="10"/>
          </p:nvPr>
        </p:nvSpPr>
        <p:spPr/>
        <p:txBody>
          <a:bodyPr/>
          <a:lstStyle/>
          <a:p>
            <a:pPr>
              <a:defRPr/>
            </a:pPr>
            <a:fld id="{6EEE1E9A-EE03-4BDC-8197-B439E1080BF7}" type="slidenum">
              <a:rPr lang="en-US" smtClean="0">
                <a:solidFill>
                  <a:prstClr val="black"/>
                </a:solidFill>
              </a:rPr>
              <a:pPr>
                <a:defRPr/>
              </a:pPr>
              <a:t>11</a:t>
            </a:fld>
            <a:endParaRPr lang="en-US" dirty="0">
              <a:solidFill>
                <a:prstClr val="black"/>
              </a:solidFill>
            </a:endParaRPr>
          </a:p>
        </p:txBody>
      </p:sp>
    </p:spTree>
    <p:extLst>
      <p:ext uri="{BB962C8B-B14F-4D97-AF65-F5344CB8AC3E}">
        <p14:creationId xmlns:p14="http://schemas.microsoft.com/office/powerpoint/2010/main" val="29058152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Buy-Sell life insurance is a common financial tool used in a buy-sell arrangement to establish the terms of a business succession strategy upon the death, disability, or retirement of an owner.</a:t>
            </a:r>
            <a:endParaRPr lang="en-US" dirty="0"/>
          </a:p>
        </p:txBody>
      </p:sp>
      <p:sp>
        <p:nvSpPr>
          <p:cNvPr id="4" name="Slide Number Placeholder 3"/>
          <p:cNvSpPr>
            <a:spLocks noGrp="1"/>
          </p:cNvSpPr>
          <p:nvPr>
            <p:ph type="sldNum" sz="quarter" idx="10"/>
          </p:nvPr>
        </p:nvSpPr>
        <p:spPr/>
        <p:txBody>
          <a:bodyPr/>
          <a:lstStyle/>
          <a:p>
            <a:pPr>
              <a:defRPr/>
            </a:pPr>
            <a:fld id="{6EEE1E9A-EE03-4BDC-8197-B439E1080BF7}" type="slidenum">
              <a:rPr lang="en-US" smtClean="0">
                <a:solidFill>
                  <a:prstClr val="black"/>
                </a:solidFill>
              </a:rPr>
              <a:pPr>
                <a:defRPr/>
              </a:pPr>
              <a:t>12</a:t>
            </a:fld>
            <a:endParaRPr lang="en-US" dirty="0">
              <a:solidFill>
                <a:prstClr val="black"/>
              </a:solidFill>
            </a:endParaRPr>
          </a:p>
        </p:txBody>
      </p:sp>
    </p:spTree>
    <p:extLst>
      <p:ext uri="{BB962C8B-B14F-4D97-AF65-F5344CB8AC3E}">
        <p14:creationId xmlns:p14="http://schemas.microsoft.com/office/powerpoint/2010/main" val="1523028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Business Debt Repayment life insurance can be used to secure repayment of loans in the event you or a key person dies before the loan is repaid. Eliminating or paying down debt may assure the ongoing success of your business.</a:t>
            </a:r>
            <a:endParaRPr lang="en-US" dirty="0"/>
          </a:p>
        </p:txBody>
      </p:sp>
      <p:sp>
        <p:nvSpPr>
          <p:cNvPr id="4" name="Slide Number Placeholder 3"/>
          <p:cNvSpPr>
            <a:spLocks noGrp="1"/>
          </p:cNvSpPr>
          <p:nvPr>
            <p:ph type="sldNum" sz="quarter" idx="10"/>
          </p:nvPr>
        </p:nvSpPr>
        <p:spPr/>
        <p:txBody>
          <a:bodyPr/>
          <a:lstStyle/>
          <a:p>
            <a:pPr>
              <a:defRPr/>
            </a:pPr>
            <a:fld id="{6EEE1E9A-EE03-4BDC-8197-B439E1080BF7}" type="slidenum">
              <a:rPr lang="en-US" smtClean="0">
                <a:solidFill>
                  <a:prstClr val="black"/>
                </a:solidFill>
              </a:rPr>
              <a:pPr>
                <a:defRPr/>
              </a:pPr>
              <a:t>13</a:t>
            </a:fld>
            <a:endParaRPr lang="en-US" dirty="0">
              <a:solidFill>
                <a:prstClr val="black"/>
              </a:solidFill>
            </a:endParaRPr>
          </a:p>
        </p:txBody>
      </p:sp>
    </p:spTree>
    <p:extLst>
      <p:ext uri="{BB962C8B-B14F-4D97-AF65-F5344CB8AC3E}">
        <p14:creationId xmlns:p14="http://schemas.microsoft.com/office/powerpoint/2010/main" val="25338598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have an Employee Stock Option Plan  you will generally have a repurchase obligation on shares of the business that have been distributed from the ESOP. Life insurance can help defray the cost of that liability.</a:t>
            </a:r>
            <a:endParaRPr lang="en-US" dirty="0"/>
          </a:p>
        </p:txBody>
      </p:sp>
      <p:sp>
        <p:nvSpPr>
          <p:cNvPr id="4" name="Slide Number Placeholder 3"/>
          <p:cNvSpPr>
            <a:spLocks noGrp="1"/>
          </p:cNvSpPr>
          <p:nvPr>
            <p:ph type="sldNum" sz="quarter" idx="10"/>
          </p:nvPr>
        </p:nvSpPr>
        <p:spPr/>
        <p:txBody>
          <a:bodyPr/>
          <a:lstStyle/>
          <a:p>
            <a:pPr>
              <a:defRPr/>
            </a:pPr>
            <a:fld id="{6EEE1E9A-EE03-4BDC-8197-B439E1080BF7}" type="slidenum">
              <a:rPr lang="en-US" smtClean="0">
                <a:solidFill>
                  <a:prstClr val="black"/>
                </a:solidFill>
              </a:rPr>
              <a:pPr>
                <a:defRPr/>
              </a:pPr>
              <a:t>14</a:t>
            </a:fld>
            <a:endParaRPr lang="en-US" dirty="0">
              <a:solidFill>
                <a:prstClr val="black"/>
              </a:solidFill>
            </a:endParaRPr>
          </a:p>
        </p:txBody>
      </p:sp>
    </p:spTree>
    <p:extLst>
      <p:ext uri="{BB962C8B-B14F-4D97-AF65-F5344CB8AC3E}">
        <p14:creationId xmlns:p14="http://schemas.microsoft.com/office/powerpoint/2010/main" val="17946599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Split Dollar arrangements are a key method of providing special benefits to your key executives.</a:t>
            </a:r>
          </a:p>
          <a:p>
            <a:endParaRPr lang="en-US" dirty="0"/>
          </a:p>
          <a:p>
            <a:r>
              <a:rPr lang="en-US" dirty="0" smtClean="0"/>
              <a:t>The Economic Benefit Arrangement provides both key person and death benefit only coverage. A Split Dollar Loan provides permanent life benefits to the executive at a reduced personal out of pocket cost, while providing the business with cost recovery.</a:t>
            </a:r>
            <a:endParaRPr lang="en-US" dirty="0"/>
          </a:p>
        </p:txBody>
      </p:sp>
      <p:sp>
        <p:nvSpPr>
          <p:cNvPr id="4" name="Slide Number Placeholder 3"/>
          <p:cNvSpPr>
            <a:spLocks noGrp="1"/>
          </p:cNvSpPr>
          <p:nvPr>
            <p:ph type="sldNum" sz="quarter" idx="10"/>
          </p:nvPr>
        </p:nvSpPr>
        <p:spPr/>
        <p:txBody>
          <a:bodyPr/>
          <a:lstStyle/>
          <a:p>
            <a:pPr>
              <a:defRPr/>
            </a:pPr>
            <a:fld id="{6EEE1E9A-EE03-4BDC-8197-B439E1080BF7}" type="slidenum">
              <a:rPr lang="en-US" smtClean="0">
                <a:solidFill>
                  <a:prstClr val="black"/>
                </a:solidFill>
              </a:rPr>
              <a:pPr>
                <a:defRPr/>
              </a:pPr>
              <a:t>15</a:t>
            </a:fld>
            <a:endParaRPr lang="en-US" dirty="0">
              <a:solidFill>
                <a:prstClr val="black"/>
              </a:solidFill>
            </a:endParaRPr>
          </a:p>
        </p:txBody>
      </p:sp>
    </p:spTree>
    <p:extLst>
      <p:ext uri="{BB962C8B-B14F-4D97-AF65-F5344CB8AC3E}">
        <p14:creationId xmlns:p14="http://schemas.microsoft.com/office/powerpoint/2010/main" val="3110710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death benefit or policy cash values of business owned life insurance may be used to help pay for Non-Qualified Executive Benefits such as Deferred Compensation Plans or Salary Continuation.</a:t>
            </a:r>
            <a:endParaRPr lang="en-US" dirty="0"/>
          </a:p>
        </p:txBody>
      </p:sp>
      <p:sp>
        <p:nvSpPr>
          <p:cNvPr id="4" name="Slide Number Placeholder 3"/>
          <p:cNvSpPr>
            <a:spLocks noGrp="1"/>
          </p:cNvSpPr>
          <p:nvPr>
            <p:ph type="sldNum" sz="quarter" idx="10"/>
          </p:nvPr>
        </p:nvSpPr>
        <p:spPr/>
        <p:txBody>
          <a:bodyPr/>
          <a:lstStyle/>
          <a:p>
            <a:pPr>
              <a:defRPr/>
            </a:pPr>
            <a:fld id="{6EEE1E9A-EE03-4BDC-8197-B439E1080BF7}" type="slidenum">
              <a:rPr lang="en-US" smtClean="0">
                <a:solidFill>
                  <a:prstClr val="black"/>
                </a:solidFill>
              </a:rPr>
              <a:pPr>
                <a:defRPr/>
              </a:pPr>
              <a:t>16</a:t>
            </a:fld>
            <a:endParaRPr lang="en-US" dirty="0">
              <a:solidFill>
                <a:prstClr val="black"/>
              </a:solidFill>
            </a:endParaRPr>
          </a:p>
        </p:txBody>
      </p:sp>
    </p:spTree>
    <p:extLst>
      <p:ext uri="{BB962C8B-B14F-4D97-AF65-F5344CB8AC3E}">
        <p14:creationId xmlns:p14="http://schemas.microsoft.com/office/powerpoint/2010/main" val="21808350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a number of ways to establish a reasonable business need for accumulating</a:t>
            </a:r>
            <a:r>
              <a:rPr lang="en-US" baseline="0" dirty="0" smtClean="0"/>
              <a:t> earnings.  These include statutory buy sell funding, repayment of business debt, establishing a split dollar arrangements, funding an ESOP repurchase liability, informally funding an executive benefit arrangement and, very importantly – protecting against the loss of a key person.  </a:t>
            </a:r>
            <a:r>
              <a:rPr lang="en-US" dirty="0" smtClean="0"/>
              <a:t>The use of life insurance to help formally or informally fund programs</a:t>
            </a:r>
            <a:r>
              <a:rPr lang="en-US" baseline="0" dirty="0" smtClean="0"/>
              <a:t> is an important component in the one for three solution.  We will look at this in more detail.</a:t>
            </a:r>
            <a:endParaRPr lang="en-US" dirty="0"/>
          </a:p>
        </p:txBody>
      </p:sp>
      <p:sp>
        <p:nvSpPr>
          <p:cNvPr id="4" name="Slide Number Placeholder 3"/>
          <p:cNvSpPr>
            <a:spLocks noGrp="1"/>
          </p:cNvSpPr>
          <p:nvPr>
            <p:ph type="sldNum" sz="quarter" idx="10"/>
          </p:nvPr>
        </p:nvSpPr>
        <p:spPr/>
        <p:txBody>
          <a:bodyPr/>
          <a:lstStyle/>
          <a:p>
            <a:pPr>
              <a:defRPr/>
            </a:pPr>
            <a:fld id="{6EEE1E9A-EE03-4BDC-8197-B439E1080BF7}" type="slidenum">
              <a:rPr lang="en-US" smtClean="0"/>
              <a:pPr>
                <a:defRPr/>
              </a:pPr>
              <a:t>17</a:t>
            </a:fld>
            <a:endParaRPr lang="en-US" dirty="0"/>
          </a:p>
        </p:txBody>
      </p:sp>
    </p:spTree>
    <p:extLst>
      <p:ext uri="{BB962C8B-B14F-4D97-AF65-F5344CB8AC3E}">
        <p14:creationId xmlns:p14="http://schemas.microsoft.com/office/powerpoint/2010/main" val="24420889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think about dividends.</a:t>
            </a:r>
            <a:endParaRPr lang="en-US" dirty="0"/>
          </a:p>
        </p:txBody>
      </p:sp>
      <p:sp>
        <p:nvSpPr>
          <p:cNvPr id="4" name="Slide Number Placeholder 3"/>
          <p:cNvSpPr>
            <a:spLocks noGrp="1"/>
          </p:cNvSpPr>
          <p:nvPr>
            <p:ph type="sldNum" sz="quarter" idx="10"/>
          </p:nvPr>
        </p:nvSpPr>
        <p:spPr/>
        <p:txBody>
          <a:bodyPr/>
          <a:lstStyle/>
          <a:p>
            <a:pPr>
              <a:defRPr/>
            </a:pPr>
            <a:fld id="{6EEE1E9A-EE03-4BDC-8197-B439E1080BF7}" type="slidenum">
              <a:rPr lang="en-US" smtClean="0"/>
              <a:pPr>
                <a:defRPr/>
              </a:pPr>
              <a:t>18</a:t>
            </a:fld>
            <a:endParaRPr lang="en-US" dirty="0"/>
          </a:p>
        </p:txBody>
      </p:sp>
    </p:spTree>
    <p:extLst>
      <p:ext uri="{BB962C8B-B14F-4D97-AF65-F5344CB8AC3E}">
        <p14:creationId xmlns:p14="http://schemas.microsoft.com/office/powerpoint/2010/main" val="24047672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Distributions</a:t>
            </a:r>
            <a:r>
              <a:rPr lang="en-US" baseline="0" dirty="0" smtClean="0"/>
              <a:t> made to shareholders that are not in the nature of compensation will be treated as a dividend.  Dividend payments are not tax deductible to the business and are subject to the dividend tax rate in effect at the time the dividend is received.  This distribution has effectively been taxed twice, once at the corporate level and once at the personal level.  This is not necessarily a bad thing – but this tax result must be considered when distributions are made.</a:t>
            </a:r>
            <a:endParaRPr lang="en-US" dirty="0"/>
          </a:p>
        </p:txBody>
      </p:sp>
      <p:sp>
        <p:nvSpPr>
          <p:cNvPr id="4" name="Slide Number Placeholder 3"/>
          <p:cNvSpPr>
            <a:spLocks noGrp="1"/>
          </p:cNvSpPr>
          <p:nvPr>
            <p:ph type="sldNum" sz="quarter" idx="10"/>
          </p:nvPr>
        </p:nvSpPr>
        <p:spPr/>
        <p:txBody>
          <a:bodyPr/>
          <a:lstStyle/>
          <a:p>
            <a:pPr>
              <a:defRPr/>
            </a:pPr>
            <a:fld id="{6EEE1E9A-EE03-4BDC-8197-B439E1080BF7}" type="slidenum">
              <a:rPr lang="en-US" smtClean="0"/>
              <a:pPr>
                <a:defRPr/>
              </a:pPr>
              <a:t>19</a:t>
            </a:fld>
            <a:endParaRPr lang="en-US" dirty="0"/>
          </a:p>
        </p:txBody>
      </p:sp>
    </p:spTree>
    <p:extLst>
      <p:ext uri="{BB962C8B-B14F-4D97-AF65-F5344CB8AC3E}">
        <p14:creationId xmlns:p14="http://schemas.microsoft.com/office/powerpoint/2010/main" val="2065630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situation involving successful business owners</a:t>
            </a:r>
            <a:r>
              <a:rPr lang="en-US" baseline="0" dirty="0" smtClean="0"/>
              <a:t> of a C Corporation.  In addition to many concerns that you may have that are particular to your business there are some concerns that cross business lines.  </a:t>
            </a:r>
            <a:endParaRPr lang="en-US" dirty="0"/>
          </a:p>
        </p:txBody>
      </p:sp>
      <p:sp>
        <p:nvSpPr>
          <p:cNvPr id="4" name="Slide Number Placeholder 3"/>
          <p:cNvSpPr>
            <a:spLocks noGrp="1"/>
          </p:cNvSpPr>
          <p:nvPr>
            <p:ph type="sldNum" sz="quarter" idx="10"/>
          </p:nvPr>
        </p:nvSpPr>
        <p:spPr/>
        <p:txBody>
          <a:bodyPr/>
          <a:lstStyle/>
          <a:p>
            <a:pPr>
              <a:defRPr/>
            </a:pPr>
            <a:fld id="{6EEE1E9A-EE03-4BDC-8197-B439E1080BF7}" type="slidenum">
              <a:rPr lang="en-US" smtClean="0"/>
              <a:pPr>
                <a:defRPr/>
              </a:pPr>
              <a:t>2</a:t>
            </a:fld>
            <a:endParaRPr lang="en-US" dirty="0"/>
          </a:p>
        </p:txBody>
      </p:sp>
    </p:spTree>
    <p:extLst>
      <p:ext uri="{BB962C8B-B14F-4D97-AF65-F5344CB8AC3E}">
        <p14:creationId xmlns:p14="http://schemas.microsoft.com/office/powerpoint/2010/main" val="17929728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Distributions</a:t>
            </a:r>
            <a:r>
              <a:rPr lang="en-US" baseline="0" dirty="0" smtClean="0"/>
              <a:t> to the shareholder may be treated as a dividend.  If so, then this money has been subject to double taxation: once to the profits in the business and then again at the business taxed rate.  The second tax is the dividend tax the shareholder will pay upon receipt of the funds.  Because a dividend payment is non deductible, the funds have been taxed twice.</a:t>
            </a:r>
            <a:endParaRPr lang="en-US" dirty="0"/>
          </a:p>
        </p:txBody>
      </p:sp>
      <p:sp>
        <p:nvSpPr>
          <p:cNvPr id="4" name="Slide Number Placeholder 3"/>
          <p:cNvSpPr>
            <a:spLocks noGrp="1"/>
          </p:cNvSpPr>
          <p:nvPr>
            <p:ph type="sldNum" sz="quarter" idx="10"/>
          </p:nvPr>
        </p:nvSpPr>
        <p:spPr/>
        <p:txBody>
          <a:bodyPr/>
          <a:lstStyle/>
          <a:p>
            <a:pPr>
              <a:defRPr/>
            </a:pPr>
            <a:fld id="{6EEE1E9A-EE03-4BDC-8197-B439E1080BF7}" type="slidenum">
              <a:rPr lang="en-US" smtClean="0"/>
              <a:pPr>
                <a:defRPr/>
              </a:pPr>
              <a:t>20</a:t>
            </a:fld>
            <a:endParaRPr lang="en-US" dirty="0"/>
          </a:p>
        </p:txBody>
      </p:sp>
    </p:spTree>
    <p:extLst>
      <p:ext uri="{BB962C8B-B14F-4D97-AF65-F5344CB8AC3E}">
        <p14:creationId xmlns:p14="http://schemas.microsoft.com/office/powerpoint/2010/main" val="20656306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 let’s look at the loss of</a:t>
            </a:r>
            <a:r>
              <a:rPr lang="en-US" baseline="0" dirty="0" smtClean="0"/>
              <a:t> a key person.</a:t>
            </a:r>
            <a:endParaRPr lang="en-US" dirty="0"/>
          </a:p>
        </p:txBody>
      </p:sp>
      <p:sp>
        <p:nvSpPr>
          <p:cNvPr id="4" name="Slide Number Placeholder 3"/>
          <p:cNvSpPr>
            <a:spLocks noGrp="1"/>
          </p:cNvSpPr>
          <p:nvPr>
            <p:ph type="sldNum" sz="quarter" idx="10"/>
          </p:nvPr>
        </p:nvSpPr>
        <p:spPr/>
        <p:txBody>
          <a:bodyPr/>
          <a:lstStyle/>
          <a:p>
            <a:pPr>
              <a:defRPr/>
            </a:pPr>
            <a:fld id="{6EEE1E9A-EE03-4BDC-8197-B439E1080BF7}" type="slidenum">
              <a:rPr lang="en-US" smtClean="0"/>
              <a:pPr>
                <a:defRPr/>
              </a:pPr>
              <a:t>21</a:t>
            </a:fld>
            <a:endParaRPr lang="en-US" dirty="0"/>
          </a:p>
        </p:txBody>
      </p:sp>
    </p:spTree>
    <p:extLst>
      <p:ext uri="{BB962C8B-B14F-4D97-AF65-F5344CB8AC3E}">
        <p14:creationId xmlns:p14="http://schemas.microsoft.com/office/powerpoint/2010/main" val="29174574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EE1E9A-EE03-4BDC-8197-B439E1080BF7}" type="slidenum">
              <a:rPr lang="en-US" smtClean="0"/>
              <a:pPr>
                <a:defRPr/>
              </a:pPr>
              <a:t>22</a:t>
            </a:fld>
            <a:endParaRPr lang="en-US" dirty="0"/>
          </a:p>
        </p:txBody>
      </p:sp>
    </p:spTree>
    <p:extLst>
      <p:ext uri="{BB962C8B-B14F-4D97-AF65-F5344CB8AC3E}">
        <p14:creationId xmlns:p14="http://schemas.microsoft.com/office/powerpoint/2010/main" val="26843161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some of the potential issues that can arise if a key person dies</a:t>
            </a:r>
            <a:r>
              <a:rPr lang="en-US" baseline="0" dirty="0" smtClean="0"/>
              <a:t>, becomes disabled or simply leaves work.</a:t>
            </a:r>
            <a:endParaRPr lang="en-US" dirty="0"/>
          </a:p>
        </p:txBody>
      </p:sp>
      <p:sp>
        <p:nvSpPr>
          <p:cNvPr id="4" name="Slide Number Placeholder 3"/>
          <p:cNvSpPr>
            <a:spLocks noGrp="1"/>
          </p:cNvSpPr>
          <p:nvPr>
            <p:ph type="sldNum" sz="quarter" idx="10"/>
          </p:nvPr>
        </p:nvSpPr>
        <p:spPr/>
        <p:txBody>
          <a:bodyPr/>
          <a:lstStyle/>
          <a:p>
            <a:pPr>
              <a:defRPr/>
            </a:pPr>
            <a:fld id="{6EEE1E9A-EE03-4BDC-8197-B439E1080BF7}" type="slidenum">
              <a:rPr lang="en-US" smtClean="0"/>
              <a:pPr>
                <a:defRPr/>
              </a:pPr>
              <a:t>23</a:t>
            </a:fld>
            <a:endParaRPr lang="en-US" dirty="0"/>
          </a:p>
        </p:txBody>
      </p:sp>
    </p:spTree>
    <p:extLst>
      <p:ext uri="{BB962C8B-B14F-4D97-AF65-F5344CB8AC3E}">
        <p14:creationId xmlns:p14="http://schemas.microsoft.com/office/powerpoint/2010/main" val="30120633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EEE1E9A-EE03-4BDC-8197-B439E1080BF7}" type="slidenum">
              <a:rPr lang="en-US" smtClean="0"/>
              <a:pPr>
                <a:defRPr/>
              </a:pPr>
              <a:t>24</a:t>
            </a:fld>
            <a:endParaRPr lang="en-US" dirty="0"/>
          </a:p>
        </p:txBody>
      </p:sp>
    </p:spTree>
    <p:extLst>
      <p:ext uri="{BB962C8B-B14F-4D97-AF65-F5344CB8AC3E}">
        <p14:creationId xmlns:p14="http://schemas.microsoft.com/office/powerpoint/2010/main" val="20266603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EEE1E9A-EE03-4BDC-8197-B439E1080BF7}" type="slidenum">
              <a:rPr lang="en-US" smtClean="0"/>
              <a:pPr>
                <a:defRPr/>
              </a:pPr>
              <a:t>25</a:t>
            </a:fld>
            <a:endParaRPr lang="en-US" dirty="0"/>
          </a:p>
        </p:txBody>
      </p:sp>
    </p:spTree>
    <p:extLst>
      <p:ext uri="{BB962C8B-B14F-4D97-AF65-F5344CB8AC3E}">
        <p14:creationId xmlns:p14="http://schemas.microsoft.com/office/powerpoint/2010/main" val="16281431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Times New Roman" pitchFamily="18" charset="0"/>
                <a:ea typeface="+mn-ea"/>
                <a:cs typeface="Times New Roman" pitchFamily="18" charset="0"/>
              </a:rPr>
              <a:t>The ability of a life insurance contract to accumulate sufficient cash value to provide retirement income will be dependent upon the amount of extra premium paid into the policy, and the performance of the policy, and is not guaranteed.  Policy loans and withdrawals reduce the policy’s cash value and death benefit and may result in a taxable event. If remaining policy values and scheduled premiums are insufficient, additional out-of-pocket payments may be needed to keep the policy inforce. Surrender charges may reduce the policy's cash value in early years.</a:t>
            </a:r>
          </a:p>
          <a:p>
            <a:endParaRPr lang="en-US" sz="1200" kern="1200" dirty="0" smtClean="0">
              <a:solidFill>
                <a:schemeClr val="tx1"/>
              </a:solidFill>
              <a:latin typeface="Times New Roman" pitchFamily="18" charset="0"/>
              <a:ea typeface="+mn-ea"/>
              <a:cs typeface="Times New Roman" pitchFamily="18" charset="0"/>
            </a:endParaRPr>
          </a:p>
          <a:p>
            <a:r>
              <a:rPr lang="en-US" sz="1200" kern="1200" dirty="0" smtClean="0">
                <a:solidFill>
                  <a:schemeClr val="tx1"/>
                </a:solidFill>
                <a:latin typeface="Times New Roman" pitchFamily="18" charset="0"/>
                <a:ea typeface="+mn-ea"/>
                <a:cs typeface="Times New Roman" pitchFamily="18" charset="0"/>
              </a:rPr>
              <a:t>Living Benefits are provided by no additional premium Accelerated Benefit Riders.  Payment of Accelerated Benefits will reduce the Cash Value and Death Benefit otherwise payable under the policy.  Receipt of Accelerated Benefits may be a taxable event and may affect your eligibility for public assistance programs.  Please consult your personal tax advisor to determine the tax status of any benefits paid under this rider and with social service agencies concerning how receipt of such a payment will affect you.  </a:t>
            </a:r>
          </a:p>
          <a:p>
            <a:endParaRPr lang="en-US" sz="1200" kern="1200" dirty="0" smtClean="0">
              <a:solidFill>
                <a:schemeClr val="tx1"/>
              </a:solidFill>
              <a:latin typeface="Times New Roman" pitchFamily="18" charset="0"/>
              <a:ea typeface="+mn-ea"/>
              <a:cs typeface="Times New Roman" pitchFamily="18" charset="0"/>
            </a:endParaRPr>
          </a:p>
          <a:p>
            <a:r>
              <a:rPr lang="en-US" sz="1200" kern="1200" dirty="0" smtClean="0">
                <a:solidFill>
                  <a:schemeClr val="tx1"/>
                </a:solidFill>
                <a:latin typeface="Times New Roman" pitchFamily="18" charset="0"/>
                <a:ea typeface="+mn-ea"/>
                <a:cs typeface="Times New Roman" pitchFamily="18" charset="0"/>
              </a:rPr>
              <a:t>Riders are supplemental benefits that can be added to a life insurance policy and are not suitable unless you also have a need for life insurance.  Riders are optional, may require additional premium and may not be available in all states or on all products.  This is not a solicitation of any specific insurance policy.</a:t>
            </a:r>
          </a:p>
          <a:p>
            <a:endParaRPr lang="en-US" dirty="0"/>
          </a:p>
        </p:txBody>
      </p:sp>
      <p:sp>
        <p:nvSpPr>
          <p:cNvPr id="4" name="Slide Number Placeholder 3"/>
          <p:cNvSpPr>
            <a:spLocks noGrp="1"/>
          </p:cNvSpPr>
          <p:nvPr>
            <p:ph type="sldNum" sz="quarter" idx="10"/>
          </p:nvPr>
        </p:nvSpPr>
        <p:spPr/>
        <p:txBody>
          <a:bodyPr/>
          <a:lstStyle/>
          <a:p>
            <a:pPr>
              <a:defRPr/>
            </a:pPr>
            <a:fld id="{6EEE1E9A-EE03-4BDC-8197-B439E1080BF7}" type="slidenum">
              <a:rPr lang="en-US" smtClean="0"/>
              <a:pPr>
                <a:defRPr/>
              </a:pPr>
              <a:t>26</a:t>
            </a:fld>
            <a:endParaRPr lang="en-US" dirty="0"/>
          </a:p>
        </p:txBody>
      </p:sp>
    </p:spTree>
    <p:extLst>
      <p:ext uri="{BB962C8B-B14F-4D97-AF65-F5344CB8AC3E}">
        <p14:creationId xmlns:p14="http://schemas.microsoft.com/office/powerpoint/2010/main" val="9874538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any of these issues concern you – you may want to considered adopting the one for three solution.   This starts with the business acquiring a specially designed business owned life insurance policy on your life and/or the life of the other key people.</a:t>
            </a:r>
            <a:endParaRPr lang="en-US" dirty="0"/>
          </a:p>
        </p:txBody>
      </p:sp>
      <p:sp>
        <p:nvSpPr>
          <p:cNvPr id="4" name="Slide Number Placeholder 3"/>
          <p:cNvSpPr>
            <a:spLocks noGrp="1"/>
          </p:cNvSpPr>
          <p:nvPr>
            <p:ph type="sldNum" sz="quarter" idx="10"/>
          </p:nvPr>
        </p:nvSpPr>
        <p:spPr/>
        <p:txBody>
          <a:bodyPr/>
          <a:lstStyle/>
          <a:p>
            <a:pPr>
              <a:defRPr/>
            </a:pPr>
            <a:fld id="{6EEE1E9A-EE03-4BDC-8197-B439E1080BF7}" type="slidenum">
              <a:rPr lang="en-US" smtClean="0"/>
              <a:pPr>
                <a:defRPr/>
              </a:pPr>
              <a:t>27</a:t>
            </a:fld>
            <a:endParaRPr lang="en-US" dirty="0"/>
          </a:p>
        </p:txBody>
      </p:sp>
    </p:spTree>
    <p:extLst>
      <p:ext uri="{BB962C8B-B14F-4D97-AF65-F5344CB8AC3E}">
        <p14:creationId xmlns:p14="http://schemas.microsoft.com/office/powerpoint/2010/main" val="41561441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EEE1E9A-EE03-4BDC-8197-B439E1080BF7}" type="slidenum">
              <a:rPr lang="en-US" smtClean="0"/>
              <a:pPr>
                <a:defRPr/>
              </a:pPr>
              <a:t>28</a:t>
            </a:fld>
            <a:endParaRPr lang="en-US" dirty="0"/>
          </a:p>
        </p:txBody>
      </p:sp>
    </p:spTree>
    <p:extLst>
      <p:ext uri="{BB962C8B-B14F-4D97-AF65-F5344CB8AC3E}">
        <p14:creationId xmlns:p14="http://schemas.microsoft.com/office/powerpoint/2010/main" val="21417683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Let’s review how the</a:t>
            </a:r>
            <a:r>
              <a:rPr lang="en-US" baseline="0" dirty="0" smtClean="0"/>
              <a:t> One for Three solution works….(read slide)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6EEE1E9A-EE03-4BDC-8197-B439E1080BF7}" type="slidenum">
              <a:rPr lang="en-US" smtClean="0"/>
              <a:pPr>
                <a:defRPr/>
              </a:pPr>
              <a:t>29</a:t>
            </a:fld>
            <a:endParaRPr lang="en-US" dirty="0"/>
          </a:p>
        </p:txBody>
      </p:sp>
    </p:spTree>
    <p:extLst>
      <p:ext uri="{BB962C8B-B14F-4D97-AF65-F5344CB8AC3E}">
        <p14:creationId xmlns:p14="http://schemas.microsoft.com/office/powerpoint/2010/main" val="3254427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 these, I’d like to spend a little time with you talking about excess retained earnings, dividends and the loss of a key person (whether that’s you, one of the other owners or a non owner key person).</a:t>
            </a:r>
            <a:endParaRPr lang="en-US" dirty="0"/>
          </a:p>
        </p:txBody>
      </p:sp>
      <p:sp>
        <p:nvSpPr>
          <p:cNvPr id="4" name="Slide Number Placeholder 3"/>
          <p:cNvSpPr>
            <a:spLocks noGrp="1"/>
          </p:cNvSpPr>
          <p:nvPr>
            <p:ph type="sldNum" sz="quarter" idx="10"/>
          </p:nvPr>
        </p:nvSpPr>
        <p:spPr/>
        <p:txBody>
          <a:bodyPr/>
          <a:lstStyle/>
          <a:p>
            <a:pPr>
              <a:defRPr/>
            </a:pPr>
            <a:fld id="{6EEE1E9A-EE03-4BDC-8197-B439E1080BF7}" type="slidenum">
              <a:rPr lang="en-US" smtClean="0"/>
              <a:pPr>
                <a:defRPr/>
              </a:pPr>
              <a:t>3</a:t>
            </a:fld>
            <a:endParaRPr lang="en-US" dirty="0"/>
          </a:p>
        </p:txBody>
      </p:sp>
    </p:spTree>
    <p:extLst>
      <p:ext uri="{BB962C8B-B14F-4D97-AF65-F5344CB8AC3E}">
        <p14:creationId xmlns:p14="http://schemas.microsoft.com/office/powerpoint/2010/main" val="37287560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does this help?  Let’s start with the retained earnings.</a:t>
            </a:r>
          </a:p>
          <a:p>
            <a:endParaRPr lang="en-US" dirty="0" smtClean="0"/>
          </a:p>
          <a:p>
            <a:r>
              <a:rPr lang="en-US" dirty="0" smtClean="0"/>
              <a:t>The impact on the balance sheet is fairly straightforward – Your cash account will be reduced when the premium is paid.  The cash value of the policy</a:t>
            </a:r>
            <a:r>
              <a:rPr lang="en-US" baseline="0" dirty="0" smtClean="0"/>
              <a:t> will be reflected on the balance sheet as an asset.  To the extent the cash value is lower than the premium paid, the net effect will be to lower the retained earnings in the business.</a:t>
            </a:r>
            <a:endParaRPr lang="en-US" dirty="0" smtClean="0"/>
          </a:p>
          <a:p>
            <a:endParaRPr lang="en-US" dirty="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6EEE1E9A-EE03-4BDC-8197-B439E1080BF7}" type="slidenum">
              <a:rPr lang="en-US" smtClean="0"/>
              <a:pPr>
                <a:defRPr/>
              </a:pPr>
              <a:t>30</a:t>
            </a:fld>
            <a:endParaRPr lang="en-US" dirty="0"/>
          </a:p>
        </p:txBody>
      </p:sp>
    </p:spTree>
    <p:extLst>
      <p:ext uri="{BB962C8B-B14F-4D97-AF65-F5344CB8AC3E}">
        <p14:creationId xmlns:p14="http://schemas.microsoft.com/office/powerpoint/2010/main" val="41569931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 the life insurance will act as a financial back stop against the loss of a key person.  By delivering the death</a:t>
            </a:r>
            <a:r>
              <a:rPr lang="en-US" baseline="0" dirty="0" smtClean="0"/>
              <a:t> benefit to the business at the death of a key person, the business will have the funds to help it survive the financial challenges that it now faces.</a:t>
            </a:r>
            <a:endParaRPr lang="en-US" dirty="0"/>
          </a:p>
        </p:txBody>
      </p:sp>
      <p:sp>
        <p:nvSpPr>
          <p:cNvPr id="4" name="Slide Number Placeholder 3"/>
          <p:cNvSpPr>
            <a:spLocks noGrp="1"/>
          </p:cNvSpPr>
          <p:nvPr>
            <p:ph type="sldNum" sz="quarter" idx="10"/>
          </p:nvPr>
        </p:nvSpPr>
        <p:spPr/>
        <p:txBody>
          <a:bodyPr/>
          <a:lstStyle/>
          <a:p>
            <a:pPr>
              <a:defRPr/>
            </a:pPr>
            <a:fld id="{6EEE1E9A-EE03-4BDC-8197-B439E1080BF7}" type="slidenum">
              <a:rPr lang="en-US" smtClean="0"/>
              <a:pPr>
                <a:defRPr/>
              </a:pPr>
              <a:t>31</a:t>
            </a:fld>
            <a:endParaRPr lang="en-US" dirty="0"/>
          </a:p>
        </p:txBody>
      </p:sp>
    </p:spTree>
    <p:extLst>
      <p:ext uri="{BB962C8B-B14F-4D97-AF65-F5344CB8AC3E}">
        <p14:creationId xmlns:p14="http://schemas.microsoft.com/office/powerpoint/2010/main" val="40619599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take a look at what the key person protection looks like.  </a:t>
            </a:r>
            <a:endParaRPr lang="en-US" dirty="0"/>
          </a:p>
        </p:txBody>
      </p:sp>
      <p:sp>
        <p:nvSpPr>
          <p:cNvPr id="4" name="Slide Number Placeholder 3"/>
          <p:cNvSpPr>
            <a:spLocks noGrp="1"/>
          </p:cNvSpPr>
          <p:nvPr>
            <p:ph type="sldNum" sz="quarter" idx="10"/>
          </p:nvPr>
        </p:nvSpPr>
        <p:spPr/>
        <p:txBody>
          <a:bodyPr/>
          <a:lstStyle/>
          <a:p>
            <a:pPr>
              <a:defRPr/>
            </a:pPr>
            <a:fld id="{6EEE1E9A-EE03-4BDC-8197-B439E1080BF7}" type="slidenum">
              <a:rPr lang="en-US" smtClean="0"/>
              <a:pPr>
                <a:defRPr/>
              </a:pPr>
              <a:t>32</a:t>
            </a:fld>
            <a:endParaRPr lang="en-US" dirty="0"/>
          </a:p>
        </p:txBody>
      </p:sp>
    </p:spTree>
    <p:extLst>
      <p:ext uri="{BB962C8B-B14F-4D97-AF65-F5344CB8AC3E}">
        <p14:creationId xmlns:p14="http://schemas.microsoft.com/office/powerpoint/2010/main" val="40619599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death, the business will receive the death benefit, increasing the cash account.  The death benefit</a:t>
            </a:r>
            <a:r>
              <a:rPr lang="en-US" baseline="0" dirty="0" smtClean="0"/>
              <a:t> will be delivered on an income tax free basis, assuming the requirements of IRC Section 101(j) were met.  That means a notice and consent form must have been completed by the business and the insured prior to the policy being issued.</a:t>
            </a:r>
          </a:p>
          <a:p>
            <a:endParaRPr lang="en-US" baseline="0" dirty="0" smtClean="0"/>
          </a:p>
          <a:p>
            <a:r>
              <a:rPr lang="en-US" baseline="0" dirty="0" smtClean="0"/>
              <a:t>The retained earnings will increase by the death benefit (in excess of the cash value) received by the business.  The key to this accumulation is to have noted the reason for the accumulation – most particularly to created a financial cushion at the loss of the key person.</a:t>
            </a:r>
            <a:endParaRPr lang="en-US" dirty="0"/>
          </a:p>
        </p:txBody>
      </p:sp>
      <p:sp>
        <p:nvSpPr>
          <p:cNvPr id="4" name="Slide Number Placeholder 3"/>
          <p:cNvSpPr>
            <a:spLocks noGrp="1"/>
          </p:cNvSpPr>
          <p:nvPr>
            <p:ph type="sldNum" sz="quarter" idx="10"/>
          </p:nvPr>
        </p:nvSpPr>
        <p:spPr/>
        <p:txBody>
          <a:bodyPr/>
          <a:lstStyle/>
          <a:p>
            <a:pPr>
              <a:defRPr/>
            </a:pPr>
            <a:fld id="{6EEE1E9A-EE03-4BDC-8197-B439E1080BF7}" type="slidenum">
              <a:rPr lang="en-US" smtClean="0"/>
              <a:pPr>
                <a:defRPr/>
              </a:pPr>
              <a:t>33</a:t>
            </a:fld>
            <a:endParaRPr lang="en-US" dirty="0"/>
          </a:p>
        </p:txBody>
      </p:sp>
    </p:spTree>
    <p:extLst>
      <p:ext uri="{BB962C8B-B14F-4D97-AF65-F5344CB8AC3E}">
        <p14:creationId xmlns:p14="http://schemas.microsoft.com/office/powerpoint/2010/main" val="5531629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Third, when the business needs change and it no longer needs or wants the policy, the business may decide to distribute the policy to the insured.  This distribution</a:t>
            </a:r>
            <a:r>
              <a:rPr lang="en-US" baseline="0" dirty="0" smtClean="0"/>
              <a:t> to a shareholder will likely be treated as a dividend.  But here’s an important point– to the extent the fair market value is lower than the total premium paid, the policy has been distributed effectively at a discount.</a:t>
            </a:r>
          </a:p>
          <a:p>
            <a:endParaRPr lang="en-US" baseline="0" dirty="0" smtClean="0"/>
          </a:p>
          <a:p>
            <a:r>
              <a:rPr lang="en-US" baseline="0" dirty="0" smtClean="0"/>
              <a:t>You then have a permanent life policy – which may or may not require additional premiums.</a:t>
            </a:r>
            <a:endParaRPr lang="en-US" dirty="0"/>
          </a:p>
        </p:txBody>
      </p:sp>
      <p:sp>
        <p:nvSpPr>
          <p:cNvPr id="4" name="Slide Number Placeholder 3"/>
          <p:cNvSpPr>
            <a:spLocks noGrp="1"/>
          </p:cNvSpPr>
          <p:nvPr>
            <p:ph type="sldNum" sz="quarter" idx="10"/>
          </p:nvPr>
        </p:nvSpPr>
        <p:spPr/>
        <p:txBody>
          <a:bodyPr/>
          <a:lstStyle/>
          <a:p>
            <a:pPr>
              <a:defRPr/>
            </a:pPr>
            <a:fld id="{6EEE1E9A-EE03-4BDC-8197-B439E1080BF7}" type="slidenum">
              <a:rPr lang="en-US" smtClean="0"/>
              <a:pPr>
                <a:defRPr/>
              </a:pPr>
              <a:t>34</a:t>
            </a:fld>
            <a:endParaRPr lang="en-US" dirty="0"/>
          </a:p>
        </p:txBody>
      </p:sp>
    </p:spTree>
    <p:extLst>
      <p:ext uri="{BB962C8B-B14F-4D97-AF65-F5344CB8AC3E}">
        <p14:creationId xmlns:p14="http://schemas.microsoft.com/office/powerpoint/2010/main" val="8994876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the business no longer needs the policy, the business may, but does not have to,</a:t>
            </a:r>
            <a:r>
              <a:rPr lang="en-US" baseline="0" dirty="0" smtClean="0"/>
              <a:t> transfer the policy to the insured.  You will include the value of the policy as income or a dividend – you should consult with your CPA as to how they would characterize the distribution.</a:t>
            </a:r>
            <a:endParaRPr lang="en-US" dirty="0"/>
          </a:p>
        </p:txBody>
      </p:sp>
      <p:sp>
        <p:nvSpPr>
          <p:cNvPr id="4" name="Slide Number Placeholder 3"/>
          <p:cNvSpPr>
            <a:spLocks noGrp="1"/>
          </p:cNvSpPr>
          <p:nvPr>
            <p:ph type="sldNum" sz="quarter" idx="10"/>
          </p:nvPr>
        </p:nvSpPr>
        <p:spPr/>
        <p:txBody>
          <a:bodyPr/>
          <a:lstStyle/>
          <a:p>
            <a:pPr>
              <a:defRPr/>
            </a:pPr>
            <a:fld id="{6EEE1E9A-EE03-4BDC-8197-B439E1080BF7}" type="slidenum">
              <a:rPr lang="en-US" smtClean="0"/>
              <a:pPr>
                <a:defRPr/>
              </a:pPr>
              <a:t>35</a:t>
            </a:fld>
            <a:endParaRPr lang="en-US" dirty="0"/>
          </a:p>
        </p:txBody>
      </p:sp>
    </p:spTree>
    <p:extLst>
      <p:ext uri="{BB962C8B-B14F-4D97-AF65-F5344CB8AC3E}">
        <p14:creationId xmlns:p14="http://schemas.microsoft.com/office/powerpoint/2010/main" val="7081392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effect of transferring the policy off the business’ books is to reduce the retained earnings by fair market value of the policy transferred.  </a:t>
            </a:r>
            <a:endParaRPr lang="en-US" dirty="0"/>
          </a:p>
        </p:txBody>
      </p:sp>
      <p:sp>
        <p:nvSpPr>
          <p:cNvPr id="4" name="Slide Number Placeholder 3"/>
          <p:cNvSpPr>
            <a:spLocks noGrp="1"/>
          </p:cNvSpPr>
          <p:nvPr>
            <p:ph type="sldNum" sz="quarter" idx="10"/>
          </p:nvPr>
        </p:nvSpPr>
        <p:spPr/>
        <p:txBody>
          <a:bodyPr/>
          <a:lstStyle/>
          <a:p>
            <a:pPr>
              <a:defRPr/>
            </a:pPr>
            <a:fld id="{6EEE1E9A-EE03-4BDC-8197-B439E1080BF7}" type="slidenum">
              <a:rPr lang="en-US" smtClean="0"/>
              <a:pPr>
                <a:defRPr/>
              </a:pPr>
              <a:t>36</a:t>
            </a:fld>
            <a:endParaRPr lang="en-US" dirty="0"/>
          </a:p>
        </p:txBody>
      </p:sp>
    </p:spTree>
    <p:extLst>
      <p:ext uri="{BB962C8B-B14F-4D97-AF65-F5344CB8AC3E}">
        <p14:creationId xmlns:p14="http://schemas.microsoft.com/office/powerpoint/2010/main" val="16829028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result to you as the insured is to now</a:t>
            </a:r>
            <a:r>
              <a:rPr lang="en-US" baseline="0" dirty="0" smtClean="0"/>
              <a:t> own a permanent life insurance policy and you will be able to enjoy all the rights and benefits of the policy.</a:t>
            </a:r>
          </a:p>
          <a:p>
            <a:endParaRPr lang="en-US" baseline="0" dirty="0" smtClean="0"/>
          </a:p>
        </p:txBody>
      </p:sp>
      <p:sp>
        <p:nvSpPr>
          <p:cNvPr id="4" name="Slide Number Placeholder 3"/>
          <p:cNvSpPr>
            <a:spLocks noGrp="1"/>
          </p:cNvSpPr>
          <p:nvPr>
            <p:ph type="sldNum" sz="quarter" idx="10"/>
          </p:nvPr>
        </p:nvSpPr>
        <p:spPr/>
        <p:txBody>
          <a:bodyPr/>
          <a:lstStyle/>
          <a:p>
            <a:pPr>
              <a:defRPr/>
            </a:pPr>
            <a:fld id="{6EEE1E9A-EE03-4BDC-8197-B439E1080BF7}" type="slidenum">
              <a:rPr lang="en-US" smtClean="0"/>
              <a:pPr>
                <a:defRPr/>
              </a:pPr>
              <a:t>37</a:t>
            </a:fld>
            <a:endParaRPr lang="en-US" dirty="0"/>
          </a:p>
        </p:txBody>
      </p:sp>
    </p:spTree>
    <p:extLst>
      <p:ext uri="{BB962C8B-B14F-4D97-AF65-F5344CB8AC3E}">
        <p14:creationId xmlns:p14="http://schemas.microsoft.com/office/powerpoint/2010/main" val="24021120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ideal candidate for the Retained Earnings Planning Concept is:</a:t>
            </a:r>
          </a:p>
          <a:p>
            <a:pPr marL="171450" indent="-171450">
              <a:buFont typeface="Arial" panose="020B0604020202020204" pitchFamily="34" charset="0"/>
              <a:buChar char="•"/>
            </a:pPr>
            <a:r>
              <a:rPr lang="en-US" dirty="0" smtClean="0"/>
              <a:t>A C Corporation with excess retained earnings</a:t>
            </a:r>
          </a:p>
          <a:p>
            <a:pPr marL="171450" indent="-171450">
              <a:buFont typeface="Arial" panose="020B0604020202020204" pitchFamily="34" charset="0"/>
              <a:buChar char="•"/>
            </a:pPr>
            <a:r>
              <a:rPr lang="en-US" dirty="0" smtClean="0"/>
              <a:t>A business that requires life insurance coverage on the owner or key executive</a:t>
            </a:r>
          </a:p>
          <a:p>
            <a:pPr marL="171450" indent="-171450">
              <a:buFont typeface="Arial" panose="020B0604020202020204" pitchFamily="34" charset="0"/>
              <a:buChar char="•"/>
            </a:pPr>
            <a:r>
              <a:rPr lang="en-US" dirty="0" smtClean="0"/>
              <a:t>A business that would like to reduce the need to declare dividends and prevent exposure to the Accumulated Earnings Tax</a:t>
            </a:r>
            <a:endParaRPr lang="en-US" dirty="0"/>
          </a:p>
        </p:txBody>
      </p:sp>
      <p:sp>
        <p:nvSpPr>
          <p:cNvPr id="4" name="Slide Number Placeholder 3"/>
          <p:cNvSpPr>
            <a:spLocks noGrp="1"/>
          </p:cNvSpPr>
          <p:nvPr>
            <p:ph type="sldNum" sz="quarter" idx="10"/>
          </p:nvPr>
        </p:nvSpPr>
        <p:spPr/>
        <p:txBody>
          <a:bodyPr/>
          <a:lstStyle/>
          <a:p>
            <a:pPr>
              <a:defRPr/>
            </a:pPr>
            <a:fld id="{6EEE1E9A-EE03-4BDC-8197-B439E1080BF7}" type="slidenum">
              <a:rPr lang="en-US" smtClean="0"/>
              <a:pPr>
                <a:defRPr/>
              </a:pPr>
              <a:t>38</a:t>
            </a:fld>
            <a:endParaRPr lang="en-US" dirty="0"/>
          </a:p>
        </p:txBody>
      </p:sp>
    </p:spTree>
    <p:extLst>
      <p:ext uri="{BB962C8B-B14F-4D97-AF65-F5344CB8AC3E}">
        <p14:creationId xmlns:p14="http://schemas.microsoft.com/office/powerpoint/2010/main" val="17425610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positive results are</a:t>
            </a:r>
            <a:r>
              <a:rPr lang="en-US" baseline="0" dirty="0" smtClean="0"/>
              <a:t> the result of including life insurance in your planning:</a:t>
            </a:r>
          </a:p>
          <a:p>
            <a:r>
              <a:rPr lang="en-US" baseline="0" dirty="0" smtClean="0"/>
              <a:t>The business has insured the life of an owner or key person</a:t>
            </a:r>
          </a:p>
          <a:p>
            <a:r>
              <a:rPr lang="en-US" baseline="0" dirty="0" smtClean="0"/>
              <a:t>It allows possible reductions of further accumulations to retained earning and reduced exposure to the Accumulated Earning Tax.</a:t>
            </a:r>
          </a:p>
          <a:p>
            <a:r>
              <a:rPr lang="en-US" baseline="0" dirty="0" smtClean="0"/>
              <a:t>You can transfer or sell the policy to the insured at a future date;</a:t>
            </a:r>
          </a:p>
          <a:p>
            <a:r>
              <a:rPr lang="en-US" baseline="0" dirty="0" smtClean="0"/>
              <a:t>The policy can potentially be used for estate planning;</a:t>
            </a:r>
          </a:p>
          <a:p>
            <a:r>
              <a:rPr lang="en-US" baseline="0" dirty="0" smtClean="0"/>
              <a:t>And the policy can potentially be used for retirement income if there is sufficient cash value, through the use of policy loans and withdrawals..</a:t>
            </a:r>
          </a:p>
          <a:p>
            <a:endParaRPr lang="en-US" baseline="0" dirty="0" smtClean="0"/>
          </a:p>
        </p:txBody>
      </p:sp>
      <p:sp>
        <p:nvSpPr>
          <p:cNvPr id="4" name="Slide Number Placeholder 3"/>
          <p:cNvSpPr>
            <a:spLocks noGrp="1"/>
          </p:cNvSpPr>
          <p:nvPr>
            <p:ph type="sldNum" sz="quarter" idx="10"/>
          </p:nvPr>
        </p:nvSpPr>
        <p:spPr/>
        <p:txBody>
          <a:bodyPr/>
          <a:lstStyle/>
          <a:p>
            <a:pPr>
              <a:defRPr/>
            </a:pPr>
            <a:fld id="{6EEE1E9A-EE03-4BDC-8197-B439E1080BF7}" type="slidenum">
              <a:rPr lang="en-US" smtClean="0"/>
              <a:pPr>
                <a:defRPr/>
              </a:pPr>
              <a:t>39</a:t>
            </a:fld>
            <a:endParaRPr lang="en-US" dirty="0"/>
          </a:p>
        </p:txBody>
      </p:sp>
    </p:spTree>
    <p:extLst>
      <p:ext uri="{BB962C8B-B14F-4D97-AF65-F5344CB8AC3E}">
        <p14:creationId xmlns:p14="http://schemas.microsoft.com/office/powerpoint/2010/main" val="1204180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start with retained earnings.</a:t>
            </a:r>
            <a:endParaRPr lang="en-US" dirty="0"/>
          </a:p>
        </p:txBody>
      </p:sp>
      <p:sp>
        <p:nvSpPr>
          <p:cNvPr id="4" name="Slide Number Placeholder 3"/>
          <p:cNvSpPr>
            <a:spLocks noGrp="1"/>
          </p:cNvSpPr>
          <p:nvPr>
            <p:ph type="sldNum" sz="quarter" idx="10"/>
          </p:nvPr>
        </p:nvSpPr>
        <p:spPr/>
        <p:txBody>
          <a:bodyPr/>
          <a:lstStyle/>
          <a:p>
            <a:pPr>
              <a:defRPr/>
            </a:pPr>
            <a:fld id="{6EEE1E9A-EE03-4BDC-8197-B439E1080BF7}" type="slidenum">
              <a:rPr lang="en-US" smtClean="0"/>
              <a:pPr>
                <a:defRPr/>
              </a:pPr>
              <a:t>4</a:t>
            </a:fld>
            <a:endParaRPr lang="en-US" dirty="0"/>
          </a:p>
        </p:txBody>
      </p:sp>
    </p:spTree>
    <p:extLst>
      <p:ext uri="{BB962C8B-B14F-4D97-AF65-F5344CB8AC3E}">
        <p14:creationId xmlns:p14="http://schemas.microsoft.com/office/powerpoint/2010/main" val="42194998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3028EF-B94B-41F7-97B0-E01E79070F88}" type="slidenum">
              <a:rPr lang="en-US" smtClean="0"/>
              <a:t>40</a:t>
            </a:fld>
            <a:endParaRPr lang="en-US" dirty="0"/>
          </a:p>
        </p:txBody>
      </p:sp>
    </p:spTree>
    <p:extLst>
      <p:ext uri="{BB962C8B-B14F-4D97-AF65-F5344CB8AC3E}">
        <p14:creationId xmlns:p14="http://schemas.microsoft.com/office/powerpoint/2010/main" val="37396551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What are Retained Earnings? It is a percentage of your net earnings not paid out as a dividend but retained by the company to be reinvested in its core business or to pay debts.  In addition retained earnings may increase</a:t>
            </a:r>
            <a:r>
              <a:rPr lang="en-US" baseline="0" dirty="0" smtClean="0"/>
              <a:t> or decrease due to changes in asset value on the balance sheet.  Basically, </a:t>
            </a:r>
            <a:r>
              <a:rPr lang="en-US" sz="1200" b="0" i="0" kern="1200" dirty="0" smtClean="0">
                <a:solidFill>
                  <a:schemeClr val="tx1"/>
                </a:solidFill>
                <a:effectLst/>
                <a:latin typeface="Times New Roman" pitchFamily="18" charset="0"/>
                <a:ea typeface="+mn-ea"/>
                <a:cs typeface="Times New Roman" pitchFamily="18" charset="0"/>
              </a:rPr>
              <a:t>the operating results from a company's fiscal year is recorded to retained earnings, resulting in a increase or decrease to the account.</a:t>
            </a:r>
            <a:endParaRPr lang="en-US" dirty="0" smtClean="0"/>
          </a:p>
          <a:p>
            <a:endParaRPr lang="en-US" dirty="0"/>
          </a:p>
          <a:p>
            <a:r>
              <a:rPr lang="en-US" dirty="0" smtClean="0"/>
              <a:t>If you think of your balance sheet, retained earnings are recorded under shareholders’ equity on your balance sheet.</a:t>
            </a:r>
            <a:endParaRPr lang="en-US" dirty="0"/>
          </a:p>
        </p:txBody>
      </p:sp>
      <p:sp>
        <p:nvSpPr>
          <p:cNvPr id="4" name="Slide Number Placeholder 3"/>
          <p:cNvSpPr>
            <a:spLocks noGrp="1"/>
          </p:cNvSpPr>
          <p:nvPr>
            <p:ph type="sldNum" sz="quarter" idx="10"/>
          </p:nvPr>
        </p:nvSpPr>
        <p:spPr/>
        <p:txBody>
          <a:bodyPr/>
          <a:lstStyle/>
          <a:p>
            <a:pPr>
              <a:defRPr/>
            </a:pPr>
            <a:fld id="{6EEE1E9A-EE03-4BDC-8197-B439E1080BF7}" type="slidenum">
              <a:rPr lang="en-US" smtClean="0"/>
              <a:pPr>
                <a:defRPr/>
              </a:pPr>
              <a:t>5</a:t>
            </a:fld>
            <a:endParaRPr lang="en-US" dirty="0"/>
          </a:p>
        </p:txBody>
      </p:sp>
    </p:spTree>
    <p:extLst>
      <p:ext uri="{BB962C8B-B14F-4D97-AF65-F5344CB8AC3E}">
        <p14:creationId xmlns:p14="http://schemas.microsoft.com/office/powerpoint/2010/main" val="1200591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 corporation has a $250,000 retained earnings limit and a professional C Corporation has $150,000. These limits may be exceeded</a:t>
            </a:r>
            <a:r>
              <a:rPr lang="en-US" baseline="0" dirty="0" smtClean="0"/>
              <a:t> when the accumulation is for a reasonable business purpose.  There are a number of ways to justify excess retained earnings and what would work for your business depends on many factors.</a:t>
            </a:r>
            <a:endParaRPr lang="en-US" dirty="0" smtClean="0"/>
          </a:p>
          <a:p>
            <a:endParaRPr lang="en-US" dirty="0"/>
          </a:p>
          <a:p>
            <a:r>
              <a:rPr lang="en-US" dirty="0" smtClean="0"/>
              <a:t>Amounts in “Excess” of this may be subject to the Accumulated Earnings Tax.</a:t>
            </a:r>
            <a:endParaRPr lang="en-US" dirty="0"/>
          </a:p>
        </p:txBody>
      </p:sp>
      <p:sp>
        <p:nvSpPr>
          <p:cNvPr id="4" name="Slide Number Placeholder 3"/>
          <p:cNvSpPr>
            <a:spLocks noGrp="1"/>
          </p:cNvSpPr>
          <p:nvPr>
            <p:ph type="sldNum" sz="quarter" idx="10"/>
          </p:nvPr>
        </p:nvSpPr>
        <p:spPr/>
        <p:txBody>
          <a:bodyPr/>
          <a:lstStyle/>
          <a:p>
            <a:pPr>
              <a:defRPr/>
            </a:pPr>
            <a:fld id="{6EEE1E9A-EE03-4BDC-8197-B439E1080BF7}" type="slidenum">
              <a:rPr lang="en-US" smtClean="0"/>
              <a:pPr>
                <a:defRPr/>
              </a:pPr>
              <a:t>6</a:t>
            </a:fld>
            <a:endParaRPr lang="en-US" dirty="0"/>
          </a:p>
        </p:txBody>
      </p:sp>
    </p:spTree>
    <p:extLst>
      <p:ext uri="{BB962C8B-B14F-4D97-AF65-F5344CB8AC3E}">
        <p14:creationId xmlns:p14="http://schemas.microsoft.com/office/powerpoint/2010/main" val="105564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key here is that amounts in “Excess” of this may be subject to the Accumulated Earnings Tax.</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r>
              <a:rPr lang="en-US" dirty="0" smtClean="0"/>
              <a:t>This is a tax imposed by the IRS, a penalty against your Excess Retained Earnings if it is perceived that the company is either trying to avoid or defer shareholder income tax through unnecessary accumulation of earnings.</a:t>
            </a:r>
          </a:p>
          <a:p>
            <a:endParaRPr lang="en-US" dirty="0"/>
          </a:p>
          <a:p>
            <a:r>
              <a:rPr lang="en-US" dirty="0" smtClean="0"/>
              <a:t>The AET is currently </a:t>
            </a:r>
            <a:r>
              <a:rPr lang="en-US" baseline="0" dirty="0" smtClean="0"/>
              <a:t>20% (15% in 2012, 2011, 2010)</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This does not impact S Corporations, Partnerships or LLCs taxed as a Partnership.</a:t>
            </a:r>
          </a:p>
        </p:txBody>
      </p:sp>
      <p:sp>
        <p:nvSpPr>
          <p:cNvPr id="4" name="Slide Number Placeholder 3"/>
          <p:cNvSpPr>
            <a:spLocks noGrp="1"/>
          </p:cNvSpPr>
          <p:nvPr>
            <p:ph type="sldNum" sz="quarter" idx="10"/>
          </p:nvPr>
        </p:nvSpPr>
        <p:spPr/>
        <p:txBody>
          <a:bodyPr/>
          <a:lstStyle/>
          <a:p>
            <a:pPr>
              <a:defRPr/>
            </a:pPr>
            <a:fld id="{6EEE1E9A-EE03-4BDC-8197-B439E1080BF7}" type="slidenum">
              <a:rPr lang="en-US" smtClean="0"/>
              <a:pPr>
                <a:defRPr/>
              </a:pPr>
              <a:t>7</a:t>
            </a:fld>
            <a:endParaRPr lang="en-US" dirty="0"/>
          </a:p>
        </p:txBody>
      </p:sp>
    </p:spTree>
    <p:extLst>
      <p:ext uri="{BB962C8B-B14F-4D97-AF65-F5344CB8AC3E}">
        <p14:creationId xmlns:p14="http://schemas.microsoft.com/office/powerpoint/2010/main" val="2617068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IRS will ask some key questions when determining if an Accumulated Earnings Tax should be charged or not.</a:t>
            </a:r>
          </a:p>
          <a:p>
            <a:endParaRPr lang="en-US" dirty="0"/>
          </a:p>
          <a:p>
            <a:r>
              <a:rPr lang="en-US" dirty="0" smtClean="0"/>
              <a:t>Was there a purpose to avoid paying tax?</a:t>
            </a:r>
          </a:p>
          <a:p>
            <a:r>
              <a:rPr lang="en-US" dirty="0" smtClean="0"/>
              <a:t>Was the accumulation necessary?</a:t>
            </a:r>
          </a:p>
          <a:p>
            <a:r>
              <a:rPr lang="en-US" dirty="0" smtClean="0"/>
              <a:t>Was it documented with your minutes?</a:t>
            </a:r>
            <a:endParaRPr lang="en-US" dirty="0"/>
          </a:p>
        </p:txBody>
      </p:sp>
      <p:sp>
        <p:nvSpPr>
          <p:cNvPr id="4" name="Slide Number Placeholder 3"/>
          <p:cNvSpPr>
            <a:spLocks noGrp="1"/>
          </p:cNvSpPr>
          <p:nvPr>
            <p:ph type="sldNum" sz="quarter" idx="10"/>
          </p:nvPr>
        </p:nvSpPr>
        <p:spPr/>
        <p:txBody>
          <a:bodyPr/>
          <a:lstStyle/>
          <a:p>
            <a:pPr>
              <a:defRPr/>
            </a:pPr>
            <a:fld id="{6EEE1E9A-EE03-4BDC-8197-B439E1080BF7}" type="slidenum">
              <a:rPr lang="en-US" smtClean="0">
                <a:solidFill>
                  <a:prstClr val="black"/>
                </a:solidFill>
              </a:rPr>
              <a:pPr>
                <a:defRPr/>
              </a:pPr>
              <a:t>8</a:t>
            </a:fld>
            <a:endParaRPr lang="en-US" dirty="0">
              <a:solidFill>
                <a:prstClr val="black"/>
              </a:solidFill>
            </a:endParaRPr>
          </a:p>
        </p:txBody>
      </p:sp>
    </p:spTree>
    <p:extLst>
      <p:ext uri="{BB962C8B-B14F-4D97-AF65-F5344CB8AC3E}">
        <p14:creationId xmlns:p14="http://schemas.microsoft.com/office/powerpoint/2010/main" val="775285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Regulations and case law provide that an accumulation is reasonable if the corporation has specific, definite, and feasible plans for the use of the accumulation. </a:t>
            </a:r>
          </a:p>
          <a:p>
            <a:endParaRPr lang="en-US" dirty="0"/>
          </a:p>
          <a:p>
            <a:r>
              <a:rPr lang="en-US" dirty="0" smtClean="0"/>
              <a:t>Here are some reasonable needs as set in regulation and case law.</a:t>
            </a:r>
            <a:endParaRPr lang="en-US" dirty="0"/>
          </a:p>
        </p:txBody>
      </p:sp>
      <p:sp>
        <p:nvSpPr>
          <p:cNvPr id="4" name="Slide Number Placeholder 3"/>
          <p:cNvSpPr>
            <a:spLocks noGrp="1"/>
          </p:cNvSpPr>
          <p:nvPr>
            <p:ph type="sldNum" sz="quarter" idx="10"/>
          </p:nvPr>
        </p:nvSpPr>
        <p:spPr/>
        <p:txBody>
          <a:bodyPr/>
          <a:lstStyle/>
          <a:p>
            <a:pPr>
              <a:defRPr/>
            </a:pPr>
            <a:fld id="{6EEE1E9A-EE03-4BDC-8197-B439E1080BF7}" type="slidenum">
              <a:rPr lang="en-US" smtClean="0">
                <a:solidFill>
                  <a:prstClr val="black"/>
                </a:solidFill>
              </a:rPr>
              <a:pPr>
                <a:defRPr/>
              </a:pPr>
              <a:t>9</a:t>
            </a:fld>
            <a:endParaRPr lang="en-US" dirty="0">
              <a:solidFill>
                <a:prstClr val="black"/>
              </a:solidFill>
            </a:endParaRPr>
          </a:p>
        </p:txBody>
      </p:sp>
    </p:spTree>
    <p:extLst>
      <p:ext uri="{BB962C8B-B14F-4D97-AF65-F5344CB8AC3E}">
        <p14:creationId xmlns:p14="http://schemas.microsoft.com/office/powerpoint/2010/main" val="149389268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print">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rcRect/>
          <a:stretch/>
        </p:blipFill>
        <p:spPr>
          <a:xfrm>
            <a:off x="1590" y="1192"/>
            <a:ext cx="9142410" cy="6856808"/>
          </a:xfrm>
          <a:prstGeom prst="rect">
            <a:avLst/>
          </a:prstGeom>
        </p:spPr>
      </p:pic>
      <p:sp>
        <p:nvSpPr>
          <p:cNvPr id="13" name="Rectangle 12"/>
          <p:cNvSpPr/>
          <p:nvPr userDrawn="1"/>
        </p:nvSpPr>
        <p:spPr>
          <a:xfrm>
            <a:off x="1590" y="345748"/>
            <a:ext cx="9144001" cy="6856808"/>
          </a:xfrm>
          <a:prstGeom prst="rect">
            <a:avLst/>
          </a:prstGeom>
          <a:gradFill flip="none" rotWithShape="1">
            <a:gsLst>
              <a:gs pos="49000">
                <a:srgbClr val="B99B47">
                  <a:alpha val="0"/>
                </a:srgbClr>
              </a:gs>
              <a:gs pos="89000">
                <a:schemeClr val="bg1">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450709"/>
            <a:ext cx="4571207" cy="1834627"/>
          </a:xfrm>
          <a:prstGeom prst="rect">
            <a:avLst/>
          </a:prstGeom>
          <a:solidFill>
            <a:srgbClr val="3D9B35">
              <a:alpha val="8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6" descr="NLGWhite.png"/>
          <p:cNvPicPr>
            <a:picLocks noChangeAspect="1"/>
          </p:cNvPicPr>
          <p:nvPr userDrawn="1"/>
        </p:nvPicPr>
        <p:blipFill>
          <a:blip r:embed="rId4"/>
          <a:srcRect/>
          <a:stretch>
            <a:fillRect/>
          </a:stretch>
        </p:blipFill>
        <p:spPr bwMode="auto">
          <a:xfrm>
            <a:off x="923693" y="710477"/>
            <a:ext cx="3422823" cy="1346081"/>
          </a:xfrm>
          <a:prstGeom prst="rect">
            <a:avLst/>
          </a:prstGeom>
          <a:noFill/>
          <a:ln w="9525">
            <a:noFill/>
            <a:miter lim="800000"/>
            <a:headEnd/>
            <a:tailEnd/>
          </a:ln>
        </p:spPr>
      </p:pic>
      <p:sp>
        <p:nvSpPr>
          <p:cNvPr id="16" name="TextBox 15"/>
          <p:cNvSpPr txBox="1"/>
          <p:nvPr userDrawn="1"/>
        </p:nvSpPr>
        <p:spPr>
          <a:xfrm>
            <a:off x="232437" y="4884795"/>
            <a:ext cx="8385810" cy="2092881"/>
          </a:xfrm>
          <a:prstGeom prst="rect">
            <a:avLst/>
          </a:prstGeom>
          <a:noFill/>
        </p:spPr>
        <p:txBody>
          <a:bodyPr wrap="square">
            <a:spAutoFit/>
          </a:bodyPr>
          <a:lstStyle/>
          <a:p>
            <a:pPr algn="just" defTabSz="457200" fontAlgn="base">
              <a:spcBef>
                <a:spcPct val="0"/>
              </a:spcBef>
              <a:spcAft>
                <a:spcPts val="600"/>
              </a:spcAft>
              <a:defRPr/>
            </a:pPr>
            <a:r>
              <a:rPr lang="en-US" sz="1000" b="1" dirty="0">
                <a:solidFill>
                  <a:srgbClr val="FFFFFF"/>
                </a:solidFill>
                <a:latin typeface="+mj-lt"/>
              </a:rPr>
              <a:t>National Life Insurance Company</a:t>
            </a:r>
            <a:r>
              <a:rPr lang="en-US" sz="1000" b="1" baseline="30000" dirty="0">
                <a:solidFill>
                  <a:srgbClr val="FFFFFF"/>
                </a:solidFill>
                <a:latin typeface="+mj-lt"/>
              </a:rPr>
              <a:t>®</a:t>
            </a:r>
            <a:r>
              <a:rPr lang="en-US" sz="1000" b="1" dirty="0">
                <a:solidFill>
                  <a:srgbClr val="FFFFFF"/>
                </a:solidFill>
                <a:latin typeface="+mj-lt"/>
              </a:rPr>
              <a:t> </a:t>
            </a:r>
            <a:r>
              <a:rPr lang="en-US" sz="1000" b="1" dirty="0" smtClean="0">
                <a:solidFill>
                  <a:srgbClr val="FFFFFF"/>
                </a:solidFill>
                <a:latin typeface="+mj-lt"/>
              </a:rPr>
              <a:t>| Life </a:t>
            </a:r>
            <a:r>
              <a:rPr lang="en-US" sz="1000" b="1" dirty="0">
                <a:solidFill>
                  <a:srgbClr val="FFFFFF"/>
                </a:solidFill>
                <a:latin typeface="+mj-lt"/>
              </a:rPr>
              <a:t>Insurance Company of the Southwest</a:t>
            </a:r>
            <a:r>
              <a:rPr lang="en-US" sz="1000" b="1" baseline="30000" dirty="0" smtClean="0">
                <a:solidFill>
                  <a:srgbClr val="FFFFFF"/>
                </a:solidFill>
                <a:latin typeface="+mj-lt"/>
              </a:rPr>
              <a:t>®</a:t>
            </a:r>
            <a:endParaRPr lang="en-US" sz="1200" dirty="0">
              <a:solidFill>
                <a:srgbClr val="FFFFFF"/>
              </a:solidFill>
              <a:latin typeface="+mj-lt"/>
            </a:endParaRPr>
          </a:p>
          <a:p>
            <a:pPr algn="just" defTabSz="457200" fontAlgn="base">
              <a:spcBef>
                <a:spcPct val="0"/>
              </a:spcBef>
              <a:spcAft>
                <a:spcPts val="600"/>
              </a:spcAft>
              <a:defRPr/>
            </a:pPr>
            <a:r>
              <a:rPr lang="en-US" sz="1000" dirty="0">
                <a:solidFill>
                  <a:srgbClr val="FFFFFF"/>
                </a:solidFill>
                <a:latin typeface="+mj-lt"/>
              </a:rPr>
              <a:t>National Life Group is a trade name of National Life Insurance Company, Montpelier, VT, Life Insurance Company of the Southwest (LSW), Addison, TX and their affiliates. Each company of NL Group is solely responsible for its own financial condition and contractual obligations. LSW is not an authorized insurer in New York and does not conduct insurance business in New York</a:t>
            </a:r>
            <a:r>
              <a:rPr lang="en-US" sz="1000" dirty="0" smtClean="0">
                <a:solidFill>
                  <a:srgbClr val="FFFFFF"/>
                </a:solidFill>
                <a:latin typeface="+mj-lt"/>
              </a:rPr>
              <a:t>.</a:t>
            </a:r>
          </a:p>
          <a:p>
            <a:pPr marL="0" marR="0" indent="0" algn="just" defTabSz="457200" rtl="0" eaLnBrk="1" fontAlgn="base" latinLnBrk="0" hangingPunct="1">
              <a:lnSpc>
                <a:spcPct val="100000"/>
              </a:lnSpc>
              <a:spcBef>
                <a:spcPct val="0"/>
              </a:spcBef>
              <a:spcAft>
                <a:spcPts val="600"/>
              </a:spcAft>
              <a:buClrTx/>
              <a:buSzTx/>
              <a:buFontTx/>
              <a:buNone/>
              <a:tabLst/>
              <a:defRPr/>
            </a:pPr>
            <a:r>
              <a:rPr lang="en-US" sz="1000" dirty="0" smtClean="0">
                <a:solidFill>
                  <a:schemeClr val="bg1"/>
                </a:solidFill>
                <a:latin typeface="+mj-lt"/>
              </a:rPr>
              <a:t>The companies of National Life Group ® and their </a:t>
            </a:r>
            <a:r>
              <a:rPr lang="en-US" sz="1000" dirty="0" err="1" smtClean="0">
                <a:solidFill>
                  <a:schemeClr val="bg1"/>
                </a:solidFill>
                <a:latin typeface="+mj-lt"/>
              </a:rPr>
              <a:t>represntativedo</a:t>
            </a:r>
            <a:r>
              <a:rPr lang="en-US" sz="1000" dirty="0" smtClean="0">
                <a:solidFill>
                  <a:schemeClr val="bg1"/>
                </a:solidFill>
                <a:latin typeface="+mj-lt"/>
              </a:rPr>
              <a:t> not offer tax or legal advice.</a:t>
            </a:r>
            <a:r>
              <a:rPr lang="en-US" sz="1000" baseline="0" dirty="0" smtClean="0">
                <a:solidFill>
                  <a:schemeClr val="bg1"/>
                </a:solidFill>
                <a:latin typeface="+mj-lt"/>
              </a:rPr>
              <a:t>  For advice concerning your own situation, please </a:t>
            </a:r>
            <a:r>
              <a:rPr lang="en-US" sz="1000" baseline="0" dirty="0" smtClean="0">
                <a:solidFill>
                  <a:schemeClr val="bg1"/>
                </a:solidFill>
                <a:latin typeface="+mj-lt"/>
              </a:rPr>
              <a:t>consult </a:t>
            </a:r>
            <a:r>
              <a:rPr lang="en-US" sz="1000" baseline="0" dirty="0" smtClean="0">
                <a:solidFill>
                  <a:schemeClr val="bg1"/>
                </a:solidFill>
                <a:latin typeface="+mj-lt"/>
              </a:rPr>
              <a:t>with your appropriate professional advisor.  Please also refer to the IRS Circular 230 disclosure at the end of this presentation</a:t>
            </a:r>
            <a:r>
              <a:rPr lang="en-US" sz="1000" baseline="0" dirty="0" smtClean="0">
                <a:solidFill>
                  <a:schemeClr val="bg1"/>
                </a:solidFill>
                <a:latin typeface="+mj-lt"/>
              </a:rPr>
              <a:t>.</a:t>
            </a:r>
          </a:p>
          <a:p>
            <a:pPr marL="0" marR="0" indent="0" algn="just" defTabSz="457200" rtl="0" eaLnBrk="1" fontAlgn="base" latinLnBrk="0" hangingPunct="1">
              <a:lnSpc>
                <a:spcPct val="100000"/>
              </a:lnSpc>
              <a:spcBef>
                <a:spcPct val="0"/>
              </a:spcBef>
              <a:spcAft>
                <a:spcPts val="600"/>
              </a:spcAft>
              <a:buClrTx/>
              <a:buSzTx/>
              <a:buFontTx/>
              <a:buNone/>
              <a:tabLst/>
              <a:defRPr/>
            </a:pPr>
            <a:endParaRPr lang="en-US" sz="1000" baseline="0" dirty="0" smtClean="0">
              <a:solidFill>
                <a:schemeClr val="bg1"/>
              </a:solidFill>
              <a:latin typeface="+mj-lt"/>
            </a:endParaRPr>
          </a:p>
          <a:p>
            <a:pPr marL="0" marR="0" indent="0" algn="just" defTabSz="457200" rtl="0" eaLnBrk="1" fontAlgn="base" latinLnBrk="0" hangingPunct="1">
              <a:lnSpc>
                <a:spcPct val="100000"/>
              </a:lnSpc>
              <a:spcBef>
                <a:spcPct val="0"/>
              </a:spcBef>
              <a:spcAft>
                <a:spcPts val="600"/>
              </a:spcAft>
              <a:buClrTx/>
              <a:buSzTx/>
              <a:buFontTx/>
              <a:buNone/>
              <a:tabLst/>
              <a:defRPr/>
            </a:pPr>
            <a:endParaRPr lang="en-US" sz="1000" dirty="0" smtClean="0">
              <a:solidFill>
                <a:schemeClr val="bg1"/>
              </a:solidFill>
              <a:latin typeface="+mj-lt"/>
            </a:endParaRPr>
          </a:p>
          <a:p>
            <a:pPr marL="0" marR="0" indent="0" algn="just" defTabSz="457200" rtl="0" eaLnBrk="1" fontAlgn="base" latinLnBrk="0" hangingPunct="1">
              <a:lnSpc>
                <a:spcPct val="100000"/>
              </a:lnSpc>
              <a:spcBef>
                <a:spcPct val="0"/>
              </a:spcBef>
              <a:spcAft>
                <a:spcPts val="600"/>
              </a:spcAft>
              <a:buClrTx/>
              <a:buSzTx/>
              <a:buFontTx/>
              <a:buNone/>
              <a:tabLst/>
              <a:defRPr/>
            </a:pPr>
            <a:r>
              <a:rPr lang="en-US" sz="1000" dirty="0" smtClean="0">
                <a:solidFill>
                  <a:schemeClr val="bg1"/>
                </a:solidFill>
                <a:latin typeface="+mj-lt"/>
              </a:rPr>
              <a:t>TC88329(0116)3</a:t>
            </a:r>
          </a:p>
          <a:p>
            <a:pPr marL="0" marR="0" indent="0" algn="just" defTabSz="457200" rtl="0" eaLnBrk="1" fontAlgn="base" latinLnBrk="0" hangingPunct="1">
              <a:lnSpc>
                <a:spcPct val="100000"/>
              </a:lnSpc>
              <a:spcBef>
                <a:spcPct val="0"/>
              </a:spcBef>
              <a:spcAft>
                <a:spcPts val="600"/>
              </a:spcAft>
              <a:buClrTx/>
              <a:buSzTx/>
              <a:buFontTx/>
              <a:buNone/>
              <a:tabLst/>
              <a:defRPr/>
            </a:pPr>
            <a:endParaRPr lang="en-US" sz="1000" dirty="0" smtClean="0">
              <a:solidFill>
                <a:schemeClr val="bg1"/>
              </a:solidFill>
              <a:latin typeface="+mj-lt"/>
            </a:endParaRPr>
          </a:p>
        </p:txBody>
      </p:sp>
      <p:sp>
        <p:nvSpPr>
          <p:cNvPr id="2" name="Title 1"/>
          <p:cNvSpPr>
            <a:spLocks noGrp="1"/>
          </p:cNvSpPr>
          <p:nvPr userDrawn="1">
            <p:ph type="ctrTitle" hasCustomPrompt="1"/>
          </p:nvPr>
        </p:nvSpPr>
        <p:spPr>
          <a:xfrm>
            <a:off x="1424717" y="2910998"/>
            <a:ext cx="7340408" cy="1670044"/>
          </a:xfrm>
        </p:spPr>
        <p:txBody>
          <a:bodyPr anchor="b">
            <a:normAutofit/>
          </a:bodyPr>
          <a:lstStyle>
            <a:lvl1pPr algn="r">
              <a:defRPr sz="4800"/>
            </a:lvl1pPr>
          </a:lstStyle>
          <a:p>
            <a:r>
              <a:rPr lang="en-US" dirty="0" smtClean="0"/>
              <a:t>CLICK TO EDIT MASTER TITLE STYLE</a:t>
            </a:r>
            <a:endParaRPr lang="en-US" dirty="0"/>
          </a:p>
        </p:txBody>
      </p:sp>
      <p:graphicFrame>
        <p:nvGraphicFramePr>
          <p:cNvPr id="8" name="Table 7"/>
          <p:cNvGraphicFramePr>
            <a:graphicFrameLocks noGrp="1"/>
          </p:cNvGraphicFramePr>
          <p:nvPr userDrawn="1">
            <p:extLst>
              <p:ext uri="{D42A27DB-BD31-4B8C-83A1-F6EECF244321}">
                <p14:modId xmlns:p14="http://schemas.microsoft.com/office/powerpoint/2010/main" val="1155850489"/>
              </p:ext>
            </p:extLst>
          </p:nvPr>
        </p:nvGraphicFramePr>
        <p:xfrm>
          <a:off x="344424" y="6089111"/>
          <a:ext cx="8420701" cy="545300"/>
        </p:xfrm>
        <a:graphic>
          <a:graphicData uri="http://schemas.openxmlformats.org/drawingml/2006/table">
            <a:tbl>
              <a:tblPr firstRow="1" bandRow="1">
                <a:tableStyleId>{5C22544A-7EE6-4342-B048-85BDC9FD1C3A}</a:tableStyleId>
              </a:tblPr>
              <a:tblGrid>
                <a:gridCol w="8420701"/>
              </a:tblGrid>
              <a:tr h="19822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kern="900" spc="-20" dirty="0" smtClean="0">
                          <a:solidFill>
                            <a:schemeClr val="bg1"/>
                          </a:solidFill>
                          <a:effectLst/>
                          <a:latin typeface="Arial" charset="0"/>
                          <a:ea typeface="ＭＳ Ｐゴシック" pitchFamily="-105" charset="-128"/>
                          <a:cs typeface="Times New Roman" pitchFamily="18" charset="0"/>
                        </a:rPr>
                        <a:t>No bank or credit union guarantee | Not a deposit | Not </a:t>
                      </a:r>
                      <a:r>
                        <a:rPr lang="en-US" sz="1000" b="0" kern="900" spc="-20" baseline="0" dirty="0" smtClean="0">
                          <a:solidFill>
                            <a:schemeClr val="bg1"/>
                          </a:solidFill>
                          <a:effectLst/>
                          <a:latin typeface="Arial" charset="0"/>
                          <a:ea typeface="ＭＳ Ｐゴシック" pitchFamily="-105" charset="-128"/>
                          <a:cs typeface="Times New Roman" pitchFamily="18" charset="0"/>
                        </a:rPr>
                        <a:t>FDIC/NCUA</a:t>
                      </a:r>
                      <a:r>
                        <a:rPr lang="en-US" sz="1000" b="0" kern="900" spc="-20" dirty="0" smtClean="0">
                          <a:solidFill>
                            <a:schemeClr val="bg1"/>
                          </a:solidFill>
                          <a:effectLst/>
                          <a:latin typeface="Arial" charset="0"/>
                          <a:ea typeface="ＭＳ Ｐゴシック" pitchFamily="-105" charset="-128"/>
                          <a:cs typeface="Times New Roman" pitchFamily="18" charset="0"/>
                        </a:rPr>
                        <a:t> insured | May lose </a:t>
                      </a:r>
                      <a:r>
                        <a:rPr lang="en-US" sz="1000" b="0" kern="900" spc="-20" dirty="0" err="1" smtClean="0">
                          <a:solidFill>
                            <a:schemeClr val="bg1"/>
                          </a:solidFill>
                          <a:effectLst/>
                          <a:latin typeface="Arial" charset="0"/>
                          <a:ea typeface="ＭＳ Ｐゴシック" pitchFamily="-105" charset="-128"/>
                          <a:cs typeface="Times New Roman" pitchFamily="18" charset="0"/>
                        </a:rPr>
                        <a:t>valueNot</a:t>
                      </a:r>
                      <a:r>
                        <a:rPr lang="en-US" sz="1000" b="0" kern="900" spc="-20" dirty="0" smtClean="0">
                          <a:solidFill>
                            <a:schemeClr val="bg1"/>
                          </a:solidFill>
                          <a:effectLst/>
                          <a:latin typeface="Arial" charset="0"/>
                          <a:ea typeface="ＭＳ Ｐゴシック" pitchFamily="-105" charset="-128"/>
                          <a:cs typeface="Times New Roman" pitchFamily="18" charset="0"/>
                        </a:rPr>
                        <a:t> insured by any federal or state government agency</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30146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kern="1200" dirty="0" smtClean="0">
                          <a:solidFill>
                            <a:schemeClr val="bg1"/>
                          </a:solidFill>
                          <a:effectLst/>
                          <a:latin typeface="Arial" charset="0"/>
                          <a:ea typeface="ＭＳ Ｐゴシック" pitchFamily="-105" charset="-128"/>
                          <a:cs typeface="Times New Roman" pitchFamily="18" charset="0"/>
                        </a:rPr>
                        <a:t>Guarantees are dependent upon the claims-paying ability of the issuing company.</a:t>
                      </a:r>
                      <a:endParaRPr lang="en-US" sz="1000" kern="1200" baseline="0" dirty="0" smtClean="0">
                        <a:solidFill>
                          <a:schemeClr val="bg1"/>
                        </a:solidFill>
                        <a:latin typeface="+mn-lt"/>
                        <a:ea typeface="+mn-ea"/>
                        <a:cs typeface="+mn-cs"/>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1471303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9F495958-F516-439A-814A-D2DC1CC7FCCF}" type="slidenum">
              <a:rPr lang="en-US" smtClean="0"/>
              <a:t>‹#›</a:t>
            </a:fld>
            <a:endParaRPr lang="en-US" dirty="0"/>
          </a:p>
        </p:txBody>
      </p:sp>
    </p:spTree>
    <p:extLst>
      <p:ext uri="{BB962C8B-B14F-4D97-AF65-F5344CB8AC3E}">
        <p14:creationId xmlns:p14="http://schemas.microsoft.com/office/powerpoint/2010/main" val="80555897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9F495958-F516-439A-814A-D2DC1CC7FCCF}" type="slidenum">
              <a:rPr lang="en-US" smtClean="0"/>
              <a:t>‹#›</a:t>
            </a:fld>
            <a:endParaRPr lang="en-US" dirty="0"/>
          </a:p>
        </p:txBody>
      </p:sp>
    </p:spTree>
    <p:extLst>
      <p:ext uri="{BB962C8B-B14F-4D97-AF65-F5344CB8AC3E}">
        <p14:creationId xmlns:p14="http://schemas.microsoft.com/office/powerpoint/2010/main" val="85092209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F495958-F516-439A-814A-D2DC1CC7FCCF}" type="slidenum">
              <a:rPr lang="en-US" smtClean="0"/>
              <a:t>‹#›</a:t>
            </a:fld>
            <a:endParaRPr lang="en-US" dirty="0"/>
          </a:p>
        </p:txBody>
      </p:sp>
      <p:sp>
        <p:nvSpPr>
          <p:cNvPr id="5" name="Rectangle 4"/>
          <p:cNvSpPr/>
          <p:nvPr userDrawn="1"/>
        </p:nvSpPr>
        <p:spPr>
          <a:xfrm>
            <a:off x="0" y="0"/>
            <a:ext cx="9144000" cy="152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855417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41987" name="Title Placeholder 1"/>
          <p:cNvSpPr>
            <a:spLocks noGrp="1"/>
          </p:cNvSpPr>
          <p:nvPr>
            <p:ph type="ctrTitle"/>
          </p:nvPr>
        </p:nvSpPr>
        <p:spPr>
          <a:xfrm>
            <a:off x="685800" y="2379663"/>
            <a:ext cx="8180388" cy="1470025"/>
          </a:xfrm>
          <a:ln algn="ctr"/>
        </p:spPr>
        <p:txBody>
          <a:bodyPr/>
          <a:lstStyle>
            <a:lvl1pPr algn="r">
              <a:defRPr sz="4000"/>
            </a:lvl1pPr>
          </a:lstStyle>
          <a:p>
            <a:r>
              <a:rPr lang="en-US"/>
              <a:t>Click to edit Master title style</a:t>
            </a:r>
          </a:p>
        </p:txBody>
      </p:sp>
      <p:sp>
        <p:nvSpPr>
          <p:cNvPr id="41988" name="Text Placeholder 2"/>
          <p:cNvSpPr>
            <a:spLocks noGrp="1"/>
          </p:cNvSpPr>
          <p:nvPr>
            <p:ph type="subTitle" idx="1"/>
          </p:nvPr>
        </p:nvSpPr>
        <p:spPr>
          <a:xfrm>
            <a:off x="609600" y="5334000"/>
            <a:ext cx="8180388" cy="341312"/>
          </a:xfrm>
        </p:spPr>
        <p:txBody>
          <a:bodyPr/>
          <a:lstStyle>
            <a:lvl1pPr marL="0" indent="0" algn="r">
              <a:buFont typeface="Arial" charset="0"/>
              <a:buNone/>
              <a:defRPr sz="1400" b="1" baseline="0"/>
            </a:lvl1pPr>
          </a:lstStyle>
          <a:p>
            <a:endParaRPr lang="en-US" dirty="0"/>
          </a:p>
        </p:txBody>
      </p:sp>
    </p:spTree>
    <p:extLst>
      <p:ext uri="{BB962C8B-B14F-4D97-AF65-F5344CB8AC3E}">
        <p14:creationId xmlns:p14="http://schemas.microsoft.com/office/powerpoint/2010/main" val="21228312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0"/>
            <a:ext cx="9144000" cy="1320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228600" y="142635"/>
            <a:ext cx="8686800" cy="1066800"/>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28600" y="1447801"/>
            <a:ext cx="8686800" cy="453096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218843" y="6328579"/>
            <a:ext cx="515803" cy="365125"/>
          </a:xfrm>
          <a:prstGeom prst="rect">
            <a:avLst/>
          </a:prstGeom>
        </p:spPr>
        <p:txBody>
          <a:bodyPr vert="horz" lIns="91440" tIns="45720" rIns="91440" bIns="45720" rtlCol="0" anchor="ctr"/>
          <a:lstStyle>
            <a:lvl1pPr algn="l">
              <a:defRPr sz="1200">
                <a:solidFill>
                  <a:schemeClr val="accent1"/>
                </a:solidFill>
              </a:defRPr>
            </a:lvl1pPr>
          </a:lstStyle>
          <a:p>
            <a:fld id="{9F495958-F516-439A-814A-D2DC1CC7FCCF}" type="slidenum">
              <a:rPr lang="en-US" smtClean="0"/>
              <a:pPr/>
              <a:t>‹#›</a:t>
            </a:fld>
            <a:endParaRPr lang="en-US" dirty="0"/>
          </a:p>
        </p:txBody>
      </p:sp>
    </p:spTree>
    <p:extLst>
      <p:ext uri="{BB962C8B-B14F-4D97-AF65-F5344CB8AC3E}">
        <p14:creationId xmlns:p14="http://schemas.microsoft.com/office/powerpoint/2010/main" val="2651974084"/>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342900" indent="-342900" algn="l" defTabSz="914400" rtl="0" eaLnBrk="1" latinLnBrk="0" hangingPunct="1">
        <a:lnSpc>
          <a:spcPct val="90000"/>
        </a:lnSpc>
        <a:spcBef>
          <a:spcPts val="1200"/>
        </a:spcBef>
        <a:buClr>
          <a:schemeClr val="accent1"/>
        </a:buClr>
        <a:buFont typeface="Arial" panose="020B0604020202020204" pitchFamily="34" charset="0"/>
        <a:buChar char="•"/>
        <a:defRPr sz="2800" kern="1200">
          <a:solidFill>
            <a:schemeClr val="accent2"/>
          </a:solidFill>
          <a:latin typeface="+mn-lt"/>
          <a:ea typeface="+mn-ea"/>
          <a:cs typeface="+mn-cs"/>
        </a:defRPr>
      </a:lvl1pPr>
      <a:lvl2pPr marL="742950" indent="-285750" algn="l" defTabSz="914400" rtl="0" eaLnBrk="1" latinLnBrk="0" hangingPunct="1">
        <a:lnSpc>
          <a:spcPct val="90000"/>
        </a:lnSpc>
        <a:spcBef>
          <a:spcPct val="20000"/>
        </a:spcBef>
        <a:buClr>
          <a:schemeClr val="accent1"/>
        </a:buClr>
        <a:buFont typeface="Arial" panose="020B0604020202020204" pitchFamily="34" charset="0"/>
        <a:buChar char="–"/>
        <a:defRPr sz="2400" kern="1200">
          <a:solidFill>
            <a:schemeClr val="accent2"/>
          </a:solidFill>
          <a:latin typeface="+mn-lt"/>
          <a:ea typeface="+mn-ea"/>
          <a:cs typeface="+mn-cs"/>
        </a:defRPr>
      </a:lvl2pPr>
      <a:lvl3pPr marL="1143000" indent="-228600" algn="l" defTabSz="914400" rtl="0" eaLnBrk="1" latinLnBrk="0" hangingPunct="1">
        <a:lnSpc>
          <a:spcPct val="90000"/>
        </a:lnSpc>
        <a:spcBef>
          <a:spcPct val="20000"/>
        </a:spcBef>
        <a:buClr>
          <a:schemeClr val="accent1"/>
        </a:buClr>
        <a:buFont typeface="Arial" panose="020B0604020202020204" pitchFamily="34" charset="0"/>
        <a:buChar char="•"/>
        <a:defRPr sz="2000" kern="1200">
          <a:solidFill>
            <a:schemeClr val="accent2"/>
          </a:solidFill>
          <a:latin typeface="+mn-lt"/>
          <a:ea typeface="+mn-ea"/>
          <a:cs typeface="+mn-cs"/>
        </a:defRPr>
      </a:lvl3pPr>
      <a:lvl4pPr marL="1600200" indent="-228600" algn="l" defTabSz="914400" rtl="0" eaLnBrk="1" latinLnBrk="0" hangingPunct="1">
        <a:lnSpc>
          <a:spcPct val="90000"/>
        </a:lnSpc>
        <a:spcBef>
          <a:spcPct val="20000"/>
        </a:spcBef>
        <a:buClr>
          <a:schemeClr val="accent1"/>
        </a:buClr>
        <a:buFont typeface="Arial" panose="020B0604020202020204" pitchFamily="34" charset="0"/>
        <a:buChar char="–"/>
        <a:defRPr sz="1800" kern="1200">
          <a:solidFill>
            <a:schemeClr val="accent2"/>
          </a:solidFill>
          <a:latin typeface="+mn-lt"/>
          <a:ea typeface="+mn-ea"/>
          <a:cs typeface="+mn-cs"/>
        </a:defRPr>
      </a:lvl4pPr>
      <a:lvl5pPr marL="2057400" indent="-228600" algn="l" defTabSz="914400" rtl="0" eaLnBrk="1" latinLnBrk="0" hangingPunct="1">
        <a:lnSpc>
          <a:spcPct val="90000"/>
        </a:lnSpc>
        <a:spcBef>
          <a:spcPct val="20000"/>
        </a:spcBef>
        <a:buClr>
          <a:schemeClr val="accent1"/>
        </a:buClr>
        <a:buFont typeface="Arial" panose="020B0604020202020204" pitchFamily="34" charset="0"/>
        <a:buChar char="»"/>
        <a:defRPr sz="18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 Target="slide11.xml"/><Relationship Id="rId4" Type="http://schemas.openxmlformats.org/officeDocument/2006/relationships/slide" Target="slide12.xml"/><Relationship Id="rId5" Type="http://schemas.openxmlformats.org/officeDocument/2006/relationships/slide" Target="slide13.xml"/><Relationship Id="rId6" Type="http://schemas.openxmlformats.org/officeDocument/2006/relationships/slide" Target="slide16.xml"/><Relationship Id="rId7" Type="http://schemas.openxmlformats.org/officeDocument/2006/relationships/slide" Target="slide14.xml"/><Relationship Id="rId8" Type="http://schemas.openxmlformats.org/officeDocument/2006/relationships/slide" Target="slide15.xml"/><Relationship Id="rId9" Type="http://schemas.openxmlformats.org/officeDocument/2006/relationships/slide" Target="slide17.xml"/><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slide" Target="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slide" Target="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slide" Target="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slide" Target="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slide" Target="slid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slide" Target="slide10.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4" Type="http://schemas.microsoft.com/office/2007/relationships/hdphoto" Target="../media/hdphoto5.wdp"/><Relationship Id="rId5" Type="http://schemas.openxmlformats.org/officeDocument/2006/relationships/slide" Target="slide8.xml"/><Relationship Id="rId6" Type="http://schemas.openxmlformats.org/officeDocument/2006/relationships/slide" Target="slide9.xml"/><Relationship Id="rId7" Type="http://schemas.openxmlformats.org/officeDocument/2006/relationships/slide" Target="slide10.xml"/><Relationship Id="rId8" Type="http://schemas.openxmlformats.org/officeDocument/2006/relationships/slide" Target="slide13.xml"/><Relationship Id="rId9" Type="http://schemas.openxmlformats.org/officeDocument/2006/relationships/slide" Target="slide11.xml"/><Relationship Id="rId10" Type="http://schemas.openxmlformats.org/officeDocument/2006/relationships/slide" Target="slide12.xml"/><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slide" Target="slide5.xml"/><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9.emf"/></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microsoft.com/office/2007/relationships/hdphoto" Target="../media/hdphoto2.wdp"/><Relationship Id="rId7" Type="http://schemas.openxmlformats.org/officeDocument/2006/relationships/image" Target="../media/image6.jpeg"/><Relationship Id="rId8" Type="http://schemas.openxmlformats.org/officeDocument/2006/relationships/image" Target="../media/image7.jpe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9.emf"/></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slide" Target="slide5.xml"/><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6" Type="http://schemas.openxmlformats.org/officeDocument/2006/relationships/image" Target="../media/image16.jpeg"/><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slide" Target="slide5.xml"/><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4" Type="http://schemas.microsoft.com/office/2007/relationships/hdphoto" Target="../media/hdphoto5.wdp"/><Relationship Id="rId5" Type="http://schemas.openxmlformats.org/officeDocument/2006/relationships/image" Target="../media/image17.png"/><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9.emf"/><Relationship Id="rId4" Type="http://schemas.openxmlformats.org/officeDocument/2006/relationships/image" Target="../media/image19.emf"/><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4" Type="http://schemas.microsoft.com/office/2007/relationships/hdphoto" Target="../media/hdphoto5.wdp"/><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19.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20.emf"/></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4" Type="http://schemas.microsoft.com/office/2007/relationships/hdphoto" Target="../media/hdphoto5.wdp"/><Relationship Id="rId5" Type="http://schemas.openxmlformats.org/officeDocument/2006/relationships/image" Target="../media/image21.jpeg"/><Relationship Id="rId6" Type="http://schemas.microsoft.com/office/2007/relationships/hdphoto" Target="../media/hdphoto6.wdp"/><Relationship Id="rId7" Type="http://schemas.openxmlformats.org/officeDocument/2006/relationships/image" Target="../media/image17.png"/><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22.png"/></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emf"/><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1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slide" Target="slide5.xml"/><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4" Type="http://schemas.microsoft.com/office/2007/relationships/hdphoto" Target="../media/hdphoto3.wdp"/><Relationship Id="rId5" Type="http://schemas.openxmlformats.org/officeDocument/2006/relationships/image" Target="../media/image11.jpeg"/><Relationship Id="rId6" Type="http://schemas.microsoft.com/office/2007/relationships/hdphoto" Target="../media/hdphoto4.wdp"/><Relationship Id="rId7" Type="http://schemas.openxmlformats.org/officeDocument/2006/relationships/slide" Target="slide8.xm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319130" y="3286676"/>
            <a:ext cx="6824872" cy="1394791"/>
          </a:xfrm>
          <a:prstGeom prst="rect">
            <a:avLst/>
          </a:prstGeom>
          <a:solidFill>
            <a:srgbClr val="3D9B35">
              <a:alpha val="7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15361" name="Rectangle 2"/>
          <p:cNvSpPr>
            <a:spLocks noGrp="1"/>
          </p:cNvSpPr>
          <p:nvPr>
            <p:ph type="ctrTitle"/>
          </p:nvPr>
        </p:nvSpPr>
        <p:spPr>
          <a:xfrm>
            <a:off x="2385391" y="3149048"/>
            <a:ext cx="6591768" cy="1873525"/>
          </a:xfrm>
        </p:spPr>
        <p:txBody>
          <a:bodyPr anchor="ctr">
            <a:noAutofit/>
          </a:bodyPr>
          <a:lstStyle/>
          <a:p>
            <a:r>
              <a:rPr lang="en-US" sz="2800" dirty="0" smtClean="0"/>
              <a:t>THE RETAINED EARNINGS TRIFECTA</a:t>
            </a:r>
            <a:r>
              <a:rPr lang="en-US" sz="2800" dirty="0"/>
              <a:t/>
            </a:r>
            <a:br>
              <a:rPr lang="en-US" sz="2800" dirty="0"/>
            </a:br>
            <a:r>
              <a:rPr lang="en-US" sz="2800" dirty="0" smtClean="0"/>
              <a:t>The One For Three Solution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“Unlock” Excess Retained Earnings</a:t>
            </a:r>
            <a:endParaRPr lang="en-US" dirty="0"/>
          </a:p>
        </p:txBody>
      </p:sp>
      <p:sp>
        <p:nvSpPr>
          <p:cNvPr id="3" name="Slide Number Placeholder 2"/>
          <p:cNvSpPr>
            <a:spLocks noGrp="1"/>
          </p:cNvSpPr>
          <p:nvPr>
            <p:ph type="sldNum" sz="quarter" idx="12"/>
          </p:nvPr>
        </p:nvSpPr>
        <p:spPr/>
        <p:txBody>
          <a:bodyPr/>
          <a:lstStyle/>
          <a:p>
            <a:fld id="{9F495958-F516-439A-814A-D2DC1CC7FCCF}" type="slidenum">
              <a:rPr lang="en-US" smtClean="0">
                <a:solidFill>
                  <a:srgbClr val="3D9B35"/>
                </a:solidFill>
              </a:rPr>
              <a:pPr/>
              <a:t>10</a:t>
            </a:fld>
            <a:endParaRPr lang="en-US" dirty="0">
              <a:solidFill>
                <a:srgbClr val="3D9B35"/>
              </a:solidFill>
            </a:endParaRPr>
          </a:p>
        </p:txBody>
      </p:sp>
      <p:sp>
        <p:nvSpPr>
          <p:cNvPr id="6" name="Oval 5">
            <a:hlinkClick r:id="rId3" action="ppaction://hlinksldjump"/>
          </p:cNvPr>
          <p:cNvSpPr/>
          <p:nvPr/>
        </p:nvSpPr>
        <p:spPr>
          <a:xfrm>
            <a:off x="541158" y="1468597"/>
            <a:ext cx="2057288" cy="205728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fontAlgn="base">
              <a:spcBef>
                <a:spcPct val="0"/>
              </a:spcBef>
              <a:spcAft>
                <a:spcPct val="0"/>
              </a:spcAft>
            </a:pPr>
            <a:r>
              <a:rPr lang="en-US" b="1" dirty="0">
                <a:solidFill>
                  <a:prstClr val="white"/>
                </a:solidFill>
              </a:rPr>
              <a:t>Key Person</a:t>
            </a:r>
          </a:p>
        </p:txBody>
      </p:sp>
      <p:sp>
        <p:nvSpPr>
          <p:cNvPr id="7" name="Oval 6">
            <a:hlinkClick r:id="rId4" action="ppaction://hlinksldjump"/>
          </p:cNvPr>
          <p:cNvSpPr/>
          <p:nvPr/>
        </p:nvSpPr>
        <p:spPr>
          <a:xfrm>
            <a:off x="3568230" y="1468597"/>
            <a:ext cx="2057288" cy="205728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fontAlgn="base">
              <a:spcBef>
                <a:spcPct val="0"/>
              </a:spcBef>
              <a:spcAft>
                <a:spcPct val="0"/>
              </a:spcAft>
            </a:pPr>
            <a:r>
              <a:rPr lang="en-US" b="1" dirty="0">
                <a:solidFill>
                  <a:prstClr val="white"/>
                </a:solidFill>
              </a:rPr>
              <a:t>Buy Sell</a:t>
            </a:r>
          </a:p>
        </p:txBody>
      </p:sp>
      <p:sp>
        <p:nvSpPr>
          <p:cNvPr id="8" name="Oval 7">
            <a:hlinkClick r:id="rId5" action="ppaction://hlinksldjump"/>
          </p:cNvPr>
          <p:cNvSpPr/>
          <p:nvPr/>
        </p:nvSpPr>
        <p:spPr>
          <a:xfrm>
            <a:off x="6595303" y="1468597"/>
            <a:ext cx="2057288" cy="205728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fontAlgn="base">
              <a:spcBef>
                <a:spcPct val="0"/>
              </a:spcBef>
              <a:spcAft>
                <a:spcPct val="0"/>
              </a:spcAft>
            </a:pPr>
            <a:r>
              <a:rPr lang="en-US" b="1" dirty="0">
                <a:solidFill>
                  <a:prstClr val="white"/>
                </a:solidFill>
              </a:rPr>
              <a:t>Business Debt </a:t>
            </a:r>
          </a:p>
          <a:p>
            <a:pPr algn="ctr" fontAlgn="base">
              <a:spcBef>
                <a:spcPct val="0"/>
              </a:spcBef>
              <a:spcAft>
                <a:spcPct val="0"/>
              </a:spcAft>
            </a:pPr>
            <a:r>
              <a:rPr lang="en-US" b="1" dirty="0">
                <a:solidFill>
                  <a:prstClr val="white"/>
                </a:solidFill>
              </a:rPr>
              <a:t>Repayment</a:t>
            </a:r>
          </a:p>
        </p:txBody>
      </p:sp>
      <p:sp>
        <p:nvSpPr>
          <p:cNvPr id="9" name="Oval 8">
            <a:hlinkClick r:id="rId6" action="ppaction://hlinksldjump"/>
          </p:cNvPr>
          <p:cNvSpPr/>
          <p:nvPr/>
        </p:nvSpPr>
        <p:spPr>
          <a:xfrm>
            <a:off x="567662" y="3791257"/>
            <a:ext cx="2057288" cy="205728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fontAlgn="base">
              <a:spcBef>
                <a:spcPct val="0"/>
              </a:spcBef>
              <a:spcAft>
                <a:spcPct val="0"/>
              </a:spcAft>
            </a:pPr>
            <a:r>
              <a:rPr lang="en-US" b="1" dirty="0">
                <a:solidFill>
                  <a:prstClr val="white"/>
                </a:solidFill>
              </a:rPr>
              <a:t>Executive Benefit</a:t>
            </a:r>
          </a:p>
          <a:p>
            <a:pPr algn="ctr" fontAlgn="base">
              <a:spcBef>
                <a:spcPct val="0"/>
              </a:spcBef>
              <a:spcAft>
                <a:spcPct val="0"/>
              </a:spcAft>
            </a:pPr>
            <a:r>
              <a:rPr lang="en-US" b="1" dirty="0">
                <a:solidFill>
                  <a:prstClr val="white"/>
                </a:solidFill>
              </a:rPr>
              <a:t>Arrangements</a:t>
            </a:r>
          </a:p>
        </p:txBody>
      </p:sp>
      <p:sp>
        <p:nvSpPr>
          <p:cNvPr id="11" name="Oval 10">
            <a:hlinkClick r:id="rId7" action="ppaction://hlinksldjump"/>
          </p:cNvPr>
          <p:cNvSpPr/>
          <p:nvPr/>
        </p:nvSpPr>
        <p:spPr>
          <a:xfrm>
            <a:off x="3594734" y="3791257"/>
            <a:ext cx="2057288" cy="205728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fontAlgn="base">
              <a:spcBef>
                <a:spcPct val="0"/>
              </a:spcBef>
              <a:spcAft>
                <a:spcPct val="0"/>
              </a:spcAft>
            </a:pPr>
            <a:r>
              <a:rPr lang="en-US" b="1" dirty="0">
                <a:solidFill>
                  <a:prstClr val="white"/>
                </a:solidFill>
              </a:rPr>
              <a:t>ESOP Repurchase</a:t>
            </a:r>
          </a:p>
          <a:p>
            <a:pPr algn="ctr" fontAlgn="base">
              <a:spcBef>
                <a:spcPct val="0"/>
              </a:spcBef>
              <a:spcAft>
                <a:spcPct val="0"/>
              </a:spcAft>
            </a:pPr>
            <a:r>
              <a:rPr lang="en-US" b="1" dirty="0">
                <a:solidFill>
                  <a:prstClr val="white"/>
                </a:solidFill>
              </a:rPr>
              <a:t>Liability</a:t>
            </a:r>
          </a:p>
        </p:txBody>
      </p:sp>
      <p:sp>
        <p:nvSpPr>
          <p:cNvPr id="12" name="Oval 11">
            <a:hlinkClick r:id="rId8" action="ppaction://hlinksldjump"/>
          </p:cNvPr>
          <p:cNvSpPr/>
          <p:nvPr/>
        </p:nvSpPr>
        <p:spPr>
          <a:xfrm>
            <a:off x="6621807" y="3791257"/>
            <a:ext cx="2057288" cy="205728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fontAlgn="base">
              <a:spcBef>
                <a:spcPct val="0"/>
              </a:spcBef>
              <a:spcAft>
                <a:spcPct val="0"/>
              </a:spcAft>
            </a:pPr>
            <a:r>
              <a:rPr lang="en-US" b="1" dirty="0">
                <a:solidFill>
                  <a:prstClr val="white"/>
                </a:solidFill>
              </a:rPr>
              <a:t>Split Dollar</a:t>
            </a:r>
          </a:p>
        </p:txBody>
      </p:sp>
      <p:sp>
        <p:nvSpPr>
          <p:cNvPr id="4" name="TextBox 3"/>
          <p:cNvSpPr txBox="1"/>
          <p:nvPr/>
        </p:nvSpPr>
        <p:spPr>
          <a:xfrm>
            <a:off x="910120" y="5940649"/>
            <a:ext cx="7019870" cy="923330"/>
          </a:xfrm>
          <a:prstGeom prst="rect">
            <a:avLst/>
          </a:prstGeom>
          <a:noFill/>
        </p:spPr>
        <p:txBody>
          <a:bodyPr wrap="none" rtlCol="0">
            <a:spAutoFit/>
          </a:bodyPr>
          <a:lstStyle/>
          <a:p>
            <a:r>
              <a:rPr lang="en-US" dirty="0" smtClean="0"/>
              <a:t>For additional information on a subject, single click on the selection</a:t>
            </a:r>
          </a:p>
          <a:p>
            <a:endParaRPr lang="en-US" dirty="0" smtClean="0"/>
          </a:p>
          <a:p>
            <a:r>
              <a:rPr lang="en-US" dirty="0" smtClean="0"/>
              <a:t>To continue the presentation select here.  </a:t>
            </a:r>
            <a:endParaRPr lang="en-US" dirty="0"/>
          </a:p>
        </p:txBody>
      </p:sp>
      <p:sp>
        <p:nvSpPr>
          <p:cNvPr id="5" name="Action Button: End 4">
            <a:hlinkClick r:id="rId9" action="ppaction://hlinksldjump" highlightClick="1"/>
          </p:cNvPr>
          <p:cNvSpPr/>
          <p:nvPr/>
        </p:nvSpPr>
        <p:spPr>
          <a:xfrm>
            <a:off x="5194852" y="6534834"/>
            <a:ext cx="457170" cy="323166"/>
          </a:xfrm>
          <a:prstGeom prst="actionButtonEnd">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355868051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Person Life Insurance</a:t>
            </a:r>
            <a:endParaRPr lang="en-US" dirty="0"/>
          </a:p>
        </p:txBody>
      </p:sp>
      <p:sp>
        <p:nvSpPr>
          <p:cNvPr id="4" name="Slide Number Placeholder 3"/>
          <p:cNvSpPr>
            <a:spLocks noGrp="1"/>
          </p:cNvSpPr>
          <p:nvPr>
            <p:ph type="sldNum" sz="quarter" idx="12"/>
          </p:nvPr>
        </p:nvSpPr>
        <p:spPr/>
        <p:txBody>
          <a:bodyPr/>
          <a:lstStyle/>
          <a:p>
            <a:fld id="{9F495958-F516-439A-814A-D2DC1CC7FCCF}" type="slidenum">
              <a:rPr lang="en-US" smtClean="0">
                <a:solidFill>
                  <a:srgbClr val="3D9B35"/>
                </a:solidFill>
              </a:rPr>
              <a:pPr/>
              <a:t>11</a:t>
            </a:fld>
            <a:endParaRPr lang="en-US" dirty="0">
              <a:solidFill>
                <a:srgbClr val="3D9B35"/>
              </a:solidFill>
            </a:endParaRPr>
          </a:p>
        </p:txBody>
      </p:sp>
      <p:sp>
        <p:nvSpPr>
          <p:cNvPr id="3" name="Action Button: Home 2">
            <a:hlinkClick r:id="rId3" action="ppaction://hlinksldjump" highlightClick="1"/>
          </p:cNvPr>
          <p:cNvSpPr/>
          <p:nvPr/>
        </p:nvSpPr>
        <p:spPr>
          <a:xfrm>
            <a:off x="7513983" y="6149008"/>
            <a:ext cx="490330" cy="397565"/>
          </a:xfrm>
          <a:prstGeom prst="actionButtonHome">
            <a:avLst/>
          </a:prstGeom>
        </p:spPr>
        <p:style>
          <a:lnRef idx="2">
            <a:schemeClr val="accent6"/>
          </a:lnRef>
          <a:fillRef idx="1">
            <a:schemeClr val="lt1"/>
          </a:fillRef>
          <a:effectRef idx="0">
            <a:schemeClr val="accent6"/>
          </a:effectRef>
          <a:fontRef idx="minor">
            <a:schemeClr val="dk1"/>
          </a:fontRef>
        </p:style>
        <p:txBody>
          <a:bodyPr rtlCol="0" anchor="ctr"/>
          <a:lstStyle/>
          <a:p>
            <a:pPr algn="ctr" fontAlgn="base">
              <a:spcBef>
                <a:spcPct val="0"/>
              </a:spcBef>
              <a:spcAft>
                <a:spcPct val="0"/>
              </a:spcAft>
            </a:pPr>
            <a:endParaRPr lang="en-US" dirty="0">
              <a:solidFill>
                <a:prstClr val="black"/>
              </a:solidFill>
            </a:endParaRPr>
          </a:p>
        </p:txBody>
      </p:sp>
      <p:sp>
        <p:nvSpPr>
          <p:cNvPr id="6" name="TextBox 5"/>
          <p:cNvSpPr txBox="1"/>
          <p:nvPr/>
        </p:nvSpPr>
        <p:spPr>
          <a:xfrm>
            <a:off x="6790361" y="6488668"/>
            <a:ext cx="2300630" cy="369332"/>
          </a:xfrm>
          <a:prstGeom prst="rect">
            <a:avLst/>
          </a:prstGeom>
          <a:noFill/>
        </p:spPr>
        <p:txBody>
          <a:bodyPr wrap="none" rtlCol="0">
            <a:spAutoFit/>
          </a:bodyPr>
          <a:lstStyle/>
          <a:p>
            <a:pPr fontAlgn="base">
              <a:spcBef>
                <a:spcPct val="0"/>
              </a:spcBef>
              <a:spcAft>
                <a:spcPct val="0"/>
              </a:spcAft>
            </a:pPr>
            <a:r>
              <a:rPr lang="en-US" dirty="0">
                <a:solidFill>
                  <a:prstClr val="black"/>
                </a:solidFill>
                <a:ea typeface="ＭＳ Ｐゴシック" pitchFamily="-105" charset="-128"/>
                <a:cs typeface="Times New Roman" pitchFamily="18" charset="0"/>
              </a:rPr>
              <a:t>Return to Main Page</a:t>
            </a:r>
          </a:p>
        </p:txBody>
      </p:sp>
      <p:sp>
        <p:nvSpPr>
          <p:cNvPr id="8" name="Rectangle 7"/>
          <p:cNvSpPr/>
          <p:nvPr/>
        </p:nvSpPr>
        <p:spPr>
          <a:xfrm>
            <a:off x="0" y="2265408"/>
            <a:ext cx="9144000" cy="308095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grpSp>
        <p:nvGrpSpPr>
          <p:cNvPr id="9" name="Group 8"/>
          <p:cNvGrpSpPr/>
          <p:nvPr/>
        </p:nvGrpSpPr>
        <p:grpSpPr>
          <a:xfrm>
            <a:off x="0" y="2570209"/>
            <a:ext cx="9144000" cy="2471348"/>
            <a:chOff x="0" y="2438401"/>
            <a:chExt cx="9144000" cy="2471348"/>
          </a:xfrm>
        </p:grpSpPr>
        <p:sp>
          <p:nvSpPr>
            <p:cNvPr id="10" name="Rectangle 9"/>
            <p:cNvSpPr/>
            <p:nvPr/>
          </p:nvSpPr>
          <p:spPr>
            <a:xfrm>
              <a:off x="0" y="2438401"/>
              <a:ext cx="9144000" cy="24713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11" name="Rectangle 10"/>
            <p:cNvSpPr/>
            <p:nvPr/>
          </p:nvSpPr>
          <p:spPr>
            <a:xfrm>
              <a:off x="2718488" y="2981578"/>
              <a:ext cx="6108012" cy="1384995"/>
            </a:xfrm>
            <a:prstGeom prst="rect">
              <a:avLst/>
            </a:prstGeom>
          </p:spPr>
          <p:txBody>
            <a:bodyPr wrap="square" anchor="ctr">
              <a:spAutoFit/>
            </a:bodyPr>
            <a:lstStyle/>
            <a:p>
              <a:pPr fontAlgn="base">
                <a:spcBef>
                  <a:spcPct val="0"/>
                </a:spcBef>
                <a:spcAft>
                  <a:spcPct val="0"/>
                </a:spcAft>
              </a:pPr>
              <a:r>
                <a:rPr lang="en-US" sz="2800" dirty="0">
                  <a:solidFill>
                    <a:prstClr val="white"/>
                  </a:solidFill>
                  <a:ea typeface="ＭＳ Ｐゴシック" pitchFamily="-105" charset="-128"/>
                  <a:cs typeface="Times New Roman" pitchFamily="18" charset="0"/>
                </a:rPr>
                <a:t>Protect the Business From Losses Due to the Death, Disability or Retirement of a Key Person</a:t>
              </a:r>
            </a:p>
          </p:txBody>
        </p:sp>
      </p:grpSp>
      <p:grpSp>
        <p:nvGrpSpPr>
          <p:cNvPr id="12" name="Group 11"/>
          <p:cNvGrpSpPr/>
          <p:nvPr/>
        </p:nvGrpSpPr>
        <p:grpSpPr>
          <a:xfrm>
            <a:off x="0" y="2570209"/>
            <a:ext cx="2471348" cy="2471348"/>
            <a:chOff x="0" y="2438401"/>
            <a:chExt cx="2471348" cy="2471348"/>
          </a:xfrm>
        </p:grpSpPr>
        <p:sp>
          <p:nvSpPr>
            <p:cNvPr id="13" name="Rectangle 12"/>
            <p:cNvSpPr/>
            <p:nvPr/>
          </p:nvSpPr>
          <p:spPr>
            <a:xfrm>
              <a:off x="0" y="2438401"/>
              <a:ext cx="2471348" cy="247134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14" name="Freeform 10"/>
            <p:cNvSpPr>
              <a:spLocks/>
            </p:cNvSpPr>
            <p:nvPr/>
          </p:nvSpPr>
          <p:spPr bwMode="auto">
            <a:xfrm>
              <a:off x="403651" y="2722755"/>
              <a:ext cx="1664046" cy="1787308"/>
            </a:xfrm>
            <a:custGeom>
              <a:avLst/>
              <a:gdLst>
                <a:gd name="T0" fmla="*/ 1071 w 2321"/>
                <a:gd name="T1" fmla="*/ 618 h 2493"/>
                <a:gd name="T2" fmla="*/ 909 w 2321"/>
                <a:gd name="T3" fmla="*/ 483 h 2493"/>
                <a:gd name="T4" fmla="*/ 655 w 2321"/>
                <a:gd name="T5" fmla="*/ 605 h 2493"/>
                <a:gd name="T6" fmla="*/ 453 w 2321"/>
                <a:gd name="T7" fmla="*/ 799 h 2493"/>
                <a:gd name="T8" fmla="*/ 320 w 2321"/>
                <a:gd name="T9" fmla="*/ 1047 h 2493"/>
                <a:gd name="T10" fmla="*/ 273 w 2321"/>
                <a:gd name="T11" fmla="*/ 1334 h 2493"/>
                <a:gd name="T12" fmla="*/ 318 w 2321"/>
                <a:gd name="T13" fmla="*/ 1613 h 2493"/>
                <a:gd name="T14" fmla="*/ 444 w 2321"/>
                <a:gd name="T15" fmla="*/ 1856 h 2493"/>
                <a:gd name="T16" fmla="*/ 636 w 2321"/>
                <a:gd name="T17" fmla="*/ 2050 h 2493"/>
                <a:gd name="T18" fmla="*/ 881 w 2321"/>
                <a:gd name="T19" fmla="*/ 2176 h 2493"/>
                <a:gd name="T20" fmla="*/ 1161 w 2321"/>
                <a:gd name="T21" fmla="*/ 2220 h 2493"/>
                <a:gd name="T22" fmla="*/ 1441 w 2321"/>
                <a:gd name="T23" fmla="*/ 2176 h 2493"/>
                <a:gd name="T24" fmla="*/ 1686 w 2321"/>
                <a:gd name="T25" fmla="*/ 2050 h 2493"/>
                <a:gd name="T26" fmla="*/ 1878 w 2321"/>
                <a:gd name="T27" fmla="*/ 1856 h 2493"/>
                <a:gd name="T28" fmla="*/ 2004 w 2321"/>
                <a:gd name="T29" fmla="*/ 1613 h 2493"/>
                <a:gd name="T30" fmla="*/ 2049 w 2321"/>
                <a:gd name="T31" fmla="*/ 1334 h 2493"/>
                <a:gd name="T32" fmla="*/ 2009 w 2321"/>
                <a:gd name="T33" fmla="*/ 1066 h 2493"/>
                <a:gd name="T34" fmla="*/ 1897 w 2321"/>
                <a:gd name="T35" fmla="*/ 833 h 2493"/>
                <a:gd name="T36" fmla="*/ 1722 w 2321"/>
                <a:gd name="T37" fmla="*/ 643 h 2493"/>
                <a:gd name="T38" fmla="*/ 1499 w 2321"/>
                <a:gd name="T39" fmla="*/ 512 h 2493"/>
                <a:gd name="T40" fmla="*/ 1423 w 2321"/>
                <a:gd name="T41" fmla="*/ 203 h 2493"/>
                <a:gd name="T42" fmla="*/ 1689 w 2321"/>
                <a:gd name="T43" fmla="*/ 300 h 2493"/>
                <a:gd name="T44" fmla="*/ 1924 w 2321"/>
                <a:gd name="T45" fmla="*/ 459 h 2493"/>
                <a:gd name="T46" fmla="*/ 2121 w 2321"/>
                <a:gd name="T47" fmla="*/ 681 h 2493"/>
                <a:gd name="T48" fmla="*/ 2254 w 2321"/>
                <a:gd name="T49" fmla="*/ 944 h 2493"/>
                <a:gd name="T50" fmla="*/ 2318 w 2321"/>
                <a:gd name="T51" fmla="*/ 1232 h 2493"/>
                <a:gd name="T52" fmla="*/ 2301 w 2321"/>
                <a:gd name="T53" fmla="*/ 1553 h 2493"/>
                <a:gd name="T54" fmla="*/ 2197 w 2321"/>
                <a:gd name="T55" fmla="*/ 1856 h 2493"/>
                <a:gd name="T56" fmla="*/ 2017 w 2321"/>
                <a:gd name="T57" fmla="*/ 2115 h 2493"/>
                <a:gd name="T58" fmla="*/ 1776 w 2321"/>
                <a:gd name="T59" fmla="*/ 2315 h 2493"/>
                <a:gd name="T60" fmla="*/ 1487 w 2321"/>
                <a:gd name="T61" fmla="*/ 2446 h 2493"/>
                <a:gd name="T62" fmla="*/ 1161 w 2321"/>
                <a:gd name="T63" fmla="*/ 2493 h 2493"/>
                <a:gd name="T64" fmla="*/ 836 w 2321"/>
                <a:gd name="T65" fmla="*/ 2446 h 2493"/>
                <a:gd name="T66" fmla="*/ 546 w 2321"/>
                <a:gd name="T67" fmla="*/ 2315 h 2493"/>
                <a:gd name="T68" fmla="*/ 304 w 2321"/>
                <a:gd name="T69" fmla="*/ 2115 h 2493"/>
                <a:gd name="T70" fmla="*/ 124 w 2321"/>
                <a:gd name="T71" fmla="*/ 1856 h 2493"/>
                <a:gd name="T72" fmla="*/ 21 w 2321"/>
                <a:gd name="T73" fmla="*/ 1553 h 2493"/>
                <a:gd name="T74" fmla="*/ 5 w 2321"/>
                <a:gd name="T75" fmla="*/ 1232 h 2493"/>
                <a:gd name="T76" fmla="*/ 69 w 2321"/>
                <a:gd name="T77" fmla="*/ 938 h 2493"/>
                <a:gd name="T78" fmla="*/ 206 w 2321"/>
                <a:gd name="T79" fmla="*/ 674 h 2493"/>
                <a:gd name="T80" fmla="*/ 408 w 2321"/>
                <a:gd name="T81" fmla="*/ 450 h 2493"/>
                <a:gd name="T82" fmla="*/ 658 w 2321"/>
                <a:gd name="T83" fmla="*/ 286 h 2493"/>
                <a:gd name="T84" fmla="*/ 941 w 2321"/>
                <a:gd name="T85" fmla="*/ 193 h 2493"/>
                <a:gd name="T86" fmla="*/ 1142 w 2321"/>
                <a:gd name="T87" fmla="*/ 181 h 2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21" h="2493">
                  <a:moveTo>
                    <a:pt x="1171" y="0"/>
                  </a:moveTo>
                  <a:lnTo>
                    <a:pt x="1522" y="374"/>
                  </a:lnTo>
                  <a:lnTo>
                    <a:pt x="1071" y="618"/>
                  </a:lnTo>
                  <a:lnTo>
                    <a:pt x="1099" y="447"/>
                  </a:lnTo>
                  <a:lnTo>
                    <a:pt x="1002" y="461"/>
                  </a:lnTo>
                  <a:lnTo>
                    <a:pt x="909" y="483"/>
                  </a:lnTo>
                  <a:lnTo>
                    <a:pt x="819" y="514"/>
                  </a:lnTo>
                  <a:lnTo>
                    <a:pt x="734" y="555"/>
                  </a:lnTo>
                  <a:lnTo>
                    <a:pt x="655" y="605"/>
                  </a:lnTo>
                  <a:lnTo>
                    <a:pt x="580" y="662"/>
                  </a:lnTo>
                  <a:lnTo>
                    <a:pt x="513" y="728"/>
                  </a:lnTo>
                  <a:lnTo>
                    <a:pt x="453" y="799"/>
                  </a:lnTo>
                  <a:lnTo>
                    <a:pt x="401" y="876"/>
                  </a:lnTo>
                  <a:lnTo>
                    <a:pt x="356" y="959"/>
                  </a:lnTo>
                  <a:lnTo>
                    <a:pt x="320" y="1047"/>
                  </a:lnTo>
                  <a:lnTo>
                    <a:pt x="294" y="1139"/>
                  </a:lnTo>
                  <a:lnTo>
                    <a:pt x="278" y="1233"/>
                  </a:lnTo>
                  <a:lnTo>
                    <a:pt x="273" y="1334"/>
                  </a:lnTo>
                  <a:lnTo>
                    <a:pt x="278" y="1430"/>
                  </a:lnTo>
                  <a:lnTo>
                    <a:pt x="294" y="1523"/>
                  </a:lnTo>
                  <a:lnTo>
                    <a:pt x="318" y="1613"/>
                  </a:lnTo>
                  <a:lnTo>
                    <a:pt x="352" y="1699"/>
                  </a:lnTo>
                  <a:lnTo>
                    <a:pt x="394" y="1780"/>
                  </a:lnTo>
                  <a:lnTo>
                    <a:pt x="444" y="1856"/>
                  </a:lnTo>
                  <a:lnTo>
                    <a:pt x="501" y="1927"/>
                  </a:lnTo>
                  <a:lnTo>
                    <a:pt x="567" y="1991"/>
                  </a:lnTo>
                  <a:lnTo>
                    <a:pt x="636" y="2050"/>
                  </a:lnTo>
                  <a:lnTo>
                    <a:pt x="713" y="2100"/>
                  </a:lnTo>
                  <a:lnTo>
                    <a:pt x="795" y="2141"/>
                  </a:lnTo>
                  <a:lnTo>
                    <a:pt x="881" y="2176"/>
                  </a:lnTo>
                  <a:lnTo>
                    <a:pt x="971" y="2200"/>
                  </a:lnTo>
                  <a:lnTo>
                    <a:pt x="1064" y="2215"/>
                  </a:lnTo>
                  <a:lnTo>
                    <a:pt x="1161" y="2220"/>
                  </a:lnTo>
                  <a:lnTo>
                    <a:pt x="1257" y="2215"/>
                  </a:lnTo>
                  <a:lnTo>
                    <a:pt x="1351" y="2200"/>
                  </a:lnTo>
                  <a:lnTo>
                    <a:pt x="1441" y="2176"/>
                  </a:lnTo>
                  <a:lnTo>
                    <a:pt x="1527" y="2141"/>
                  </a:lnTo>
                  <a:lnTo>
                    <a:pt x="1610" y="2100"/>
                  </a:lnTo>
                  <a:lnTo>
                    <a:pt x="1686" y="2050"/>
                  </a:lnTo>
                  <a:lnTo>
                    <a:pt x="1757" y="1991"/>
                  </a:lnTo>
                  <a:lnTo>
                    <a:pt x="1821" y="1927"/>
                  </a:lnTo>
                  <a:lnTo>
                    <a:pt x="1878" y="1856"/>
                  </a:lnTo>
                  <a:lnTo>
                    <a:pt x="1928" y="1780"/>
                  </a:lnTo>
                  <a:lnTo>
                    <a:pt x="1971" y="1699"/>
                  </a:lnTo>
                  <a:lnTo>
                    <a:pt x="2004" y="1613"/>
                  </a:lnTo>
                  <a:lnTo>
                    <a:pt x="2030" y="1523"/>
                  </a:lnTo>
                  <a:lnTo>
                    <a:pt x="2043" y="1430"/>
                  </a:lnTo>
                  <a:lnTo>
                    <a:pt x="2049" y="1334"/>
                  </a:lnTo>
                  <a:lnTo>
                    <a:pt x="2045" y="1240"/>
                  </a:lnTo>
                  <a:lnTo>
                    <a:pt x="2031" y="1152"/>
                  </a:lnTo>
                  <a:lnTo>
                    <a:pt x="2009" y="1066"/>
                  </a:lnTo>
                  <a:lnTo>
                    <a:pt x="1979" y="983"/>
                  </a:lnTo>
                  <a:lnTo>
                    <a:pt x="1941" y="906"/>
                  </a:lnTo>
                  <a:lnTo>
                    <a:pt x="1897" y="833"/>
                  </a:lnTo>
                  <a:lnTo>
                    <a:pt x="1845" y="764"/>
                  </a:lnTo>
                  <a:lnTo>
                    <a:pt x="1786" y="700"/>
                  </a:lnTo>
                  <a:lnTo>
                    <a:pt x="1722" y="643"/>
                  </a:lnTo>
                  <a:lnTo>
                    <a:pt x="1653" y="592"/>
                  </a:lnTo>
                  <a:lnTo>
                    <a:pt x="1579" y="549"/>
                  </a:lnTo>
                  <a:lnTo>
                    <a:pt x="1499" y="512"/>
                  </a:lnTo>
                  <a:lnTo>
                    <a:pt x="1416" y="483"/>
                  </a:lnTo>
                  <a:lnTo>
                    <a:pt x="1594" y="386"/>
                  </a:lnTo>
                  <a:lnTo>
                    <a:pt x="1423" y="203"/>
                  </a:lnTo>
                  <a:lnTo>
                    <a:pt x="1515" y="228"/>
                  </a:lnTo>
                  <a:lnTo>
                    <a:pt x="1603" y="260"/>
                  </a:lnTo>
                  <a:lnTo>
                    <a:pt x="1689" y="300"/>
                  </a:lnTo>
                  <a:lnTo>
                    <a:pt x="1772" y="347"/>
                  </a:lnTo>
                  <a:lnTo>
                    <a:pt x="1850" y="400"/>
                  </a:lnTo>
                  <a:lnTo>
                    <a:pt x="1924" y="459"/>
                  </a:lnTo>
                  <a:lnTo>
                    <a:pt x="1995" y="526"/>
                  </a:lnTo>
                  <a:lnTo>
                    <a:pt x="2062" y="600"/>
                  </a:lnTo>
                  <a:lnTo>
                    <a:pt x="2121" y="681"/>
                  </a:lnTo>
                  <a:lnTo>
                    <a:pt x="2173" y="764"/>
                  </a:lnTo>
                  <a:lnTo>
                    <a:pt x="2218" y="852"/>
                  </a:lnTo>
                  <a:lnTo>
                    <a:pt x="2254" y="944"/>
                  </a:lnTo>
                  <a:lnTo>
                    <a:pt x="2283" y="1037"/>
                  </a:lnTo>
                  <a:lnTo>
                    <a:pt x="2304" y="1133"/>
                  </a:lnTo>
                  <a:lnTo>
                    <a:pt x="2318" y="1232"/>
                  </a:lnTo>
                  <a:lnTo>
                    <a:pt x="2321" y="1334"/>
                  </a:lnTo>
                  <a:lnTo>
                    <a:pt x="2316" y="1444"/>
                  </a:lnTo>
                  <a:lnTo>
                    <a:pt x="2301" y="1553"/>
                  </a:lnTo>
                  <a:lnTo>
                    <a:pt x="2275" y="1658"/>
                  </a:lnTo>
                  <a:lnTo>
                    <a:pt x="2240" y="1760"/>
                  </a:lnTo>
                  <a:lnTo>
                    <a:pt x="2197" y="1856"/>
                  </a:lnTo>
                  <a:lnTo>
                    <a:pt x="2145" y="1948"/>
                  </a:lnTo>
                  <a:lnTo>
                    <a:pt x="2085" y="2034"/>
                  </a:lnTo>
                  <a:lnTo>
                    <a:pt x="2017" y="2115"/>
                  </a:lnTo>
                  <a:lnTo>
                    <a:pt x="1943" y="2189"/>
                  </a:lnTo>
                  <a:lnTo>
                    <a:pt x="1862" y="2255"/>
                  </a:lnTo>
                  <a:lnTo>
                    <a:pt x="1776" y="2315"/>
                  </a:lnTo>
                  <a:lnTo>
                    <a:pt x="1684" y="2367"/>
                  </a:lnTo>
                  <a:lnTo>
                    <a:pt x="1587" y="2412"/>
                  </a:lnTo>
                  <a:lnTo>
                    <a:pt x="1487" y="2446"/>
                  </a:lnTo>
                  <a:lnTo>
                    <a:pt x="1382" y="2471"/>
                  </a:lnTo>
                  <a:lnTo>
                    <a:pt x="1273" y="2488"/>
                  </a:lnTo>
                  <a:lnTo>
                    <a:pt x="1161" y="2493"/>
                  </a:lnTo>
                  <a:lnTo>
                    <a:pt x="1048" y="2488"/>
                  </a:lnTo>
                  <a:lnTo>
                    <a:pt x="941" y="2471"/>
                  </a:lnTo>
                  <a:lnTo>
                    <a:pt x="836" y="2446"/>
                  </a:lnTo>
                  <a:lnTo>
                    <a:pt x="734" y="2412"/>
                  </a:lnTo>
                  <a:lnTo>
                    <a:pt x="637" y="2367"/>
                  </a:lnTo>
                  <a:lnTo>
                    <a:pt x="546" y="2315"/>
                  </a:lnTo>
                  <a:lnTo>
                    <a:pt x="459" y="2255"/>
                  </a:lnTo>
                  <a:lnTo>
                    <a:pt x="378" y="2189"/>
                  </a:lnTo>
                  <a:lnTo>
                    <a:pt x="304" y="2115"/>
                  </a:lnTo>
                  <a:lnTo>
                    <a:pt x="237" y="2034"/>
                  </a:lnTo>
                  <a:lnTo>
                    <a:pt x="176" y="1948"/>
                  </a:lnTo>
                  <a:lnTo>
                    <a:pt x="124" y="1856"/>
                  </a:lnTo>
                  <a:lnTo>
                    <a:pt x="81" y="1760"/>
                  </a:lnTo>
                  <a:lnTo>
                    <a:pt x="47" y="1658"/>
                  </a:lnTo>
                  <a:lnTo>
                    <a:pt x="21" y="1553"/>
                  </a:lnTo>
                  <a:lnTo>
                    <a:pt x="5" y="1444"/>
                  </a:lnTo>
                  <a:lnTo>
                    <a:pt x="0" y="1334"/>
                  </a:lnTo>
                  <a:lnTo>
                    <a:pt x="5" y="1232"/>
                  </a:lnTo>
                  <a:lnTo>
                    <a:pt x="17" y="1132"/>
                  </a:lnTo>
                  <a:lnTo>
                    <a:pt x="38" y="1033"/>
                  </a:lnTo>
                  <a:lnTo>
                    <a:pt x="69" y="938"/>
                  </a:lnTo>
                  <a:lnTo>
                    <a:pt x="105" y="847"/>
                  </a:lnTo>
                  <a:lnTo>
                    <a:pt x="152" y="759"/>
                  </a:lnTo>
                  <a:lnTo>
                    <a:pt x="206" y="674"/>
                  </a:lnTo>
                  <a:lnTo>
                    <a:pt x="266" y="595"/>
                  </a:lnTo>
                  <a:lnTo>
                    <a:pt x="333" y="519"/>
                  </a:lnTo>
                  <a:lnTo>
                    <a:pt x="408" y="450"/>
                  </a:lnTo>
                  <a:lnTo>
                    <a:pt x="487" y="388"/>
                  </a:lnTo>
                  <a:lnTo>
                    <a:pt x="572" y="333"/>
                  </a:lnTo>
                  <a:lnTo>
                    <a:pt x="658" y="286"/>
                  </a:lnTo>
                  <a:lnTo>
                    <a:pt x="750" y="248"/>
                  </a:lnTo>
                  <a:lnTo>
                    <a:pt x="845" y="217"/>
                  </a:lnTo>
                  <a:lnTo>
                    <a:pt x="941" y="193"/>
                  </a:lnTo>
                  <a:lnTo>
                    <a:pt x="1042" y="179"/>
                  </a:lnTo>
                  <a:lnTo>
                    <a:pt x="1142" y="174"/>
                  </a:lnTo>
                  <a:lnTo>
                    <a:pt x="1142" y="181"/>
                  </a:lnTo>
                  <a:lnTo>
                    <a:pt x="117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ea typeface="ＭＳ Ｐゴシック" pitchFamily="-105" charset="-128"/>
                <a:cs typeface="Times New Roman" pitchFamily="18" charset="0"/>
              </a:endParaRPr>
            </a:p>
          </p:txBody>
        </p:sp>
        <p:sp>
          <p:nvSpPr>
            <p:cNvPr id="15" name="Freeform 32"/>
            <p:cNvSpPr>
              <a:spLocks noEditPoints="1"/>
            </p:cNvSpPr>
            <p:nvPr/>
          </p:nvSpPr>
          <p:spPr bwMode="auto">
            <a:xfrm>
              <a:off x="784824" y="3395468"/>
              <a:ext cx="901700" cy="557213"/>
            </a:xfrm>
            <a:custGeom>
              <a:avLst/>
              <a:gdLst>
                <a:gd name="T0" fmla="*/ 564 w 568"/>
                <a:gd name="T1" fmla="*/ 287 h 351"/>
                <a:gd name="T2" fmla="*/ 534 w 568"/>
                <a:gd name="T3" fmla="*/ 293 h 351"/>
                <a:gd name="T4" fmla="*/ 526 w 568"/>
                <a:gd name="T5" fmla="*/ 37 h 351"/>
                <a:gd name="T6" fmla="*/ 56 w 568"/>
                <a:gd name="T7" fmla="*/ 18 h 351"/>
                <a:gd name="T8" fmla="*/ 69 w 568"/>
                <a:gd name="T9" fmla="*/ 0 h 351"/>
                <a:gd name="T10" fmla="*/ 560 w 568"/>
                <a:gd name="T11" fmla="*/ 4 h 351"/>
                <a:gd name="T12" fmla="*/ 152 w 568"/>
                <a:gd name="T13" fmla="*/ 181 h 351"/>
                <a:gd name="T14" fmla="*/ 145 w 568"/>
                <a:gd name="T15" fmla="*/ 175 h 351"/>
                <a:gd name="T16" fmla="*/ 63 w 568"/>
                <a:gd name="T17" fmla="*/ 198 h 351"/>
                <a:gd name="T18" fmla="*/ 67 w 568"/>
                <a:gd name="T19" fmla="*/ 215 h 351"/>
                <a:gd name="T20" fmla="*/ 152 w 568"/>
                <a:gd name="T21" fmla="*/ 228 h 351"/>
                <a:gd name="T22" fmla="*/ 449 w 568"/>
                <a:gd name="T23" fmla="*/ 198 h 351"/>
                <a:gd name="T24" fmla="*/ 445 w 568"/>
                <a:gd name="T25" fmla="*/ 215 h 351"/>
                <a:gd name="T26" fmla="*/ 360 w 568"/>
                <a:gd name="T27" fmla="*/ 228 h 351"/>
                <a:gd name="T28" fmla="*/ 360 w 568"/>
                <a:gd name="T29" fmla="*/ 179 h 351"/>
                <a:gd name="T30" fmla="*/ 445 w 568"/>
                <a:gd name="T31" fmla="*/ 192 h 351"/>
                <a:gd name="T32" fmla="*/ 275 w 568"/>
                <a:gd name="T33" fmla="*/ 236 h 351"/>
                <a:gd name="T34" fmla="*/ 266 w 568"/>
                <a:gd name="T35" fmla="*/ 250 h 351"/>
                <a:gd name="T36" fmla="*/ 270 w 568"/>
                <a:gd name="T37" fmla="*/ 224 h 351"/>
                <a:gd name="T38" fmla="*/ 238 w 568"/>
                <a:gd name="T39" fmla="*/ 175 h 351"/>
                <a:gd name="T40" fmla="*/ 250 w 568"/>
                <a:gd name="T41" fmla="*/ 155 h 351"/>
                <a:gd name="T42" fmla="*/ 236 w 568"/>
                <a:gd name="T43" fmla="*/ 166 h 351"/>
                <a:gd name="T44" fmla="*/ 331 w 568"/>
                <a:gd name="T45" fmla="*/ 229 h 351"/>
                <a:gd name="T46" fmla="*/ 276 w 568"/>
                <a:gd name="T47" fmla="*/ 296 h 351"/>
                <a:gd name="T48" fmla="*/ 200 w 568"/>
                <a:gd name="T49" fmla="*/ 271 h 351"/>
                <a:gd name="T50" fmla="*/ 179 w 568"/>
                <a:gd name="T51" fmla="*/ 178 h 351"/>
                <a:gd name="T52" fmla="*/ 234 w 568"/>
                <a:gd name="T53" fmla="*/ 111 h 351"/>
                <a:gd name="T54" fmla="*/ 312 w 568"/>
                <a:gd name="T55" fmla="*/ 136 h 351"/>
                <a:gd name="T56" fmla="*/ 292 w 568"/>
                <a:gd name="T57" fmla="*/ 227 h 351"/>
                <a:gd name="T58" fmla="*/ 262 w 568"/>
                <a:gd name="T59" fmla="*/ 190 h 351"/>
                <a:gd name="T60" fmla="*/ 285 w 568"/>
                <a:gd name="T61" fmla="*/ 181 h 351"/>
                <a:gd name="T62" fmla="*/ 262 w 568"/>
                <a:gd name="T63" fmla="*/ 151 h 351"/>
                <a:gd name="T64" fmla="*/ 251 w 568"/>
                <a:gd name="T65" fmla="*/ 139 h 351"/>
                <a:gd name="T66" fmla="*/ 236 w 568"/>
                <a:gd name="T67" fmla="*/ 153 h 351"/>
                <a:gd name="T68" fmla="*/ 220 w 568"/>
                <a:gd name="T69" fmla="*/ 186 h 351"/>
                <a:gd name="T70" fmla="*/ 250 w 568"/>
                <a:gd name="T71" fmla="*/ 251 h 351"/>
                <a:gd name="T72" fmla="*/ 221 w 568"/>
                <a:gd name="T73" fmla="*/ 227 h 351"/>
                <a:gd name="T74" fmla="*/ 250 w 568"/>
                <a:gd name="T75" fmla="*/ 263 h 351"/>
                <a:gd name="T76" fmla="*/ 261 w 568"/>
                <a:gd name="T77" fmla="*/ 264 h 351"/>
                <a:gd name="T78" fmla="*/ 284 w 568"/>
                <a:gd name="T79" fmla="*/ 246 h 351"/>
                <a:gd name="T80" fmla="*/ 18 w 568"/>
                <a:gd name="T81" fmla="*/ 56 h 351"/>
                <a:gd name="T82" fmla="*/ 1 w 568"/>
                <a:gd name="T83" fmla="*/ 69 h 351"/>
                <a:gd name="T84" fmla="*/ 4 w 568"/>
                <a:gd name="T85" fmla="*/ 343 h 351"/>
                <a:gd name="T86" fmla="*/ 492 w 568"/>
                <a:gd name="T87" fmla="*/ 351 h 351"/>
                <a:gd name="T88" fmla="*/ 511 w 568"/>
                <a:gd name="T89" fmla="*/ 338 h 351"/>
                <a:gd name="T90" fmla="*/ 508 w 568"/>
                <a:gd name="T91" fmla="*/ 64 h 351"/>
                <a:gd name="T92" fmla="*/ 479 w 568"/>
                <a:gd name="T93" fmla="*/ 169 h 351"/>
                <a:gd name="T94" fmla="*/ 474 w 568"/>
                <a:gd name="T95" fmla="*/ 244 h 351"/>
                <a:gd name="T96" fmla="*/ 408 w 568"/>
                <a:gd name="T97" fmla="*/ 292 h 351"/>
                <a:gd name="T98" fmla="*/ 398 w 568"/>
                <a:gd name="T99" fmla="*/ 318 h 351"/>
                <a:gd name="T100" fmla="*/ 107 w 568"/>
                <a:gd name="T101" fmla="*/ 313 h 351"/>
                <a:gd name="T102" fmla="*/ 59 w 568"/>
                <a:gd name="T103" fmla="*/ 247 h 351"/>
                <a:gd name="T104" fmla="*/ 31 w 568"/>
                <a:gd name="T105" fmla="*/ 237 h 351"/>
                <a:gd name="T106" fmla="*/ 38 w 568"/>
                <a:gd name="T107" fmla="*/ 164 h 351"/>
                <a:gd name="T108" fmla="*/ 102 w 568"/>
                <a:gd name="T109" fmla="*/ 115 h 351"/>
                <a:gd name="T110" fmla="*/ 113 w 568"/>
                <a:gd name="T111" fmla="*/ 89 h 351"/>
                <a:gd name="T112" fmla="*/ 405 w 568"/>
                <a:gd name="T113" fmla="*/ 94 h 351"/>
                <a:gd name="T114" fmla="*/ 453 w 568"/>
                <a:gd name="T115" fmla="*/ 158 h 351"/>
                <a:gd name="T116" fmla="*/ 479 w 568"/>
                <a:gd name="T117" fmla="*/ 169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68" h="351">
                  <a:moveTo>
                    <a:pt x="568" y="18"/>
                  </a:moveTo>
                  <a:lnTo>
                    <a:pt x="568" y="275"/>
                  </a:lnTo>
                  <a:lnTo>
                    <a:pt x="567" y="281"/>
                  </a:lnTo>
                  <a:lnTo>
                    <a:pt x="564" y="287"/>
                  </a:lnTo>
                  <a:lnTo>
                    <a:pt x="560" y="291"/>
                  </a:lnTo>
                  <a:lnTo>
                    <a:pt x="555" y="293"/>
                  </a:lnTo>
                  <a:lnTo>
                    <a:pt x="550" y="293"/>
                  </a:lnTo>
                  <a:lnTo>
                    <a:pt x="534" y="293"/>
                  </a:lnTo>
                  <a:lnTo>
                    <a:pt x="534" y="52"/>
                  </a:lnTo>
                  <a:lnTo>
                    <a:pt x="533" y="46"/>
                  </a:lnTo>
                  <a:lnTo>
                    <a:pt x="530" y="41"/>
                  </a:lnTo>
                  <a:lnTo>
                    <a:pt x="526" y="37"/>
                  </a:lnTo>
                  <a:lnTo>
                    <a:pt x="521" y="34"/>
                  </a:lnTo>
                  <a:lnTo>
                    <a:pt x="516" y="33"/>
                  </a:lnTo>
                  <a:lnTo>
                    <a:pt x="56" y="33"/>
                  </a:lnTo>
                  <a:lnTo>
                    <a:pt x="56" y="18"/>
                  </a:lnTo>
                  <a:lnTo>
                    <a:pt x="58" y="13"/>
                  </a:lnTo>
                  <a:lnTo>
                    <a:pt x="60" y="8"/>
                  </a:lnTo>
                  <a:lnTo>
                    <a:pt x="64" y="4"/>
                  </a:lnTo>
                  <a:lnTo>
                    <a:pt x="69" y="0"/>
                  </a:lnTo>
                  <a:lnTo>
                    <a:pt x="75" y="0"/>
                  </a:lnTo>
                  <a:lnTo>
                    <a:pt x="550" y="0"/>
                  </a:lnTo>
                  <a:lnTo>
                    <a:pt x="555" y="0"/>
                  </a:lnTo>
                  <a:lnTo>
                    <a:pt x="560" y="4"/>
                  </a:lnTo>
                  <a:lnTo>
                    <a:pt x="564" y="8"/>
                  </a:lnTo>
                  <a:lnTo>
                    <a:pt x="567" y="13"/>
                  </a:lnTo>
                  <a:lnTo>
                    <a:pt x="568" y="18"/>
                  </a:lnTo>
                  <a:close/>
                  <a:moveTo>
                    <a:pt x="152" y="181"/>
                  </a:moveTo>
                  <a:lnTo>
                    <a:pt x="152" y="179"/>
                  </a:lnTo>
                  <a:lnTo>
                    <a:pt x="151" y="177"/>
                  </a:lnTo>
                  <a:lnTo>
                    <a:pt x="148" y="175"/>
                  </a:lnTo>
                  <a:lnTo>
                    <a:pt x="145" y="175"/>
                  </a:lnTo>
                  <a:lnTo>
                    <a:pt x="67" y="192"/>
                  </a:lnTo>
                  <a:lnTo>
                    <a:pt x="64" y="192"/>
                  </a:lnTo>
                  <a:lnTo>
                    <a:pt x="63" y="195"/>
                  </a:lnTo>
                  <a:lnTo>
                    <a:pt x="63" y="198"/>
                  </a:lnTo>
                  <a:lnTo>
                    <a:pt x="63" y="209"/>
                  </a:lnTo>
                  <a:lnTo>
                    <a:pt x="63" y="212"/>
                  </a:lnTo>
                  <a:lnTo>
                    <a:pt x="64" y="213"/>
                  </a:lnTo>
                  <a:lnTo>
                    <a:pt x="67" y="215"/>
                  </a:lnTo>
                  <a:lnTo>
                    <a:pt x="145" y="232"/>
                  </a:lnTo>
                  <a:lnTo>
                    <a:pt x="148" y="232"/>
                  </a:lnTo>
                  <a:lnTo>
                    <a:pt x="151" y="230"/>
                  </a:lnTo>
                  <a:lnTo>
                    <a:pt x="152" y="228"/>
                  </a:lnTo>
                  <a:lnTo>
                    <a:pt x="152" y="225"/>
                  </a:lnTo>
                  <a:lnTo>
                    <a:pt x="151" y="203"/>
                  </a:lnTo>
                  <a:lnTo>
                    <a:pt x="152" y="181"/>
                  </a:lnTo>
                  <a:close/>
                  <a:moveTo>
                    <a:pt x="449" y="198"/>
                  </a:moveTo>
                  <a:lnTo>
                    <a:pt x="449" y="209"/>
                  </a:lnTo>
                  <a:lnTo>
                    <a:pt x="449" y="212"/>
                  </a:lnTo>
                  <a:lnTo>
                    <a:pt x="446" y="213"/>
                  </a:lnTo>
                  <a:lnTo>
                    <a:pt x="445" y="215"/>
                  </a:lnTo>
                  <a:lnTo>
                    <a:pt x="367" y="232"/>
                  </a:lnTo>
                  <a:lnTo>
                    <a:pt x="364" y="232"/>
                  </a:lnTo>
                  <a:lnTo>
                    <a:pt x="361" y="230"/>
                  </a:lnTo>
                  <a:lnTo>
                    <a:pt x="360" y="228"/>
                  </a:lnTo>
                  <a:lnTo>
                    <a:pt x="360" y="225"/>
                  </a:lnTo>
                  <a:lnTo>
                    <a:pt x="361" y="203"/>
                  </a:lnTo>
                  <a:lnTo>
                    <a:pt x="360" y="181"/>
                  </a:lnTo>
                  <a:lnTo>
                    <a:pt x="360" y="179"/>
                  </a:lnTo>
                  <a:lnTo>
                    <a:pt x="361" y="177"/>
                  </a:lnTo>
                  <a:lnTo>
                    <a:pt x="364" y="175"/>
                  </a:lnTo>
                  <a:lnTo>
                    <a:pt x="367" y="175"/>
                  </a:lnTo>
                  <a:lnTo>
                    <a:pt x="445" y="192"/>
                  </a:lnTo>
                  <a:lnTo>
                    <a:pt x="446" y="192"/>
                  </a:lnTo>
                  <a:lnTo>
                    <a:pt x="449" y="195"/>
                  </a:lnTo>
                  <a:lnTo>
                    <a:pt x="449" y="198"/>
                  </a:lnTo>
                  <a:close/>
                  <a:moveTo>
                    <a:pt x="275" y="236"/>
                  </a:moveTo>
                  <a:lnTo>
                    <a:pt x="274" y="241"/>
                  </a:lnTo>
                  <a:lnTo>
                    <a:pt x="272" y="245"/>
                  </a:lnTo>
                  <a:lnTo>
                    <a:pt x="270" y="247"/>
                  </a:lnTo>
                  <a:lnTo>
                    <a:pt x="266" y="250"/>
                  </a:lnTo>
                  <a:lnTo>
                    <a:pt x="262" y="251"/>
                  </a:lnTo>
                  <a:lnTo>
                    <a:pt x="262" y="217"/>
                  </a:lnTo>
                  <a:lnTo>
                    <a:pt x="266" y="220"/>
                  </a:lnTo>
                  <a:lnTo>
                    <a:pt x="270" y="224"/>
                  </a:lnTo>
                  <a:lnTo>
                    <a:pt x="272" y="228"/>
                  </a:lnTo>
                  <a:lnTo>
                    <a:pt x="274" y="232"/>
                  </a:lnTo>
                  <a:lnTo>
                    <a:pt x="275" y="236"/>
                  </a:lnTo>
                  <a:close/>
                  <a:moveTo>
                    <a:pt x="238" y="175"/>
                  </a:moveTo>
                  <a:lnTo>
                    <a:pt x="241" y="178"/>
                  </a:lnTo>
                  <a:lnTo>
                    <a:pt x="245" y="181"/>
                  </a:lnTo>
                  <a:lnTo>
                    <a:pt x="250" y="186"/>
                  </a:lnTo>
                  <a:lnTo>
                    <a:pt x="250" y="155"/>
                  </a:lnTo>
                  <a:lnTo>
                    <a:pt x="245" y="156"/>
                  </a:lnTo>
                  <a:lnTo>
                    <a:pt x="241" y="158"/>
                  </a:lnTo>
                  <a:lnTo>
                    <a:pt x="237" y="162"/>
                  </a:lnTo>
                  <a:lnTo>
                    <a:pt x="236" y="166"/>
                  </a:lnTo>
                  <a:lnTo>
                    <a:pt x="236" y="170"/>
                  </a:lnTo>
                  <a:lnTo>
                    <a:pt x="238" y="175"/>
                  </a:lnTo>
                  <a:close/>
                  <a:moveTo>
                    <a:pt x="334" y="203"/>
                  </a:moveTo>
                  <a:lnTo>
                    <a:pt x="331" y="229"/>
                  </a:lnTo>
                  <a:lnTo>
                    <a:pt x="323" y="251"/>
                  </a:lnTo>
                  <a:lnTo>
                    <a:pt x="312" y="271"/>
                  </a:lnTo>
                  <a:lnTo>
                    <a:pt x="296" y="285"/>
                  </a:lnTo>
                  <a:lnTo>
                    <a:pt x="276" y="296"/>
                  </a:lnTo>
                  <a:lnTo>
                    <a:pt x="255" y="299"/>
                  </a:lnTo>
                  <a:lnTo>
                    <a:pt x="234" y="296"/>
                  </a:lnTo>
                  <a:lnTo>
                    <a:pt x="216" y="285"/>
                  </a:lnTo>
                  <a:lnTo>
                    <a:pt x="200" y="271"/>
                  </a:lnTo>
                  <a:lnTo>
                    <a:pt x="187" y="251"/>
                  </a:lnTo>
                  <a:lnTo>
                    <a:pt x="179" y="229"/>
                  </a:lnTo>
                  <a:lnTo>
                    <a:pt x="177" y="203"/>
                  </a:lnTo>
                  <a:lnTo>
                    <a:pt x="179" y="178"/>
                  </a:lnTo>
                  <a:lnTo>
                    <a:pt x="187" y="155"/>
                  </a:lnTo>
                  <a:lnTo>
                    <a:pt x="200" y="136"/>
                  </a:lnTo>
                  <a:lnTo>
                    <a:pt x="216" y="120"/>
                  </a:lnTo>
                  <a:lnTo>
                    <a:pt x="234" y="111"/>
                  </a:lnTo>
                  <a:lnTo>
                    <a:pt x="255" y="107"/>
                  </a:lnTo>
                  <a:lnTo>
                    <a:pt x="276" y="111"/>
                  </a:lnTo>
                  <a:lnTo>
                    <a:pt x="296" y="120"/>
                  </a:lnTo>
                  <a:lnTo>
                    <a:pt x="312" y="136"/>
                  </a:lnTo>
                  <a:lnTo>
                    <a:pt x="323" y="155"/>
                  </a:lnTo>
                  <a:lnTo>
                    <a:pt x="331" y="178"/>
                  </a:lnTo>
                  <a:lnTo>
                    <a:pt x="334" y="203"/>
                  </a:lnTo>
                  <a:close/>
                  <a:moveTo>
                    <a:pt x="292" y="227"/>
                  </a:moveTo>
                  <a:lnTo>
                    <a:pt x="289" y="215"/>
                  </a:lnTo>
                  <a:lnTo>
                    <a:pt x="284" y="206"/>
                  </a:lnTo>
                  <a:lnTo>
                    <a:pt x="274" y="198"/>
                  </a:lnTo>
                  <a:lnTo>
                    <a:pt x="262" y="190"/>
                  </a:lnTo>
                  <a:lnTo>
                    <a:pt x="262" y="156"/>
                  </a:lnTo>
                  <a:lnTo>
                    <a:pt x="272" y="161"/>
                  </a:lnTo>
                  <a:lnTo>
                    <a:pt x="280" y="169"/>
                  </a:lnTo>
                  <a:lnTo>
                    <a:pt x="285" y="181"/>
                  </a:lnTo>
                  <a:lnTo>
                    <a:pt x="288" y="181"/>
                  </a:lnTo>
                  <a:lnTo>
                    <a:pt x="288" y="158"/>
                  </a:lnTo>
                  <a:lnTo>
                    <a:pt x="275" y="152"/>
                  </a:lnTo>
                  <a:lnTo>
                    <a:pt x="262" y="151"/>
                  </a:lnTo>
                  <a:lnTo>
                    <a:pt x="262" y="141"/>
                  </a:lnTo>
                  <a:lnTo>
                    <a:pt x="261" y="140"/>
                  </a:lnTo>
                  <a:lnTo>
                    <a:pt x="259" y="139"/>
                  </a:lnTo>
                  <a:lnTo>
                    <a:pt x="251" y="139"/>
                  </a:lnTo>
                  <a:lnTo>
                    <a:pt x="250" y="140"/>
                  </a:lnTo>
                  <a:lnTo>
                    <a:pt x="250" y="141"/>
                  </a:lnTo>
                  <a:lnTo>
                    <a:pt x="250" y="151"/>
                  </a:lnTo>
                  <a:lnTo>
                    <a:pt x="236" y="153"/>
                  </a:lnTo>
                  <a:lnTo>
                    <a:pt x="226" y="160"/>
                  </a:lnTo>
                  <a:lnTo>
                    <a:pt x="221" y="169"/>
                  </a:lnTo>
                  <a:lnTo>
                    <a:pt x="219" y="177"/>
                  </a:lnTo>
                  <a:lnTo>
                    <a:pt x="220" y="186"/>
                  </a:lnTo>
                  <a:lnTo>
                    <a:pt x="225" y="194"/>
                  </a:lnTo>
                  <a:lnTo>
                    <a:pt x="234" y="202"/>
                  </a:lnTo>
                  <a:lnTo>
                    <a:pt x="250" y="212"/>
                  </a:lnTo>
                  <a:lnTo>
                    <a:pt x="250" y="251"/>
                  </a:lnTo>
                  <a:lnTo>
                    <a:pt x="237" y="247"/>
                  </a:lnTo>
                  <a:lnTo>
                    <a:pt x="229" y="240"/>
                  </a:lnTo>
                  <a:lnTo>
                    <a:pt x="224" y="227"/>
                  </a:lnTo>
                  <a:lnTo>
                    <a:pt x="221" y="227"/>
                  </a:lnTo>
                  <a:lnTo>
                    <a:pt x="221" y="251"/>
                  </a:lnTo>
                  <a:lnTo>
                    <a:pt x="234" y="255"/>
                  </a:lnTo>
                  <a:lnTo>
                    <a:pt x="250" y="257"/>
                  </a:lnTo>
                  <a:lnTo>
                    <a:pt x="250" y="263"/>
                  </a:lnTo>
                  <a:lnTo>
                    <a:pt x="250" y="264"/>
                  </a:lnTo>
                  <a:lnTo>
                    <a:pt x="251" y="266"/>
                  </a:lnTo>
                  <a:lnTo>
                    <a:pt x="259" y="266"/>
                  </a:lnTo>
                  <a:lnTo>
                    <a:pt x="261" y="264"/>
                  </a:lnTo>
                  <a:lnTo>
                    <a:pt x="262" y="263"/>
                  </a:lnTo>
                  <a:lnTo>
                    <a:pt x="262" y="257"/>
                  </a:lnTo>
                  <a:lnTo>
                    <a:pt x="275" y="253"/>
                  </a:lnTo>
                  <a:lnTo>
                    <a:pt x="284" y="246"/>
                  </a:lnTo>
                  <a:lnTo>
                    <a:pt x="291" y="237"/>
                  </a:lnTo>
                  <a:lnTo>
                    <a:pt x="292" y="227"/>
                  </a:lnTo>
                  <a:close/>
                  <a:moveTo>
                    <a:pt x="492" y="56"/>
                  </a:moveTo>
                  <a:lnTo>
                    <a:pt x="18" y="56"/>
                  </a:lnTo>
                  <a:lnTo>
                    <a:pt x="13" y="58"/>
                  </a:lnTo>
                  <a:lnTo>
                    <a:pt x="8" y="60"/>
                  </a:lnTo>
                  <a:lnTo>
                    <a:pt x="4" y="64"/>
                  </a:lnTo>
                  <a:lnTo>
                    <a:pt x="1" y="69"/>
                  </a:lnTo>
                  <a:lnTo>
                    <a:pt x="0" y="75"/>
                  </a:lnTo>
                  <a:lnTo>
                    <a:pt x="0" y="331"/>
                  </a:lnTo>
                  <a:lnTo>
                    <a:pt x="1" y="338"/>
                  </a:lnTo>
                  <a:lnTo>
                    <a:pt x="4" y="343"/>
                  </a:lnTo>
                  <a:lnTo>
                    <a:pt x="8" y="347"/>
                  </a:lnTo>
                  <a:lnTo>
                    <a:pt x="13" y="350"/>
                  </a:lnTo>
                  <a:lnTo>
                    <a:pt x="18" y="351"/>
                  </a:lnTo>
                  <a:lnTo>
                    <a:pt x="492" y="351"/>
                  </a:lnTo>
                  <a:lnTo>
                    <a:pt x="499" y="350"/>
                  </a:lnTo>
                  <a:lnTo>
                    <a:pt x="504" y="347"/>
                  </a:lnTo>
                  <a:lnTo>
                    <a:pt x="508" y="343"/>
                  </a:lnTo>
                  <a:lnTo>
                    <a:pt x="511" y="338"/>
                  </a:lnTo>
                  <a:lnTo>
                    <a:pt x="512" y="331"/>
                  </a:lnTo>
                  <a:lnTo>
                    <a:pt x="512" y="75"/>
                  </a:lnTo>
                  <a:lnTo>
                    <a:pt x="511" y="69"/>
                  </a:lnTo>
                  <a:lnTo>
                    <a:pt x="508" y="64"/>
                  </a:lnTo>
                  <a:lnTo>
                    <a:pt x="504" y="60"/>
                  </a:lnTo>
                  <a:lnTo>
                    <a:pt x="499" y="58"/>
                  </a:lnTo>
                  <a:lnTo>
                    <a:pt x="492" y="56"/>
                  </a:lnTo>
                  <a:close/>
                  <a:moveTo>
                    <a:pt x="479" y="169"/>
                  </a:moveTo>
                  <a:lnTo>
                    <a:pt x="479" y="237"/>
                  </a:lnTo>
                  <a:lnTo>
                    <a:pt x="479" y="240"/>
                  </a:lnTo>
                  <a:lnTo>
                    <a:pt x="477" y="242"/>
                  </a:lnTo>
                  <a:lnTo>
                    <a:pt x="474" y="244"/>
                  </a:lnTo>
                  <a:lnTo>
                    <a:pt x="453" y="247"/>
                  </a:lnTo>
                  <a:lnTo>
                    <a:pt x="433" y="258"/>
                  </a:lnTo>
                  <a:lnTo>
                    <a:pt x="419" y="272"/>
                  </a:lnTo>
                  <a:lnTo>
                    <a:pt x="408" y="292"/>
                  </a:lnTo>
                  <a:lnTo>
                    <a:pt x="405" y="313"/>
                  </a:lnTo>
                  <a:lnTo>
                    <a:pt x="403" y="316"/>
                  </a:lnTo>
                  <a:lnTo>
                    <a:pt x="401" y="317"/>
                  </a:lnTo>
                  <a:lnTo>
                    <a:pt x="398" y="318"/>
                  </a:lnTo>
                  <a:lnTo>
                    <a:pt x="113" y="318"/>
                  </a:lnTo>
                  <a:lnTo>
                    <a:pt x="110" y="317"/>
                  </a:lnTo>
                  <a:lnTo>
                    <a:pt x="109" y="316"/>
                  </a:lnTo>
                  <a:lnTo>
                    <a:pt x="107" y="313"/>
                  </a:lnTo>
                  <a:lnTo>
                    <a:pt x="102" y="292"/>
                  </a:lnTo>
                  <a:lnTo>
                    <a:pt x="92" y="272"/>
                  </a:lnTo>
                  <a:lnTo>
                    <a:pt x="77" y="258"/>
                  </a:lnTo>
                  <a:lnTo>
                    <a:pt x="59" y="247"/>
                  </a:lnTo>
                  <a:lnTo>
                    <a:pt x="38" y="244"/>
                  </a:lnTo>
                  <a:lnTo>
                    <a:pt x="34" y="242"/>
                  </a:lnTo>
                  <a:lnTo>
                    <a:pt x="33" y="240"/>
                  </a:lnTo>
                  <a:lnTo>
                    <a:pt x="31" y="237"/>
                  </a:lnTo>
                  <a:lnTo>
                    <a:pt x="31" y="169"/>
                  </a:lnTo>
                  <a:lnTo>
                    <a:pt x="33" y="166"/>
                  </a:lnTo>
                  <a:lnTo>
                    <a:pt x="34" y="165"/>
                  </a:lnTo>
                  <a:lnTo>
                    <a:pt x="38" y="164"/>
                  </a:lnTo>
                  <a:lnTo>
                    <a:pt x="59" y="158"/>
                  </a:lnTo>
                  <a:lnTo>
                    <a:pt x="77" y="149"/>
                  </a:lnTo>
                  <a:lnTo>
                    <a:pt x="92" y="134"/>
                  </a:lnTo>
                  <a:lnTo>
                    <a:pt x="102" y="115"/>
                  </a:lnTo>
                  <a:lnTo>
                    <a:pt x="107" y="94"/>
                  </a:lnTo>
                  <a:lnTo>
                    <a:pt x="109" y="92"/>
                  </a:lnTo>
                  <a:lnTo>
                    <a:pt x="110" y="89"/>
                  </a:lnTo>
                  <a:lnTo>
                    <a:pt x="113" y="89"/>
                  </a:lnTo>
                  <a:lnTo>
                    <a:pt x="398" y="89"/>
                  </a:lnTo>
                  <a:lnTo>
                    <a:pt x="401" y="89"/>
                  </a:lnTo>
                  <a:lnTo>
                    <a:pt x="403" y="92"/>
                  </a:lnTo>
                  <a:lnTo>
                    <a:pt x="405" y="94"/>
                  </a:lnTo>
                  <a:lnTo>
                    <a:pt x="408" y="115"/>
                  </a:lnTo>
                  <a:lnTo>
                    <a:pt x="419" y="134"/>
                  </a:lnTo>
                  <a:lnTo>
                    <a:pt x="433" y="149"/>
                  </a:lnTo>
                  <a:lnTo>
                    <a:pt x="453" y="158"/>
                  </a:lnTo>
                  <a:lnTo>
                    <a:pt x="474" y="164"/>
                  </a:lnTo>
                  <a:lnTo>
                    <a:pt x="477" y="165"/>
                  </a:lnTo>
                  <a:lnTo>
                    <a:pt x="479" y="166"/>
                  </a:lnTo>
                  <a:lnTo>
                    <a:pt x="479" y="169"/>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ea typeface="ＭＳ Ｐゴシック" pitchFamily="-105" charset="-128"/>
                <a:cs typeface="Times New Roman" pitchFamily="18" charset="0"/>
              </a:endParaRPr>
            </a:p>
          </p:txBody>
        </p:sp>
      </p:grpSp>
    </p:spTree>
    <p:extLst>
      <p:ext uri="{BB962C8B-B14F-4D97-AF65-F5344CB8AC3E}">
        <p14:creationId xmlns:p14="http://schemas.microsoft.com/office/powerpoint/2010/main" val="1906578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Buy-Sell Funding</a:t>
            </a:r>
            <a:endParaRPr lang="en-US" dirty="0"/>
          </a:p>
        </p:txBody>
      </p:sp>
      <p:sp>
        <p:nvSpPr>
          <p:cNvPr id="4" name="Slide Number Placeholder 3"/>
          <p:cNvSpPr>
            <a:spLocks noGrp="1"/>
          </p:cNvSpPr>
          <p:nvPr>
            <p:ph type="sldNum" sz="quarter" idx="12"/>
          </p:nvPr>
        </p:nvSpPr>
        <p:spPr/>
        <p:txBody>
          <a:bodyPr/>
          <a:lstStyle/>
          <a:p>
            <a:fld id="{9F495958-F516-439A-814A-D2DC1CC7FCCF}" type="slidenum">
              <a:rPr lang="en-US" smtClean="0">
                <a:solidFill>
                  <a:srgbClr val="3D9B35"/>
                </a:solidFill>
              </a:rPr>
              <a:pPr/>
              <a:t>12</a:t>
            </a:fld>
            <a:endParaRPr lang="en-US" dirty="0">
              <a:solidFill>
                <a:srgbClr val="3D9B35"/>
              </a:solidFill>
            </a:endParaRPr>
          </a:p>
        </p:txBody>
      </p:sp>
      <p:sp>
        <p:nvSpPr>
          <p:cNvPr id="8" name="TextBox 7"/>
          <p:cNvSpPr txBox="1"/>
          <p:nvPr/>
        </p:nvSpPr>
        <p:spPr>
          <a:xfrm>
            <a:off x="6790361" y="6488668"/>
            <a:ext cx="2300630" cy="369332"/>
          </a:xfrm>
          <a:prstGeom prst="rect">
            <a:avLst/>
          </a:prstGeom>
          <a:noFill/>
        </p:spPr>
        <p:txBody>
          <a:bodyPr wrap="none" rtlCol="0">
            <a:spAutoFit/>
          </a:bodyPr>
          <a:lstStyle/>
          <a:p>
            <a:pPr fontAlgn="base">
              <a:spcBef>
                <a:spcPct val="0"/>
              </a:spcBef>
              <a:spcAft>
                <a:spcPct val="0"/>
              </a:spcAft>
            </a:pPr>
            <a:r>
              <a:rPr lang="en-US" dirty="0">
                <a:solidFill>
                  <a:prstClr val="black"/>
                </a:solidFill>
                <a:ea typeface="ＭＳ Ｐゴシック" pitchFamily="-105" charset="-128"/>
                <a:cs typeface="Times New Roman" pitchFamily="18" charset="0"/>
              </a:rPr>
              <a:t>Return to Main Page</a:t>
            </a:r>
          </a:p>
        </p:txBody>
      </p:sp>
      <p:sp>
        <p:nvSpPr>
          <p:cNvPr id="9" name="Rectangle 8"/>
          <p:cNvSpPr/>
          <p:nvPr/>
        </p:nvSpPr>
        <p:spPr>
          <a:xfrm>
            <a:off x="0" y="2265408"/>
            <a:ext cx="9144000" cy="308095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grpSp>
        <p:nvGrpSpPr>
          <p:cNvPr id="10" name="Group 9"/>
          <p:cNvGrpSpPr/>
          <p:nvPr/>
        </p:nvGrpSpPr>
        <p:grpSpPr>
          <a:xfrm>
            <a:off x="0" y="2570209"/>
            <a:ext cx="9144000" cy="2471348"/>
            <a:chOff x="0" y="2438401"/>
            <a:chExt cx="9144000" cy="2471348"/>
          </a:xfrm>
        </p:grpSpPr>
        <p:sp>
          <p:nvSpPr>
            <p:cNvPr id="11" name="Rectangle 10"/>
            <p:cNvSpPr/>
            <p:nvPr/>
          </p:nvSpPr>
          <p:spPr>
            <a:xfrm>
              <a:off x="0" y="2438401"/>
              <a:ext cx="9144000" cy="24713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12" name="Rectangle 11"/>
            <p:cNvSpPr/>
            <p:nvPr/>
          </p:nvSpPr>
          <p:spPr>
            <a:xfrm>
              <a:off x="2718488" y="3197022"/>
              <a:ext cx="6108012" cy="954107"/>
            </a:xfrm>
            <a:prstGeom prst="rect">
              <a:avLst/>
            </a:prstGeom>
          </p:spPr>
          <p:txBody>
            <a:bodyPr wrap="square" anchor="ctr">
              <a:spAutoFit/>
            </a:bodyPr>
            <a:lstStyle/>
            <a:p>
              <a:pPr fontAlgn="base">
                <a:spcBef>
                  <a:spcPct val="0"/>
                </a:spcBef>
                <a:spcAft>
                  <a:spcPct val="0"/>
                </a:spcAft>
              </a:pPr>
              <a:r>
                <a:rPr lang="en-US" sz="2800" dirty="0">
                  <a:solidFill>
                    <a:prstClr val="white"/>
                  </a:solidFill>
                  <a:ea typeface="ＭＳ Ｐゴシック" pitchFamily="-105" charset="-128"/>
                  <a:cs typeface="Times New Roman" pitchFamily="18" charset="0"/>
                </a:rPr>
                <a:t>Preparing the Business to Fund a Business Succession Plan</a:t>
              </a:r>
            </a:p>
          </p:txBody>
        </p:sp>
      </p:grpSp>
      <p:grpSp>
        <p:nvGrpSpPr>
          <p:cNvPr id="2" name="Group 1"/>
          <p:cNvGrpSpPr/>
          <p:nvPr/>
        </p:nvGrpSpPr>
        <p:grpSpPr>
          <a:xfrm>
            <a:off x="0" y="2570209"/>
            <a:ext cx="2471348" cy="2471348"/>
            <a:chOff x="0" y="2570209"/>
            <a:chExt cx="2471348" cy="2471348"/>
          </a:xfrm>
        </p:grpSpPr>
        <p:sp>
          <p:nvSpPr>
            <p:cNvPr id="14" name="Rectangle 13"/>
            <p:cNvSpPr/>
            <p:nvPr/>
          </p:nvSpPr>
          <p:spPr>
            <a:xfrm>
              <a:off x="0" y="2570209"/>
              <a:ext cx="2471348" cy="247134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15" name="Freeform 10"/>
            <p:cNvSpPr>
              <a:spLocks/>
            </p:cNvSpPr>
            <p:nvPr/>
          </p:nvSpPr>
          <p:spPr bwMode="auto">
            <a:xfrm>
              <a:off x="403651" y="2854563"/>
              <a:ext cx="1664046" cy="1787308"/>
            </a:xfrm>
            <a:custGeom>
              <a:avLst/>
              <a:gdLst>
                <a:gd name="T0" fmla="*/ 1071 w 2321"/>
                <a:gd name="T1" fmla="*/ 618 h 2493"/>
                <a:gd name="T2" fmla="*/ 909 w 2321"/>
                <a:gd name="T3" fmla="*/ 483 h 2493"/>
                <a:gd name="T4" fmla="*/ 655 w 2321"/>
                <a:gd name="T5" fmla="*/ 605 h 2493"/>
                <a:gd name="T6" fmla="*/ 453 w 2321"/>
                <a:gd name="T7" fmla="*/ 799 h 2493"/>
                <a:gd name="T8" fmla="*/ 320 w 2321"/>
                <a:gd name="T9" fmla="*/ 1047 h 2493"/>
                <a:gd name="T10" fmla="*/ 273 w 2321"/>
                <a:gd name="T11" fmla="*/ 1334 h 2493"/>
                <a:gd name="T12" fmla="*/ 318 w 2321"/>
                <a:gd name="T13" fmla="*/ 1613 h 2493"/>
                <a:gd name="T14" fmla="*/ 444 w 2321"/>
                <a:gd name="T15" fmla="*/ 1856 h 2493"/>
                <a:gd name="T16" fmla="*/ 636 w 2321"/>
                <a:gd name="T17" fmla="*/ 2050 h 2493"/>
                <a:gd name="T18" fmla="*/ 881 w 2321"/>
                <a:gd name="T19" fmla="*/ 2176 h 2493"/>
                <a:gd name="T20" fmla="*/ 1161 w 2321"/>
                <a:gd name="T21" fmla="*/ 2220 h 2493"/>
                <a:gd name="T22" fmla="*/ 1441 w 2321"/>
                <a:gd name="T23" fmla="*/ 2176 h 2493"/>
                <a:gd name="T24" fmla="*/ 1686 w 2321"/>
                <a:gd name="T25" fmla="*/ 2050 h 2493"/>
                <a:gd name="T26" fmla="*/ 1878 w 2321"/>
                <a:gd name="T27" fmla="*/ 1856 h 2493"/>
                <a:gd name="T28" fmla="*/ 2004 w 2321"/>
                <a:gd name="T29" fmla="*/ 1613 h 2493"/>
                <a:gd name="T30" fmla="*/ 2049 w 2321"/>
                <a:gd name="T31" fmla="*/ 1334 h 2493"/>
                <a:gd name="T32" fmla="*/ 2009 w 2321"/>
                <a:gd name="T33" fmla="*/ 1066 h 2493"/>
                <a:gd name="T34" fmla="*/ 1897 w 2321"/>
                <a:gd name="T35" fmla="*/ 833 h 2493"/>
                <a:gd name="T36" fmla="*/ 1722 w 2321"/>
                <a:gd name="T37" fmla="*/ 643 h 2493"/>
                <a:gd name="T38" fmla="*/ 1499 w 2321"/>
                <a:gd name="T39" fmla="*/ 512 h 2493"/>
                <a:gd name="T40" fmla="*/ 1423 w 2321"/>
                <a:gd name="T41" fmla="*/ 203 h 2493"/>
                <a:gd name="T42" fmla="*/ 1689 w 2321"/>
                <a:gd name="T43" fmla="*/ 300 h 2493"/>
                <a:gd name="T44" fmla="*/ 1924 w 2321"/>
                <a:gd name="T45" fmla="*/ 459 h 2493"/>
                <a:gd name="T46" fmla="*/ 2121 w 2321"/>
                <a:gd name="T47" fmla="*/ 681 h 2493"/>
                <a:gd name="T48" fmla="*/ 2254 w 2321"/>
                <a:gd name="T49" fmla="*/ 944 h 2493"/>
                <a:gd name="T50" fmla="*/ 2318 w 2321"/>
                <a:gd name="T51" fmla="*/ 1232 h 2493"/>
                <a:gd name="T52" fmla="*/ 2301 w 2321"/>
                <a:gd name="T53" fmla="*/ 1553 h 2493"/>
                <a:gd name="T54" fmla="*/ 2197 w 2321"/>
                <a:gd name="T55" fmla="*/ 1856 h 2493"/>
                <a:gd name="T56" fmla="*/ 2017 w 2321"/>
                <a:gd name="T57" fmla="*/ 2115 h 2493"/>
                <a:gd name="T58" fmla="*/ 1776 w 2321"/>
                <a:gd name="T59" fmla="*/ 2315 h 2493"/>
                <a:gd name="T60" fmla="*/ 1487 w 2321"/>
                <a:gd name="T61" fmla="*/ 2446 h 2493"/>
                <a:gd name="T62" fmla="*/ 1161 w 2321"/>
                <a:gd name="T63" fmla="*/ 2493 h 2493"/>
                <a:gd name="T64" fmla="*/ 836 w 2321"/>
                <a:gd name="T65" fmla="*/ 2446 h 2493"/>
                <a:gd name="T66" fmla="*/ 546 w 2321"/>
                <a:gd name="T67" fmla="*/ 2315 h 2493"/>
                <a:gd name="T68" fmla="*/ 304 w 2321"/>
                <a:gd name="T69" fmla="*/ 2115 h 2493"/>
                <a:gd name="T70" fmla="*/ 124 w 2321"/>
                <a:gd name="T71" fmla="*/ 1856 h 2493"/>
                <a:gd name="T72" fmla="*/ 21 w 2321"/>
                <a:gd name="T73" fmla="*/ 1553 h 2493"/>
                <a:gd name="T74" fmla="*/ 5 w 2321"/>
                <a:gd name="T75" fmla="*/ 1232 h 2493"/>
                <a:gd name="T76" fmla="*/ 69 w 2321"/>
                <a:gd name="T77" fmla="*/ 938 h 2493"/>
                <a:gd name="T78" fmla="*/ 206 w 2321"/>
                <a:gd name="T79" fmla="*/ 674 h 2493"/>
                <a:gd name="T80" fmla="*/ 408 w 2321"/>
                <a:gd name="T81" fmla="*/ 450 h 2493"/>
                <a:gd name="T82" fmla="*/ 658 w 2321"/>
                <a:gd name="T83" fmla="*/ 286 h 2493"/>
                <a:gd name="T84" fmla="*/ 941 w 2321"/>
                <a:gd name="T85" fmla="*/ 193 h 2493"/>
                <a:gd name="T86" fmla="*/ 1142 w 2321"/>
                <a:gd name="T87" fmla="*/ 181 h 2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21" h="2493">
                  <a:moveTo>
                    <a:pt x="1171" y="0"/>
                  </a:moveTo>
                  <a:lnTo>
                    <a:pt x="1522" y="374"/>
                  </a:lnTo>
                  <a:lnTo>
                    <a:pt x="1071" y="618"/>
                  </a:lnTo>
                  <a:lnTo>
                    <a:pt x="1099" y="447"/>
                  </a:lnTo>
                  <a:lnTo>
                    <a:pt x="1002" y="461"/>
                  </a:lnTo>
                  <a:lnTo>
                    <a:pt x="909" y="483"/>
                  </a:lnTo>
                  <a:lnTo>
                    <a:pt x="819" y="514"/>
                  </a:lnTo>
                  <a:lnTo>
                    <a:pt x="734" y="555"/>
                  </a:lnTo>
                  <a:lnTo>
                    <a:pt x="655" y="605"/>
                  </a:lnTo>
                  <a:lnTo>
                    <a:pt x="580" y="662"/>
                  </a:lnTo>
                  <a:lnTo>
                    <a:pt x="513" y="728"/>
                  </a:lnTo>
                  <a:lnTo>
                    <a:pt x="453" y="799"/>
                  </a:lnTo>
                  <a:lnTo>
                    <a:pt x="401" y="876"/>
                  </a:lnTo>
                  <a:lnTo>
                    <a:pt x="356" y="959"/>
                  </a:lnTo>
                  <a:lnTo>
                    <a:pt x="320" y="1047"/>
                  </a:lnTo>
                  <a:lnTo>
                    <a:pt x="294" y="1139"/>
                  </a:lnTo>
                  <a:lnTo>
                    <a:pt x="278" y="1233"/>
                  </a:lnTo>
                  <a:lnTo>
                    <a:pt x="273" y="1334"/>
                  </a:lnTo>
                  <a:lnTo>
                    <a:pt x="278" y="1430"/>
                  </a:lnTo>
                  <a:lnTo>
                    <a:pt x="294" y="1523"/>
                  </a:lnTo>
                  <a:lnTo>
                    <a:pt x="318" y="1613"/>
                  </a:lnTo>
                  <a:lnTo>
                    <a:pt x="352" y="1699"/>
                  </a:lnTo>
                  <a:lnTo>
                    <a:pt x="394" y="1780"/>
                  </a:lnTo>
                  <a:lnTo>
                    <a:pt x="444" y="1856"/>
                  </a:lnTo>
                  <a:lnTo>
                    <a:pt x="501" y="1927"/>
                  </a:lnTo>
                  <a:lnTo>
                    <a:pt x="567" y="1991"/>
                  </a:lnTo>
                  <a:lnTo>
                    <a:pt x="636" y="2050"/>
                  </a:lnTo>
                  <a:lnTo>
                    <a:pt x="713" y="2100"/>
                  </a:lnTo>
                  <a:lnTo>
                    <a:pt x="795" y="2141"/>
                  </a:lnTo>
                  <a:lnTo>
                    <a:pt x="881" y="2176"/>
                  </a:lnTo>
                  <a:lnTo>
                    <a:pt x="971" y="2200"/>
                  </a:lnTo>
                  <a:lnTo>
                    <a:pt x="1064" y="2215"/>
                  </a:lnTo>
                  <a:lnTo>
                    <a:pt x="1161" y="2220"/>
                  </a:lnTo>
                  <a:lnTo>
                    <a:pt x="1257" y="2215"/>
                  </a:lnTo>
                  <a:lnTo>
                    <a:pt x="1351" y="2200"/>
                  </a:lnTo>
                  <a:lnTo>
                    <a:pt x="1441" y="2176"/>
                  </a:lnTo>
                  <a:lnTo>
                    <a:pt x="1527" y="2141"/>
                  </a:lnTo>
                  <a:lnTo>
                    <a:pt x="1610" y="2100"/>
                  </a:lnTo>
                  <a:lnTo>
                    <a:pt x="1686" y="2050"/>
                  </a:lnTo>
                  <a:lnTo>
                    <a:pt x="1757" y="1991"/>
                  </a:lnTo>
                  <a:lnTo>
                    <a:pt x="1821" y="1927"/>
                  </a:lnTo>
                  <a:lnTo>
                    <a:pt x="1878" y="1856"/>
                  </a:lnTo>
                  <a:lnTo>
                    <a:pt x="1928" y="1780"/>
                  </a:lnTo>
                  <a:lnTo>
                    <a:pt x="1971" y="1699"/>
                  </a:lnTo>
                  <a:lnTo>
                    <a:pt x="2004" y="1613"/>
                  </a:lnTo>
                  <a:lnTo>
                    <a:pt x="2030" y="1523"/>
                  </a:lnTo>
                  <a:lnTo>
                    <a:pt x="2043" y="1430"/>
                  </a:lnTo>
                  <a:lnTo>
                    <a:pt x="2049" y="1334"/>
                  </a:lnTo>
                  <a:lnTo>
                    <a:pt x="2045" y="1240"/>
                  </a:lnTo>
                  <a:lnTo>
                    <a:pt x="2031" y="1152"/>
                  </a:lnTo>
                  <a:lnTo>
                    <a:pt x="2009" y="1066"/>
                  </a:lnTo>
                  <a:lnTo>
                    <a:pt x="1979" y="983"/>
                  </a:lnTo>
                  <a:lnTo>
                    <a:pt x="1941" y="906"/>
                  </a:lnTo>
                  <a:lnTo>
                    <a:pt x="1897" y="833"/>
                  </a:lnTo>
                  <a:lnTo>
                    <a:pt x="1845" y="764"/>
                  </a:lnTo>
                  <a:lnTo>
                    <a:pt x="1786" y="700"/>
                  </a:lnTo>
                  <a:lnTo>
                    <a:pt x="1722" y="643"/>
                  </a:lnTo>
                  <a:lnTo>
                    <a:pt x="1653" y="592"/>
                  </a:lnTo>
                  <a:lnTo>
                    <a:pt x="1579" y="549"/>
                  </a:lnTo>
                  <a:lnTo>
                    <a:pt x="1499" y="512"/>
                  </a:lnTo>
                  <a:lnTo>
                    <a:pt x="1416" y="483"/>
                  </a:lnTo>
                  <a:lnTo>
                    <a:pt x="1594" y="386"/>
                  </a:lnTo>
                  <a:lnTo>
                    <a:pt x="1423" y="203"/>
                  </a:lnTo>
                  <a:lnTo>
                    <a:pt x="1515" y="228"/>
                  </a:lnTo>
                  <a:lnTo>
                    <a:pt x="1603" y="260"/>
                  </a:lnTo>
                  <a:lnTo>
                    <a:pt x="1689" y="300"/>
                  </a:lnTo>
                  <a:lnTo>
                    <a:pt x="1772" y="347"/>
                  </a:lnTo>
                  <a:lnTo>
                    <a:pt x="1850" y="400"/>
                  </a:lnTo>
                  <a:lnTo>
                    <a:pt x="1924" y="459"/>
                  </a:lnTo>
                  <a:lnTo>
                    <a:pt x="1995" y="526"/>
                  </a:lnTo>
                  <a:lnTo>
                    <a:pt x="2062" y="600"/>
                  </a:lnTo>
                  <a:lnTo>
                    <a:pt x="2121" y="681"/>
                  </a:lnTo>
                  <a:lnTo>
                    <a:pt x="2173" y="764"/>
                  </a:lnTo>
                  <a:lnTo>
                    <a:pt x="2218" y="852"/>
                  </a:lnTo>
                  <a:lnTo>
                    <a:pt x="2254" y="944"/>
                  </a:lnTo>
                  <a:lnTo>
                    <a:pt x="2283" y="1037"/>
                  </a:lnTo>
                  <a:lnTo>
                    <a:pt x="2304" y="1133"/>
                  </a:lnTo>
                  <a:lnTo>
                    <a:pt x="2318" y="1232"/>
                  </a:lnTo>
                  <a:lnTo>
                    <a:pt x="2321" y="1334"/>
                  </a:lnTo>
                  <a:lnTo>
                    <a:pt x="2316" y="1444"/>
                  </a:lnTo>
                  <a:lnTo>
                    <a:pt x="2301" y="1553"/>
                  </a:lnTo>
                  <a:lnTo>
                    <a:pt x="2275" y="1658"/>
                  </a:lnTo>
                  <a:lnTo>
                    <a:pt x="2240" y="1760"/>
                  </a:lnTo>
                  <a:lnTo>
                    <a:pt x="2197" y="1856"/>
                  </a:lnTo>
                  <a:lnTo>
                    <a:pt x="2145" y="1948"/>
                  </a:lnTo>
                  <a:lnTo>
                    <a:pt x="2085" y="2034"/>
                  </a:lnTo>
                  <a:lnTo>
                    <a:pt x="2017" y="2115"/>
                  </a:lnTo>
                  <a:lnTo>
                    <a:pt x="1943" y="2189"/>
                  </a:lnTo>
                  <a:lnTo>
                    <a:pt x="1862" y="2255"/>
                  </a:lnTo>
                  <a:lnTo>
                    <a:pt x="1776" y="2315"/>
                  </a:lnTo>
                  <a:lnTo>
                    <a:pt x="1684" y="2367"/>
                  </a:lnTo>
                  <a:lnTo>
                    <a:pt x="1587" y="2412"/>
                  </a:lnTo>
                  <a:lnTo>
                    <a:pt x="1487" y="2446"/>
                  </a:lnTo>
                  <a:lnTo>
                    <a:pt x="1382" y="2471"/>
                  </a:lnTo>
                  <a:lnTo>
                    <a:pt x="1273" y="2488"/>
                  </a:lnTo>
                  <a:lnTo>
                    <a:pt x="1161" y="2493"/>
                  </a:lnTo>
                  <a:lnTo>
                    <a:pt x="1048" y="2488"/>
                  </a:lnTo>
                  <a:lnTo>
                    <a:pt x="941" y="2471"/>
                  </a:lnTo>
                  <a:lnTo>
                    <a:pt x="836" y="2446"/>
                  </a:lnTo>
                  <a:lnTo>
                    <a:pt x="734" y="2412"/>
                  </a:lnTo>
                  <a:lnTo>
                    <a:pt x="637" y="2367"/>
                  </a:lnTo>
                  <a:lnTo>
                    <a:pt x="546" y="2315"/>
                  </a:lnTo>
                  <a:lnTo>
                    <a:pt x="459" y="2255"/>
                  </a:lnTo>
                  <a:lnTo>
                    <a:pt x="378" y="2189"/>
                  </a:lnTo>
                  <a:lnTo>
                    <a:pt x="304" y="2115"/>
                  </a:lnTo>
                  <a:lnTo>
                    <a:pt x="237" y="2034"/>
                  </a:lnTo>
                  <a:lnTo>
                    <a:pt x="176" y="1948"/>
                  </a:lnTo>
                  <a:lnTo>
                    <a:pt x="124" y="1856"/>
                  </a:lnTo>
                  <a:lnTo>
                    <a:pt x="81" y="1760"/>
                  </a:lnTo>
                  <a:lnTo>
                    <a:pt x="47" y="1658"/>
                  </a:lnTo>
                  <a:lnTo>
                    <a:pt x="21" y="1553"/>
                  </a:lnTo>
                  <a:lnTo>
                    <a:pt x="5" y="1444"/>
                  </a:lnTo>
                  <a:lnTo>
                    <a:pt x="0" y="1334"/>
                  </a:lnTo>
                  <a:lnTo>
                    <a:pt x="5" y="1232"/>
                  </a:lnTo>
                  <a:lnTo>
                    <a:pt x="17" y="1132"/>
                  </a:lnTo>
                  <a:lnTo>
                    <a:pt x="38" y="1033"/>
                  </a:lnTo>
                  <a:lnTo>
                    <a:pt x="69" y="938"/>
                  </a:lnTo>
                  <a:lnTo>
                    <a:pt x="105" y="847"/>
                  </a:lnTo>
                  <a:lnTo>
                    <a:pt x="152" y="759"/>
                  </a:lnTo>
                  <a:lnTo>
                    <a:pt x="206" y="674"/>
                  </a:lnTo>
                  <a:lnTo>
                    <a:pt x="266" y="595"/>
                  </a:lnTo>
                  <a:lnTo>
                    <a:pt x="333" y="519"/>
                  </a:lnTo>
                  <a:lnTo>
                    <a:pt x="408" y="450"/>
                  </a:lnTo>
                  <a:lnTo>
                    <a:pt x="487" y="388"/>
                  </a:lnTo>
                  <a:lnTo>
                    <a:pt x="572" y="333"/>
                  </a:lnTo>
                  <a:lnTo>
                    <a:pt x="658" y="286"/>
                  </a:lnTo>
                  <a:lnTo>
                    <a:pt x="750" y="248"/>
                  </a:lnTo>
                  <a:lnTo>
                    <a:pt x="845" y="217"/>
                  </a:lnTo>
                  <a:lnTo>
                    <a:pt x="941" y="193"/>
                  </a:lnTo>
                  <a:lnTo>
                    <a:pt x="1042" y="179"/>
                  </a:lnTo>
                  <a:lnTo>
                    <a:pt x="1142" y="174"/>
                  </a:lnTo>
                  <a:lnTo>
                    <a:pt x="1142" y="181"/>
                  </a:lnTo>
                  <a:lnTo>
                    <a:pt x="117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ea typeface="ＭＳ Ｐゴシック" pitchFamily="-105" charset="-128"/>
                <a:cs typeface="Times New Roman" pitchFamily="18" charset="0"/>
              </a:endParaRPr>
            </a:p>
          </p:txBody>
        </p:sp>
        <p:sp>
          <p:nvSpPr>
            <p:cNvPr id="20" name="Freeform 1189"/>
            <p:cNvSpPr>
              <a:spLocks noEditPoints="1"/>
            </p:cNvSpPr>
            <p:nvPr/>
          </p:nvSpPr>
          <p:spPr bwMode="auto">
            <a:xfrm>
              <a:off x="771529" y="3443404"/>
              <a:ext cx="928290" cy="636130"/>
            </a:xfrm>
            <a:custGeom>
              <a:avLst/>
              <a:gdLst>
                <a:gd name="T0" fmla="*/ 37 w 645"/>
                <a:gd name="T1" fmla="*/ 389 h 442"/>
                <a:gd name="T2" fmla="*/ 4 w 645"/>
                <a:gd name="T3" fmla="*/ 370 h 442"/>
                <a:gd name="T4" fmla="*/ 13 w 645"/>
                <a:gd name="T5" fmla="*/ 300 h 442"/>
                <a:gd name="T6" fmla="*/ 58 w 645"/>
                <a:gd name="T7" fmla="*/ 274 h 442"/>
                <a:gd name="T8" fmla="*/ 93 w 645"/>
                <a:gd name="T9" fmla="*/ 238 h 442"/>
                <a:gd name="T10" fmla="*/ 77 w 645"/>
                <a:gd name="T11" fmla="*/ 198 h 442"/>
                <a:gd name="T12" fmla="*/ 67 w 645"/>
                <a:gd name="T13" fmla="*/ 187 h 442"/>
                <a:gd name="T14" fmla="*/ 63 w 645"/>
                <a:gd name="T15" fmla="*/ 174 h 442"/>
                <a:gd name="T16" fmla="*/ 59 w 645"/>
                <a:gd name="T17" fmla="*/ 156 h 442"/>
                <a:gd name="T18" fmla="*/ 71 w 645"/>
                <a:gd name="T19" fmla="*/ 148 h 442"/>
                <a:gd name="T20" fmla="*/ 72 w 645"/>
                <a:gd name="T21" fmla="*/ 115 h 442"/>
                <a:gd name="T22" fmla="*/ 139 w 645"/>
                <a:gd name="T23" fmla="*/ 48 h 442"/>
                <a:gd name="T24" fmla="*/ 204 w 645"/>
                <a:gd name="T25" fmla="*/ 115 h 442"/>
                <a:gd name="T26" fmla="*/ 206 w 645"/>
                <a:gd name="T27" fmla="*/ 148 h 442"/>
                <a:gd name="T28" fmla="*/ 217 w 645"/>
                <a:gd name="T29" fmla="*/ 156 h 442"/>
                <a:gd name="T30" fmla="*/ 213 w 645"/>
                <a:gd name="T31" fmla="*/ 174 h 442"/>
                <a:gd name="T32" fmla="*/ 209 w 645"/>
                <a:gd name="T33" fmla="*/ 187 h 442"/>
                <a:gd name="T34" fmla="*/ 199 w 645"/>
                <a:gd name="T35" fmla="*/ 198 h 442"/>
                <a:gd name="T36" fmla="*/ 185 w 645"/>
                <a:gd name="T37" fmla="*/ 238 h 442"/>
                <a:gd name="T38" fmla="*/ 225 w 645"/>
                <a:gd name="T39" fmla="*/ 276 h 442"/>
                <a:gd name="T40" fmla="*/ 148 w 645"/>
                <a:gd name="T41" fmla="*/ 339 h 442"/>
                <a:gd name="T42" fmla="*/ 632 w 645"/>
                <a:gd name="T43" fmla="*/ 304 h 442"/>
                <a:gd name="T44" fmla="*/ 577 w 645"/>
                <a:gd name="T45" fmla="*/ 276 h 442"/>
                <a:gd name="T46" fmla="*/ 567 w 645"/>
                <a:gd name="T47" fmla="*/ 255 h 442"/>
                <a:gd name="T48" fmla="*/ 634 w 645"/>
                <a:gd name="T49" fmla="*/ 216 h 442"/>
                <a:gd name="T50" fmla="*/ 602 w 645"/>
                <a:gd name="T51" fmla="*/ 152 h 442"/>
                <a:gd name="T52" fmla="*/ 528 w 645"/>
                <a:gd name="T53" fmla="*/ 68 h 442"/>
                <a:gd name="T54" fmla="*/ 456 w 645"/>
                <a:gd name="T55" fmla="*/ 136 h 442"/>
                <a:gd name="T56" fmla="*/ 431 w 645"/>
                <a:gd name="T57" fmla="*/ 205 h 442"/>
                <a:gd name="T58" fmla="*/ 462 w 645"/>
                <a:gd name="T59" fmla="*/ 238 h 442"/>
                <a:gd name="T60" fmla="*/ 487 w 645"/>
                <a:gd name="T61" fmla="*/ 268 h 442"/>
                <a:gd name="T62" fmla="*/ 467 w 645"/>
                <a:gd name="T63" fmla="*/ 289 h 442"/>
                <a:gd name="T64" fmla="*/ 517 w 645"/>
                <a:gd name="T65" fmla="*/ 353 h 442"/>
                <a:gd name="T66" fmla="*/ 606 w 645"/>
                <a:gd name="T67" fmla="*/ 386 h 442"/>
                <a:gd name="T68" fmla="*/ 643 w 645"/>
                <a:gd name="T69" fmla="*/ 369 h 442"/>
                <a:gd name="T70" fmla="*/ 482 w 645"/>
                <a:gd name="T71" fmla="*/ 314 h 442"/>
                <a:gd name="T72" fmla="*/ 397 w 645"/>
                <a:gd name="T73" fmla="*/ 272 h 442"/>
                <a:gd name="T74" fmla="*/ 406 w 645"/>
                <a:gd name="T75" fmla="*/ 194 h 442"/>
                <a:gd name="T76" fmla="*/ 419 w 645"/>
                <a:gd name="T77" fmla="*/ 188 h 442"/>
                <a:gd name="T78" fmla="*/ 425 w 645"/>
                <a:gd name="T79" fmla="*/ 170 h 442"/>
                <a:gd name="T80" fmla="*/ 432 w 645"/>
                <a:gd name="T81" fmla="*/ 140 h 442"/>
                <a:gd name="T82" fmla="*/ 420 w 645"/>
                <a:gd name="T83" fmla="*/ 131 h 442"/>
                <a:gd name="T84" fmla="*/ 395 w 645"/>
                <a:gd name="T85" fmla="*/ 27 h 442"/>
                <a:gd name="T86" fmla="*/ 287 w 645"/>
                <a:gd name="T87" fmla="*/ 13 h 442"/>
                <a:gd name="T88" fmla="*/ 244 w 645"/>
                <a:gd name="T89" fmla="*/ 131 h 442"/>
                <a:gd name="T90" fmla="*/ 232 w 645"/>
                <a:gd name="T91" fmla="*/ 136 h 442"/>
                <a:gd name="T92" fmla="*/ 236 w 645"/>
                <a:gd name="T93" fmla="*/ 164 h 442"/>
                <a:gd name="T94" fmla="*/ 242 w 645"/>
                <a:gd name="T95" fmla="*/ 186 h 442"/>
                <a:gd name="T96" fmla="*/ 255 w 645"/>
                <a:gd name="T97" fmla="*/ 194 h 442"/>
                <a:gd name="T98" fmla="*/ 270 w 645"/>
                <a:gd name="T99" fmla="*/ 267 h 442"/>
                <a:gd name="T100" fmla="*/ 195 w 645"/>
                <a:gd name="T101" fmla="*/ 306 h 442"/>
                <a:gd name="T102" fmla="*/ 157 w 645"/>
                <a:gd name="T103" fmla="*/ 386 h 442"/>
                <a:gd name="T104" fmla="*/ 175 w 645"/>
                <a:gd name="T105" fmla="*/ 427 h 442"/>
                <a:gd name="T106" fmla="*/ 291 w 645"/>
                <a:gd name="T107" fmla="*/ 441 h 442"/>
                <a:gd name="T108" fmla="*/ 469 w 645"/>
                <a:gd name="T109" fmla="*/ 433 h 442"/>
                <a:gd name="T110" fmla="*/ 501 w 645"/>
                <a:gd name="T111" fmla="*/ 414 h 442"/>
                <a:gd name="T112" fmla="*/ 496 w 645"/>
                <a:gd name="T113" fmla="*/ 33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45" h="442">
                  <a:moveTo>
                    <a:pt x="143" y="394"/>
                  </a:moveTo>
                  <a:lnTo>
                    <a:pt x="139" y="394"/>
                  </a:lnTo>
                  <a:lnTo>
                    <a:pt x="103" y="393"/>
                  </a:lnTo>
                  <a:lnTo>
                    <a:pt x="75" y="393"/>
                  </a:lnTo>
                  <a:lnTo>
                    <a:pt x="54" y="390"/>
                  </a:lnTo>
                  <a:lnTo>
                    <a:pt x="37" y="389"/>
                  </a:lnTo>
                  <a:lnTo>
                    <a:pt x="25" y="386"/>
                  </a:lnTo>
                  <a:lnTo>
                    <a:pt x="17" y="383"/>
                  </a:lnTo>
                  <a:lnTo>
                    <a:pt x="12" y="380"/>
                  </a:lnTo>
                  <a:lnTo>
                    <a:pt x="9" y="377"/>
                  </a:lnTo>
                  <a:lnTo>
                    <a:pt x="7" y="374"/>
                  </a:lnTo>
                  <a:lnTo>
                    <a:pt x="4" y="370"/>
                  </a:lnTo>
                  <a:lnTo>
                    <a:pt x="1" y="363"/>
                  </a:lnTo>
                  <a:lnTo>
                    <a:pt x="0" y="349"/>
                  </a:lnTo>
                  <a:lnTo>
                    <a:pt x="1" y="335"/>
                  </a:lnTo>
                  <a:lnTo>
                    <a:pt x="3" y="319"/>
                  </a:lnTo>
                  <a:lnTo>
                    <a:pt x="7" y="308"/>
                  </a:lnTo>
                  <a:lnTo>
                    <a:pt x="13" y="300"/>
                  </a:lnTo>
                  <a:lnTo>
                    <a:pt x="16" y="296"/>
                  </a:lnTo>
                  <a:lnTo>
                    <a:pt x="20" y="293"/>
                  </a:lnTo>
                  <a:lnTo>
                    <a:pt x="25" y="289"/>
                  </a:lnTo>
                  <a:lnTo>
                    <a:pt x="30" y="287"/>
                  </a:lnTo>
                  <a:lnTo>
                    <a:pt x="43" y="280"/>
                  </a:lnTo>
                  <a:lnTo>
                    <a:pt x="58" y="274"/>
                  </a:lnTo>
                  <a:lnTo>
                    <a:pt x="71" y="268"/>
                  </a:lnTo>
                  <a:lnTo>
                    <a:pt x="81" y="263"/>
                  </a:lnTo>
                  <a:lnTo>
                    <a:pt x="86" y="259"/>
                  </a:lnTo>
                  <a:lnTo>
                    <a:pt x="89" y="255"/>
                  </a:lnTo>
                  <a:lnTo>
                    <a:pt x="92" y="247"/>
                  </a:lnTo>
                  <a:lnTo>
                    <a:pt x="93" y="238"/>
                  </a:lnTo>
                  <a:lnTo>
                    <a:pt x="90" y="232"/>
                  </a:lnTo>
                  <a:lnTo>
                    <a:pt x="84" y="216"/>
                  </a:lnTo>
                  <a:lnTo>
                    <a:pt x="80" y="198"/>
                  </a:lnTo>
                  <a:lnTo>
                    <a:pt x="77" y="198"/>
                  </a:lnTo>
                  <a:lnTo>
                    <a:pt x="77" y="198"/>
                  </a:lnTo>
                  <a:lnTo>
                    <a:pt x="77" y="198"/>
                  </a:lnTo>
                  <a:lnTo>
                    <a:pt x="73" y="198"/>
                  </a:lnTo>
                  <a:lnTo>
                    <a:pt x="71" y="196"/>
                  </a:lnTo>
                  <a:lnTo>
                    <a:pt x="69" y="194"/>
                  </a:lnTo>
                  <a:lnTo>
                    <a:pt x="68" y="191"/>
                  </a:lnTo>
                  <a:lnTo>
                    <a:pt x="67" y="190"/>
                  </a:lnTo>
                  <a:lnTo>
                    <a:pt x="67" y="187"/>
                  </a:lnTo>
                  <a:lnTo>
                    <a:pt x="67" y="187"/>
                  </a:lnTo>
                  <a:lnTo>
                    <a:pt x="65" y="186"/>
                  </a:lnTo>
                  <a:lnTo>
                    <a:pt x="65" y="184"/>
                  </a:lnTo>
                  <a:lnTo>
                    <a:pt x="64" y="181"/>
                  </a:lnTo>
                  <a:lnTo>
                    <a:pt x="63" y="178"/>
                  </a:lnTo>
                  <a:lnTo>
                    <a:pt x="63" y="174"/>
                  </a:lnTo>
                  <a:lnTo>
                    <a:pt x="62" y="171"/>
                  </a:lnTo>
                  <a:lnTo>
                    <a:pt x="62" y="170"/>
                  </a:lnTo>
                  <a:lnTo>
                    <a:pt x="60" y="167"/>
                  </a:lnTo>
                  <a:lnTo>
                    <a:pt x="59" y="164"/>
                  </a:lnTo>
                  <a:lnTo>
                    <a:pt x="59" y="160"/>
                  </a:lnTo>
                  <a:lnTo>
                    <a:pt x="59" y="156"/>
                  </a:lnTo>
                  <a:lnTo>
                    <a:pt x="60" y="152"/>
                  </a:lnTo>
                  <a:lnTo>
                    <a:pt x="62" y="149"/>
                  </a:lnTo>
                  <a:lnTo>
                    <a:pt x="64" y="148"/>
                  </a:lnTo>
                  <a:lnTo>
                    <a:pt x="67" y="148"/>
                  </a:lnTo>
                  <a:lnTo>
                    <a:pt x="68" y="148"/>
                  </a:lnTo>
                  <a:lnTo>
                    <a:pt x="71" y="148"/>
                  </a:lnTo>
                  <a:lnTo>
                    <a:pt x="72" y="149"/>
                  </a:lnTo>
                  <a:lnTo>
                    <a:pt x="72" y="150"/>
                  </a:lnTo>
                  <a:lnTo>
                    <a:pt x="73" y="149"/>
                  </a:lnTo>
                  <a:lnTo>
                    <a:pt x="75" y="148"/>
                  </a:lnTo>
                  <a:lnTo>
                    <a:pt x="75" y="147"/>
                  </a:lnTo>
                  <a:lnTo>
                    <a:pt x="72" y="115"/>
                  </a:lnTo>
                  <a:lnTo>
                    <a:pt x="75" y="94"/>
                  </a:lnTo>
                  <a:lnTo>
                    <a:pt x="85" y="76"/>
                  </a:lnTo>
                  <a:lnTo>
                    <a:pt x="100" y="61"/>
                  </a:lnTo>
                  <a:lnTo>
                    <a:pt x="117" y="52"/>
                  </a:lnTo>
                  <a:lnTo>
                    <a:pt x="137" y="48"/>
                  </a:lnTo>
                  <a:lnTo>
                    <a:pt x="139" y="48"/>
                  </a:lnTo>
                  <a:lnTo>
                    <a:pt x="139" y="48"/>
                  </a:lnTo>
                  <a:lnTo>
                    <a:pt x="160" y="52"/>
                  </a:lnTo>
                  <a:lnTo>
                    <a:pt x="177" y="61"/>
                  </a:lnTo>
                  <a:lnTo>
                    <a:pt x="191" y="76"/>
                  </a:lnTo>
                  <a:lnTo>
                    <a:pt x="202" y="94"/>
                  </a:lnTo>
                  <a:lnTo>
                    <a:pt x="204" y="115"/>
                  </a:lnTo>
                  <a:lnTo>
                    <a:pt x="202" y="147"/>
                  </a:lnTo>
                  <a:lnTo>
                    <a:pt x="202" y="148"/>
                  </a:lnTo>
                  <a:lnTo>
                    <a:pt x="203" y="149"/>
                  </a:lnTo>
                  <a:lnTo>
                    <a:pt x="204" y="150"/>
                  </a:lnTo>
                  <a:lnTo>
                    <a:pt x="204" y="149"/>
                  </a:lnTo>
                  <a:lnTo>
                    <a:pt x="206" y="148"/>
                  </a:lnTo>
                  <a:lnTo>
                    <a:pt x="208" y="148"/>
                  </a:lnTo>
                  <a:lnTo>
                    <a:pt x="209" y="148"/>
                  </a:lnTo>
                  <a:lnTo>
                    <a:pt x="212" y="148"/>
                  </a:lnTo>
                  <a:lnTo>
                    <a:pt x="215" y="149"/>
                  </a:lnTo>
                  <a:lnTo>
                    <a:pt x="216" y="152"/>
                  </a:lnTo>
                  <a:lnTo>
                    <a:pt x="217" y="156"/>
                  </a:lnTo>
                  <a:lnTo>
                    <a:pt x="217" y="160"/>
                  </a:lnTo>
                  <a:lnTo>
                    <a:pt x="217" y="164"/>
                  </a:lnTo>
                  <a:lnTo>
                    <a:pt x="216" y="167"/>
                  </a:lnTo>
                  <a:lnTo>
                    <a:pt x="215" y="170"/>
                  </a:lnTo>
                  <a:lnTo>
                    <a:pt x="215" y="171"/>
                  </a:lnTo>
                  <a:lnTo>
                    <a:pt x="213" y="174"/>
                  </a:lnTo>
                  <a:lnTo>
                    <a:pt x="213" y="178"/>
                  </a:lnTo>
                  <a:lnTo>
                    <a:pt x="212" y="181"/>
                  </a:lnTo>
                  <a:lnTo>
                    <a:pt x="211" y="184"/>
                  </a:lnTo>
                  <a:lnTo>
                    <a:pt x="211" y="186"/>
                  </a:lnTo>
                  <a:lnTo>
                    <a:pt x="209" y="187"/>
                  </a:lnTo>
                  <a:lnTo>
                    <a:pt x="209" y="187"/>
                  </a:lnTo>
                  <a:lnTo>
                    <a:pt x="209" y="190"/>
                  </a:lnTo>
                  <a:lnTo>
                    <a:pt x="208" y="191"/>
                  </a:lnTo>
                  <a:lnTo>
                    <a:pt x="207" y="194"/>
                  </a:lnTo>
                  <a:lnTo>
                    <a:pt x="206" y="196"/>
                  </a:lnTo>
                  <a:lnTo>
                    <a:pt x="203" y="198"/>
                  </a:lnTo>
                  <a:lnTo>
                    <a:pt x="199" y="198"/>
                  </a:lnTo>
                  <a:lnTo>
                    <a:pt x="199" y="198"/>
                  </a:lnTo>
                  <a:lnTo>
                    <a:pt x="199" y="198"/>
                  </a:lnTo>
                  <a:lnTo>
                    <a:pt x="196" y="198"/>
                  </a:lnTo>
                  <a:lnTo>
                    <a:pt x="192" y="216"/>
                  </a:lnTo>
                  <a:lnTo>
                    <a:pt x="186" y="232"/>
                  </a:lnTo>
                  <a:lnTo>
                    <a:pt x="185" y="238"/>
                  </a:lnTo>
                  <a:lnTo>
                    <a:pt x="185" y="247"/>
                  </a:lnTo>
                  <a:lnTo>
                    <a:pt x="187" y="255"/>
                  </a:lnTo>
                  <a:lnTo>
                    <a:pt x="190" y="259"/>
                  </a:lnTo>
                  <a:lnTo>
                    <a:pt x="196" y="264"/>
                  </a:lnTo>
                  <a:lnTo>
                    <a:pt x="209" y="270"/>
                  </a:lnTo>
                  <a:lnTo>
                    <a:pt x="225" y="276"/>
                  </a:lnTo>
                  <a:lnTo>
                    <a:pt x="206" y="284"/>
                  </a:lnTo>
                  <a:lnTo>
                    <a:pt x="189" y="293"/>
                  </a:lnTo>
                  <a:lnTo>
                    <a:pt x="173" y="302"/>
                  </a:lnTo>
                  <a:lnTo>
                    <a:pt x="162" y="313"/>
                  </a:lnTo>
                  <a:lnTo>
                    <a:pt x="155" y="323"/>
                  </a:lnTo>
                  <a:lnTo>
                    <a:pt x="148" y="339"/>
                  </a:lnTo>
                  <a:lnTo>
                    <a:pt x="144" y="356"/>
                  </a:lnTo>
                  <a:lnTo>
                    <a:pt x="143" y="376"/>
                  </a:lnTo>
                  <a:lnTo>
                    <a:pt x="143" y="394"/>
                  </a:lnTo>
                  <a:close/>
                  <a:moveTo>
                    <a:pt x="638" y="310"/>
                  </a:moveTo>
                  <a:lnTo>
                    <a:pt x="636" y="308"/>
                  </a:lnTo>
                  <a:lnTo>
                    <a:pt x="632" y="304"/>
                  </a:lnTo>
                  <a:lnTo>
                    <a:pt x="627" y="300"/>
                  </a:lnTo>
                  <a:lnTo>
                    <a:pt x="621" y="296"/>
                  </a:lnTo>
                  <a:lnTo>
                    <a:pt x="610" y="291"/>
                  </a:lnTo>
                  <a:lnTo>
                    <a:pt x="597" y="285"/>
                  </a:lnTo>
                  <a:lnTo>
                    <a:pt x="587" y="280"/>
                  </a:lnTo>
                  <a:lnTo>
                    <a:pt x="577" y="276"/>
                  </a:lnTo>
                  <a:lnTo>
                    <a:pt x="572" y="274"/>
                  </a:lnTo>
                  <a:lnTo>
                    <a:pt x="571" y="271"/>
                  </a:lnTo>
                  <a:lnTo>
                    <a:pt x="569" y="268"/>
                  </a:lnTo>
                  <a:lnTo>
                    <a:pt x="568" y="264"/>
                  </a:lnTo>
                  <a:lnTo>
                    <a:pt x="567" y="260"/>
                  </a:lnTo>
                  <a:lnTo>
                    <a:pt x="567" y="255"/>
                  </a:lnTo>
                  <a:lnTo>
                    <a:pt x="569" y="249"/>
                  </a:lnTo>
                  <a:lnTo>
                    <a:pt x="572" y="242"/>
                  </a:lnTo>
                  <a:lnTo>
                    <a:pt x="597" y="238"/>
                  </a:lnTo>
                  <a:lnTo>
                    <a:pt x="614" y="232"/>
                  </a:lnTo>
                  <a:lnTo>
                    <a:pt x="626" y="224"/>
                  </a:lnTo>
                  <a:lnTo>
                    <a:pt x="634" y="216"/>
                  </a:lnTo>
                  <a:lnTo>
                    <a:pt x="636" y="209"/>
                  </a:lnTo>
                  <a:lnTo>
                    <a:pt x="622" y="203"/>
                  </a:lnTo>
                  <a:lnTo>
                    <a:pt x="613" y="194"/>
                  </a:lnTo>
                  <a:lnTo>
                    <a:pt x="607" y="181"/>
                  </a:lnTo>
                  <a:lnTo>
                    <a:pt x="604" y="166"/>
                  </a:lnTo>
                  <a:lnTo>
                    <a:pt x="602" y="152"/>
                  </a:lnTo>
                  <a:lnTo>
                    <a:pt x="600" y="136"/>
                  </a:lnTo>
                  <a:lnTo>
                    <a:pt x="596" y="114"/>
                  </a:lnTo>
                  <a:lnTo>
                    <a:pt x="585" y="95"/>
                  </a:lnTo>
                  <a:lnTo>
                    <a:pt x="569" y="81"/>
                  </a:lnTo>
                  <a:lnTo>
                    <a:pt x="551" y="72"/>
                  </a:lnTo>
                  <a:lnTo>
                    <a:pt x="528" y="68"/>
                  </a:lnTo>
                  <a:lnTo>
                    <a:pt x="509" y="71"/>
                  </a:lnTo>
                  <a:lnTo>
                    <a:pt x="494" y="77"/>
                  </a:lnTo>
                  <a:lnTo>
                    <a:pt x="480" y="88"/>
                  </a:lnTo>
                  <a:lnTo>
                    <a:pt x="469" y="102"/>
                  </a:lnTo>
                  <a:lnTo>
                    <a:pt x="461" y="118"/>
                  </a:lnTo>
                  <a:lnTo>
                    <a:pt x="456" y="136"/>
                  </a:lnTo>
                  <a:lnTo>
                    <a:pt x="454" y="149"/>
                  </a:lnTo>
                  <a:lnTo>
                    <a:pt x="452" y="164"/>
                  </a:lnTo>
                  <a:lnTo>
                    <a:pt x="449" y="177"/>
                  </a:lnTo>
                  <a:lnTo>
                    <a:pt x="445" y="188"/>
                  </a:lnTo>
                  <a:lnTo>
                    <a:pt x="439" y="199"/>
                  </a:lnTo>
                  <a:lnTo>
                    <a:pt x="431" y="205"/>
                  </a:lnTo>
                  <a:lnTo>
                    <a:pt x="419" y="208"/>
                  </a:lnTo>
                  <a:lnTo>
                    <a:pt x="420" y="213"/>
                  </a:lnTo>
                  <a:lnTo>
                    <a:pt x="424" y="220"/>
                  </a:lnTo>
                  <a:lnTo>
                    <a:pt x="433" y="226"/>
                  </a:lnTo>
                  <a:lnTo>
                    <a:pt x="445" y="233"/>
                  </a:lnTo>
                  <a:lnTo>
                    <a:pt x="462" y="238"/>
                  </a:lnTo>
                  <a:lnTo>
                    <a:pt x="484" y="242"/>
                  </a:lnTo>
                  <a:lnTo>
                    <a:pt x="487" y="249"/>
                  </a:lnTo>
                  <a:lnTo>
                    <a:pt x="488" y="255"/>
                  </a:lnTo>
                  <a:lnTo>
                    <a:pt x="488" y="260"/>
                  </a:lnTo>
                  <a:lnTo>
                    <a:pt x="488" y="264"/>
                  </a:lnTo>
                  <a:lnTo>
                    <a:pt x="487" y="268"/>
                  </a:lnTo>
                  <a:lnTo>
                    <a:pt x="486" y="271"/>
                  </a:lnTo>
                  <a:lnTo>
                    <a:pt x="484" y="274"/>
                  </a:lnTo>
                  <a:lnTo>
                    <a:pt x="479" y="276"/>
                  </a:lnTo>
                  <a:lnTo>
                    <a:pt x="470" y="280"/>
                  </a:lnTo>
                  <a:lnTo>
                    <a:pt x="460" y="285"/>
                  </a:lnTo>
                  <a:lnTo>
                    <a:pt x="467" y="289"/>
                  </a:lnTo>
                  <a:lnTo>
                    <a:pt x="475" y="293"/>
                  </a:lnTo>
                  <a:lnTo>
                    <a:pt x="490" y="302"/>
                  </a:lnTo>
                  <a:lnTo>
                    <a:pt x="501" y="313"/>
                  </a:lnTo>
                  <a:lnTo>
                    <a:pt x="508" y="322"/>
                  </a:lnTo>
                  <a:lnTo>
                    <a:pt x="513" y="336"/>
                  </a:lnTo>
                  <a:lnTo>
                    <a:pt x="517" y="353"/>
                  </a:lnTo>
                  <a:lnTo>
                    <a:pt x="520" y="370"/>
                  </a:lnTo>
                  <a:lnTo>
                    <a:pt x="520" y="389"/>
                  </a:lnTo>
                  <a:lnTo>
                    <a:pt x="528" y="389"/>
                  </a:lnTo>
                  <a:lnTo>
                    <a:pt x="562" y="389"/>
                  </a:lnTo>
                  <a:lnTo>
                    <a:pt x="587" y="387"/>
                  </a:lnTo>
                  <a:lnTo>
                    <a:pt x="606" y="386"/>
                  </a:lnTo>
                  <a:lnTo>
                    <a:pt x="621" y="383"/>
                  </a:lnTo>
                  <a:lnTo>
                    <a:pt x="630" y="381"/>
                  </a:lnTo>
                  <a:lnTo>
                    <a:pt x="635" y="378"/>
                  </a:lnTo>
                  <a:lnTo>
                    <a:pt x="639" y="376"/>
                  </a:lnTo>
                  <a:lnTo>
                    <a:pt x="641" y="372"/>
                  </a:lnTo>
                  <a:lnTo>
                    <a:pt x="643" y="369"/>
                  </a:lnTo>
                  <a:lnTo>
                    <a:pt x="645" y="360"/>
                  </a:lnTo>
                  <a:lnTo>
                    <a:pt x="645" y="346"/>
                  </a:lnTo>
                  <a:lnTo>
                    <a:pt x="644" y="330"/>
                  </a:lnTo>
                  <a:lnTo>
                    <a:pt x="638" y="310"/>
                  </a:lnTo>
                  <a:close/>
                  <a:moveTo>
                    <a:pt x="491" y="322"/>
                  </a:moveTo>
                  <a:lnTo>
                    <a:pt x="482" y="314"/>
                  </a:lnTo>
                  <a:lnTo>
                    <a:pt x="469" y="306"/>
                  </a:lnTo>
                  <a:lnTo>
                    <a:pt x="452" y="297"/>
                  </a:lnTo>
                  <a:lnTo>
                    <a:pt x="435" y="291"/>
                  </a:lnTo>
                  <a:lnTo>
                    <a:pt x="418" y="283"/>
                  </a:lnTo>
                  <a:lnTo>
                    <a:pt x="405" y="276"/>
                  </a:lnTo>
                  <a:lnTo>
                    <a:pt x="397" y="272"/>
                  </a:lnTo>
                  <a:lnTo>
                    <a:pt x="394" y="267"/>
                  </a:lnTo>
                  <a:lnTo>
                    <a:pt x="390" y="256"/>
                  </a:lnTo>
                  <a:lnTo>
                    <a:pt x="390" y="245"/>
                  </a:lnTo>
                  <a:lnTo>
                    <a:pt x="391" y="237"/>
                  </a:lnTo>
                  <a:lnTo>
                    <a:pt x="401" y="216"/>
                  </a:lnTo>
                  <a:lnTo>
                    <a:pt x="406" y="194"/>
                  </a:lnTo>
                  <a:lnTo>
                    <a:pt x="408" y="194"/>
                  </a:lnTo>
                  <a:lnTo>
                    <a:pt x="408" y="194"/>
                  </a:lnTo>
                  <a:lnTo>
                    <a:pt x="408" y="194"/>
                  </a:lnTo>
                  <a:lnTo>
                    <a:pt x="414" y="192"/>
                  </a:lnTo>
                  <a:lnTo>
                    <a:pt x="416" y="191"/>
                  </a:lnTo>
                  <a:lnTo>
                    <a:pt x="419" y="188"/>
                  </a:lnTo>
                  <a:lnTo>
                    <a:pt x="420" y="186"/>
                  </a:lnTo>
                  <a:lnTo>
                    <a:pt x="422" y="183"/>
                  </a:lnTo>
                  <a:lnTo>
                    <a:pt x="423" y="181"/>
                  </a:lnTo>
                  <a:lnTo>
                    <a:pt x="423" y="179"/>
                  </a:lnTo>
                  <a:lnTo>
                    <a:pt x="424" y="177"/>
                  </a:lnTo>
                  <a:lnTo>
                    <a:pt x="425" y="170"/>
                  </a:lnTo>
                  <a:lnTo>
                    <a:pt x="428" y="164"/>
                  </a:lnTo>
                  <a:lnTo>
                    <a:pt x="429" y="158"/>
                  </a:lnTo>
                  <a:lnTo>
                    <a:pt x="431" y="156"/>
                  </a:lnTo>
                  <a:lnTo>
                    <a:pt x="432" y="150"/>
                  </a:lnTo>
                  <a:lnTo>
                    <a:pt x="432" y="145"/>
                  </a:lnTo>
                  <a:lnTo>
                    <a:pt x="432" y="140"/>
                  </a:lnTo>
                  <a:lnTo>
                    <a:pt x="431" y="136"/>
                  </a:lnTo>
                  <a:lnTo>
                    <a:pt x="429" y="133"/>
                  </a:lnTo>
                  <a:lnTo>
                    <a:pt x="427" y="132"/>
                  </a:lnTo>
                  <a:lnTo>
                    <a:pt x="424" y="131"/>
                  </a:lnTo>
                  <a:lnTo>
                    <a:pt x="422" y="130"/>
                  </a:lnTo>
                  <a:lnTo>
                    <a:pt x="420" y="131"/>
                  </a:lnTo>
                  <a:lnTo>
                    <a:pt x="419" y="131"/>
                  </a:lnTo>
                  <a:lnTo>
                    <a:pt x="420" y="110"/>
                  </a:lnTo>
                  <a:lnTo>
                    <a:pt x="422" y="90"/>
                  </a:lnTo>
                  <a:lnTo>
                    <a:pt x="419" y="67"/>
                  </a:lnTo>
                  <a:lnTo>
                    <a:pt x="410" y="44"/>
                  </a:lnTo>
                  <a:lnTo>
                    <a:pt x="395" y="27"/>
                  </a:lnTo>
                  <a:lnTo>
                    <a:pt x="377" y="13"/>
                  </a:lnTo>
                  <a:lnTo>
                    <a:pt x="356" y="4"/>
                  </a:lnTo>
                  <a:lnTo>
                    <a:pt x="331" y="0"/>
                  </a:lnTo>
                  <a:lnTo>
                    <a:pt x="331" y="0"/>
                  </a:lnTo>
                  <a:lnTo>
                    <a:pt x="308" y="4"/>
                  </a:lnTo>
                  <a:lnTo>
                    <a:pt x="287" y="13"/>
                  </a:lnTo>
                  <a:lnTo>
                    <a:pt x="268" y="27"/>
                  </a:lnTo>
                  <a:lnTo>
                    <a:pt x="254" y="44"/>
                  </a:lnTo>
                  <a:lnTo>
                    <a:pt x="245" y="67"/>
                  </a:lnTo>
                  <a:lnTo>
                    <a:pt x="242" y="90"/>
                  </a:lnTo>
                  <a:lnTo>
                    <a:pt x="244" y="110"/>
                  </a:lnTo>
                  <a:lnTo>
                    <a:pt x="244" y="131"/>
                  </a:lnTo>
                  <a:lnTo>
                    <a:pt x="244" y="131"/>
                  </a:lnTo>
                  <a:lnTo>
                    <a:pt x="241" y="130"/>
                  </a:lnTo>
                  <a:lnTo>
                    <a:pt x="238" y="131"/>
                  </a:lnTo>
                  <a:lnTo>
                    <a:pt x="236" y="132"/>
                  </a:lnTo>
                  <a:lnTo>
                    <a:pt x="234" y="133"/>
                  </a:lnTo>
                  <a:lnTo>
                    <a:pt x="232" y="136"/>
                  </a:lnTo>
                  <a:lnTo>
                    <a:pt x="232" y="140"/>
                  </a:lnTo>
                  <a:lnTo>
                    <a:pt x="230" y="145"/>
                  </a:lnTo>
                  <a:lnTo>
                    <a:pt x="232" y="150"/>
                  </a:lnTo>
                  <a:lnTo>
                    <a:pt x="233" y="156"/>
                  </a:lnTo>
                  <a:lnTo>
                    <a:pt x="234" y="158"/>
                  </a:lnTo>
                  <a:lnTo>
                    <a:pt x="236" y="164"/>
                  </a:lnTo>
                  <a:lnTo>
                    <a:pt x="237" y="170"/>
                  </a:lnTo>
                  <a:lnTo>
                    <a:pt x="240" y="177"/>
                  </a:lnTo>
                  <a:lnTo>
                    <a:pt x="241" y="179"/>
                  </a:lnTo>
                  <a:lnTo>
                    <a:pt x="241" y="181"/>
                  </a:lnTo>
                  <a:lnTo>
                    <a:pt x="241" y="183"/>
                  </a:lnTo>
                  <a:lnTo>
                    <a:pt x="242" y="186"/>
                  </a:lnTo>
                  <a:lnTo>
                    <a:pt x="245" y="188"/>
                  </a:lnTo>
                  <a:lnTo>
                    <a:pt x="246" y="191"/>
                  </a:lnTo>
                  <a:lnTo>
                    <a:pt x="250" y="192"/>
                  </a:lnTo>
                  <a:lnTo>
                    <a:pt x="254" y="194"/>
                  </a:lnTo>
                  <a:lnTo>
                    <a:pt x="254" y="194"/>
                  </a:lnTo>
                  <a:lnTo>
                    <a:pt x="255" y="194"/>
                  </a:lnTo>
                  <a:lnTo>
                    <a:pt x="258" y="194"/>
                  </a:lnTo>
                  <a:lnTo>
                    <a:pt x="263" y="216"/>
                  </a:lnTo>
                  <a:lnTo>
                    <a:pt x="271" y="237"/>
                  </a:lnTo>
                  <a:lnTo>
                    <a:pt x="274" y="245"/>
                  </a:lnTo>
                  <a:lnTo>
                    <a:pt x="274" y="256"/>
                  </a:lnTo>
                  <a:lnTo>
                    <a:pt x="270" y="267"/>
                  </a:lnTo>
                  <a:lnTo>
                    <a:pt x="267" y="272"/>
                  </a:lnTo>
                  <a:lnTo>
                    <a:pt x="259" y="276"/>
                  </a:lnTo>
                  <a:lnTo>
                    <a:pt x="246" y="283"/>
                  </a:lnTo>
                  <a:lnTo>
                    <a:pt x="229" y="291"/>
                  </a:lnTo>
                  <a:lnTo>
                    <a:pt x="212" y="297"/>
                  </a:lnTo>
                  <a:lnTo>
                    <a:pt x="195" y="306"/>
                  </a:lnTo>
                  <a:lnTo>
                    <a:pt x="182" y="314"/>
                  </a:lnTo>
                  <a:lnTo>
                    <a:pt x="173" y="322"/>
                  </a:lnTo>
                  <a:lnTo>
                    <a:pt x="165" y="332"/>
                  </a:lnTo>
                  <a:lnTo>
                    <a:pt x="160" y="348"/>
                  </a:lnTo>
                  <a:lnTo>
                    <a:pt x="157" y="368"/>
                  </a:lnTo>
                  <a:lnTo>
                    <a:pt x="157" y="386"/>
                  </a:lnTo>
                  <a:lnTo>
                    <a:pt x="158" y="402"/>
                  </a:lnTo>
                  <a:lnTo>
                    <a:pt x="162" y="414"/>
                  </a:lnTo>
                  <a:lnTo>
                    <a:pt x="165" y="416"/>
                  </a:lnTo>
                  <a:lnTo>
                    <a:pt x="168" y="420"/>
                  </a:lnTo>
                  <a:lnTo>
                    <a:pt x="170" y="424"/>
                  </a:lnTo>
                  <a:lnTo>
                    <a:pt x="175" y="427"/>
                  </a:lnTo>
                  <a:lnTo>
                    <a:pt x="183" y="431"/>
                  </a:lnTo>
                  <a:lnTo>
                    <a:pt x="195" y="433"/>
                  </a:lnTo>
                  <a:lnTo>
                    <a:pt x="211" y="436"/>
                  </a:lnTo>
                  <a:lnTo>
                    <a:pt x="230" y="438"/>
                  </a:lnTo>
                  <a:lnTo>
                    <a:pt x="258" y="441"/>
                  </a:lnTo>
                  <a:lnTo>
                    <a:pt x="291" y="441"/>
                  </a:lnTo>
                  <a:lnTo>
                    <a:pt x="331" y="442"/>
                  </a:lnTo>
                  <a:lnTo>
                    <a:pt x="373" y="441"/>
                  </a:lnTo>
                  <a:lnTo>
                    <a:pt x="406" y="441"/>
                  </a:lnTo>
                  <a:lnTo>
                    <a:pt x="432" y="438"/>
                  </a:lnTo>
                  <a:lnTo>
                    <a:pt x="453" y="436"/>
                  </a:lnTo>
                  <a:lnTo>
                    <a:pt x="469" y="433"/>
                  </a:lnTo>
                  <a:lnTo>
                    <a:pt x="479" y="431"/>
                  </a:lnTo>
                  <a:lnTo>
                    <a:pt x="487" y="427"/>
                  </a:lnTo>
                  <a:lnTo>
                    <a:pt x="492" y="424"/>
                  </a:lnTo>
                  <a:lnTo>
                    <a:pt x="496" y="420"/>
                  </a:lnTo>
                  <a:lnTo>
                    <a:pt x="499" y="416"/>
                  </a:lnTo>
                  <a:lnTo>
                    <a:pt x="501" y="414"/>
                  </a:lnTo>
                  <a:lnTo>
                    <a:pt x="504" y="404"/>
                  </a:lnTo>
                  <a:lnTo>
                    <a:pt x="505" y="390"/>
                  </a:lnTo>
                  <a:lnTo>
                    <a:pt x="505" y="374"/>
                  </a:lnTo>
                  <a:lnTo>
                    <a:pt x="503" y="357"/>
                  </a:lnTo>
                  <a:lnTo>
                    <a:pt x="500" y="343"/>
                  </a:lnTo>
                  <a:lnTo>
                    <a:pt x="496" y="330"/>
                  </a:lnTo>
                  <a:lnTo>
                    <a:pt x="491" y="322"/>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ea typeface="ＭＳ Ｐゴシック" pitchFamily="-105" charset="-128"/>
                <a:cs typeface="Times New Roman" pitchFamily="18" charset="0"/>
              </a:endParaRPr>
            </a:p>
          </p:txBody>
        </p:sp>
      </p:grpSp>
      <p:sp>
        <p:nvSpPr>
          <p:cNvPr id="16" name="Action Button: Home 15">
            <a:hlinkClick r:id="rId3" action="ppaction://hlinksldjump" highlightClick="1"/>
          </p:cNvPr>
          <p:cNvSpPr/>
          <p:nvPr/>
        </p:nvSpPr>
        <p:spPr>
          <a:xfrm>
            <a:off x="7513983" y="6149008"/>
            <a:ext cx="490330" cy="397565"/>
          </a:xfrm>
          <a:prstGeom prst="actionButtonHome">
            <a:avLst/>
          </a:prstGeom>
        </p:spPr>
        <p:style>
          <a:lnRef idx="2">
            <a:schemeClr val="accent6"/>
          </a:lnRef>
          <a:fillRef idx="1">
            <a:schemeClr val="lt1"/>
          </a:fillRef>
          <a:effectRef idx="0">
            <a:schemeClr val="accent6"/>
          </a:effectRef>
          <a:fontRef idx="minor">
            <a:schemeClr val="dk1"/>
          </a:fontRef>
        </p:style>
        <p:txBody>
          <a:bodyPr rtlCol="0" anchor="ctr"/>
          <a:lstStyle/>
          <a:p>
            <a:pPr algn="ctr" fontAlgn="base">
              <a:spcBef>
                <a:spcPct val="0"/>
              </a:spcBef>
              <a:spcAft>
                <a:spcPct val="0"/>
              </a:spcAft>
            </a:pPr>
            <a:endParaRPr lang="en-US" dirty="0">
              <a:solidFill>
                <a:prstClr val="black"/>
              </a:solidFill>
            </a:endParaRPr>
          </a:p>
        </p:txBody>
      </p:sp>
    </p:spTree>
    <p:extLst>
      <p:ext uri="{BB962C8B-B14F-4D97-AF65-F5344CB8AC3E}">
        <p14:creationId xmlns:p14="http://schemas.microsoft.com/office/powerpoint/2010/main" val="8933715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Debt Repayment</a:t>
            </a:r>
            <a:endParaRPr lang="en-US" dirty="0"/>
          </a:p>
        </p:txBody>
      </p:sp>
      <p:sp>
        <p:nvSpPr>
          <p:cNvPr id="3" name="Slide Number Placeholder 2"/>
          <p:cNvSpPr>
            <a:spLocks noGrp="1"/>
          </p:cNvSpPr>
          <p:nvPr>
            <p:ph type="sldNum" sz="quarter" idx="12"/>
          </p:nvPr>
        </p:nvSpPr>
        <p:spPr/>
        <p:txBody>
          <a:bodyPr/>
          <a:lstStyle/>
          <a:p>
            <a:fld id="{9F495958-F516-439A-814A-D2DC1CC7FCCF}" type="slidenum">
              <a:rPr lang="en-US" smtClean="0">
                <a:solidFill>
                  <a:srgbClr val="3D9B35"/>
                </a:solidFill>
              </a:rPr>
              <a:pPr/>
              <a:t>13</a:t>
            </a:fld>
            <a:endParaRPr lang="en-US" dirty="0">
              <a:solidFill>
                <a:srgbClr val="3D9B35"/>
              </a:solidFill>
            </a:endParaRPr>
          </a:p>
        </p:txBody>
      </p:sp>
      <p:sp>
        <p:nvSpPr>
          <p:cNvPr id="7" name="TextBox 6"/>
          <p:cNvSpPr txBox="1"/>
          <p:nvPr/>
        </p:nvSpPr>
        <p:spPr>
          <a:xfrm>
            <a:off x="6790361" y="6488668"/>
            <a:ext cx="2300630" cy="369332"/>
          </a:xfrm>
          <a:prstGeom prst="rect">
            <a:avLst/>
          </a:prstGeom>
          <a:noFill/>
        </p:spPr>
        <p:txBody>
          <a:bodyPr wrap="none" rtlCol="0">
            <a:spAutoFit/>
          </a:bodyPr>
          <a:lstStyle/>
          <a:p>
            <a:pPr fontAlgn="base">
              <a:spcBef>
                <a:spcPct val="0"/>
              </a:spcBef>
              <a:spcAft>
                <a:spcPct val="0"/>
              </a:spcAft>
            </a:pPr>
            <a:r>
              <a:rPr lang="en-US" dirty="0">
                <a:solidFill>
                  <a:prstClr val="black"/>
                </a:solidFill>
                <a:ea typeface="ＭＳ Ｐゴシック" pitchFamily="-105" charset="-128"/>
                <a:cs typeface="Times New Roman" pitchFamily="18" charset="0"/>
              </a:rPr>
              <a:t>Return to Main Page</a:t>
            </a:r>
          </a:p>
        </p:txBody>
      </p:sp>
      <p:sp>
        <p:nvSpPr>
          <p:cNvPr id="9" name="Rectangle 8"/>
          <p:cNvSpPr/>
          <p:nvPr/>
        </p:nvSpPr>
        <p:spPr>
          <a:xfrm>
            <a:off x="0" y="2265408"/>
            <a:ext cx="9144000" cy="308095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grpSp>
        <p:nvGrpSpPr>
          <p:cNvPr id="10" name="Group 9"/>
          <p:cNvGrpSpPr/>
          <p:nvPr/>
        </p:nvGrpSpPr>
        <p:grpSpPr>
          <a:xfrm>
            <a:off x="0" y="2570209"/>
            <a:ext cx="9144000" cy="2471348"/>
            <a:chOff x="0" y="2438401"/>
            <a:chExt cx="9144000" cy="2471348"/>
          </a:xfrm>
        </p:grpSpPr>
        <p:sp>
          <p:nvSpPr>
            <p:cNvPr id="11" name="Rectangle 10"/>
            <p:cNvSpPr/>
            <p:nvPr/>
          </p:nvSpPr>
          <p:spPr>
            <a:xfrm>
              <a:off x="0" y="2438401"/>
              <a:ext cx="9144000" cy="24713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12" name="Rectangle 11"/>
            <p:cNvSpPr/>
            <p:nvPr/>
          </p:nvSpPr>
          <p:spPr>
            <a:xfrm>
              <a:off x="2718488" y="3197022"/>
              <a:ext cx="6108012" cy="954107"/>
            </a:xfrm>
            <a:prstGeom prst="rect">
              <a:avLst/>
            </a:prstGeom>
          </p:spPr>
          <p:txBody>
            <a:bodyPr wrap="square" anchor="ctr">
              <a:spAutoFit/>
            </a:bodyPr>
            <a:lstStyle/>
            <a:p>
              <a:pPr fontAlgn="base">
                <a:spcBef>
                  <a:spcPct val="0"/>
                </a:spcBef>
                <a:spcAft>
                  <a:spcPct val="0"/>
                </a:spcAft>
              </a:pPr>
              <a:r>
                <a:rPr lang="en-US" sz="2800" dirty="0" smtClean="0">
                  <a:solidFill>
                    <a:prstClr val="white"/>
                  </a:solidFill>
                  <a:ea typeface="ＭＳ Ｐゴシック" pitchFamily="-105" charset="-128"/>
                  <a:cs typeface="Times New Roman" pitchFamily="18" charset="0"/>
                </a:rPr>
                <a:t>Establishing a Fund to Repay Debt to Third Parties</a:t>
              </a:r>
              <a:endParaRPr lang="en-US" sz="2800" dirty="0">
                <a:solidFill>
                  <a:prstClr val="white"/>
                </a:solidFill>
                <a:ea typeface="ＭＳ Ｐゴシック" pitchFamily="-105" charset="-128"/>
                <a:cs typeface="Times New Roman" pitchFamily="18" charset="0"/>
              </a:endParaRPr>
            </a:p>
          </p:txBody>
        </p:sp>
      </p:grpSp>
      <p:grpSp>
        <p:nvGrpSpPr>
          <p:cNvPr id="5" name="Group 4"/>
          <p:cNvGrpSpPr/>
          <p:nvPr/>
        </p:nvGrpSpPr>
        <p:grpSpPr>
          <a:xfrm>
            <a:off x="0" y="2570209"/>
            <a:ext cx="2471348" cy="2471348"/>
            <a:chOff x="0" y="2570209"/>
            <a:chExt cx="2471348" cy="2471348"/>
          </a:xfrm>
        </p:grpSpPr>
        <p:sp>
          <p:nvSpPr>
            <p:cNvPr id="14" name="Rectangle 13"/>
            <p:cNvSpPr/>
            <p:nvPr/>
          </p:nvSpPr>
          <p:spPr>
            <a:xfrm>
              <a:off x="0" y="2570209"/>
              <a:ext cx="2471348" cy="247134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15" name="Freeform 10"/>
            <p:cNvSpPr>
              <a:spLocks/>
            </p:cNvSpPr>
            <p:nvPr/>
          </p:nvSpPr>
          <p:spPr bwMode="auto">
            <a:xfrm>
              <a:off x="403651" y="2854563"/>
              <a:ext cx="1664046" cy="1787308"/>
            </a:xfrm>
            <a:custGeom>
              <a:avLst/>
              <a:gdLst>
                <a:gd name="T0" fmla="*/ 1071 w 2321"/>
                <a:gd name="T1" fmla="*/ 618 h 2493"/>
                <a:gd name="T2" fmla="*/ 909 w 2321"/>
                <a:gd name="T3" fmla="*/ 483 h 2493"/>
                <a:gd name="T4" fmla="*/ 655 w 2321"/>
                <a:gd name="T5" fmla="*/ 605 h 2493"/>
                <a:gd name="T6" fmla="*/ 453 w 2321"/>
                <a:gd name="T7" fmla="*/ 799 h 2493"/>
                <a:gd name="T8" fmla="*/ 320 w 2321"/>
                <a:gd name="T9" fmla="*/ 1047 h 2493"/>
                <a:gd name="T10" fmla="*/ 273 w 2321"/>
                <a:gd name="T11" fmla="*/ 1334 h 2493"/>
                <a:gd name="T12" fmla="*/ 318 w 2321"/>
                <a:gd name="T13" fmla="*/ 1613 h 2493"/>
                <a:gd name="T14" fmla="*/ 444 w 2321"/>
                <a:gd name="T15" fmla="*/ 1856 h 2493"/>
                <a:gd name="T16" fmla="*/ 636 w 2321"/>
                <a:gd name="T17" fmla="*/ 2050 h 2493"/>
                <a:gd name="T18" fmla="*/ 881 w 2321"/>
                <a:gd name="T19" fmla="*/ 2176 h 2493"/>
                <a:gd name="T20" fmla="*/ 1161 w 2321"/>
                <a:gd name="T21" fmla="*/ 2220 h 2493"/>
                <a:gd name="T22" fmla="*/ 1441 w 2321"/>
                <a:gd name="T23" fmla="*/ 2176 h 2493"/>
                <a:gd name="T24" fmla="*/ 1686 w 2321"/>
                <a:gd name="T25" fmla="*/ 2050 h 2493"/>
                <a:gd name="T26" fmla="*/ 1878 w 2321"/>
                <a:gd name="T27" fmla="*/ 1856 h 2493"/>
                <a:gd name="T28" fmla="*/ 2004 w 2321"/>
                <a:gd name="T29" fmla="*/ 1613 h 2493"/>
                <a:gd name="T30" fmla="*/ 2049 w 2321"/>
                <a:gd name="T31" fmla="*/ 1334 h 2493"/>
                <a:gd name="T32" fmla="*/ 2009 w 2321"/>
                <a:gd name="T33" fmla="*/ 1066 h 2493"/>
                <a:gd name="T34" fmla="*/ 1897 w 2321"/>
                <a:gd name="T35" fmla="*/ 833 h 2493"/>
                <a:gd name="T36" fmla="*/ 1722 w 2321"/>
                <a:gd name="T37" fmla="*/ 643 h 2493"/>
                <a:gd name="T38" fmla="*/ 1499 w 2321"/>
                <a:gd name="T39" fmla="*/ 512 h 2493"/>
                <a:gd name="T40" fmla="*/ 1423 w 2321"/>
                <a:gd name="T41" fmla="*/ 203 h 2493"/>
                <a:gd name="T42" fmla="*/ 1689 w 2321"/>
                <a:gd name="T43" fmla="*/ 300 h 2493"/>
                <a:gd name="T44" fmla="*/ 1924 w 2321"/>
                <a:gd name="T45" fmla="*/ 459 h 2493"/>
                <a:gd name="T46" fmla="*/ 2121 w 2321"/>
                <a:gd name="T47" fmla="*/ 681 h 2493"/>
                <a:gd name="T48" fmla="*/ 2254 w 2321"/>
                <a:gd name="T49" fmla="*/ 944 h 2493"/>
                <a:gd name="T50" fmla="*/ 2318 w 2321"/>
                <a:gd name="T51" fmla="*/ 1232 h 2493"/>
                <a:gd name="T52" fmla="*/ 2301 w 2321"/>
                <a:gd name="T53" fmla="*/ 1553 h 2493"/>
                <a:gd name="T54" fmla="*/ 2197 w 2321"/>
                <a:gd name="T55" fmla="*/ 1856 h 2493"/>
                <a:gd name="T56" fmla="*/ 2017 w 2321"/>
                <a:gd name="T57" fmla="*/ 2115 h 2493"/>
                <a:gd name="T58" fmla="*/ 1776 w 2321"/>
                <a:gd name="T59" fmla="*/ 2315 h 2493"/>
                <a:gd name="T60" fmla="*/ 1487 w 2321"/>
                <a:gd name="T61" fmla="*/ 2446 h 2493"/>
                <a:gd name="T62" fmla="*/ 1161 w 2321"/>
                <a:gd name="T63" fmla="*/ 2493 h 2493"/>
                <a:gd name="T64" fmla="*/ 836 w 2321"/>
                <a:gd name="T65" fmla="*/ 2446 h 2493"/>
                <a:gd name="T66" fmla="*/ 546 w 2321"/>
                <a:gd name="T67" fmla="*/ 2315 h 2493"/>
                <a:gd name="T68" fmla="*/ 304 w 2321"/>
                <a:gd name="T69" fmla="*/ 2115 h 2493"/>
                <a:gd name="T70" fmla="*/ 124 w 2321"/>
                <a:gd name="T71" fmla="*/ 1856 h 2493"/>
                <a:gd name="T72" fmla="*/ 21 w 2321"/>
                <a:gd name="T73" fmla="*/ 1553 h 2493"/>
                <a:gd name="T74" fmla="*/ 5 w 2321"/>
                <a:gd name="T75" fmla="*/ 1232 h 2493"/>
                <a:gd name="T76" fmla="*/ 69 w 2321"/>
                <a:gd name="T77" fmla="*/ 938 h 2493"/>
                <a:gd name="T78" fmla="*/ 206 w 2321"/>
                <a:gd name="T79" fmla="*/ 674 h 2493"/>
                <a:gd name="T80" fmla="*/ 408 w 2321"/>
                <a:gd name="T81" fmla="*/ 450 h 2493"/>
                <a:gd name="T82" fmla="*/ 658 w 2321"/>
                <a:gd name="T83" fmla="*/ 286 h 2493"/>
                <a:gd name="T84" fmla="*/ 941 w 2321"/>
                <a:gd name="T85" fmla="*/ 193 h 2493"/>
                <a:gd name="T86" fmla="*/ 1142 w 2321"/>
                <a:gd name="T87" fmla="*/ 181 h 2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21" h="2493">
                  <a:moveTo>
                    <a:pt x="1171" y="0"/>
                  </a:moveTo>
                  <a:lnTo>
                    <a:pt x="1522" y="374"/>
                  </a:lnTo>
                  <a:lnTo>
                    <a:pt x="1071" y="618"/>
                  </a:lnTo>
                  <a:lnTo>
                    <a:pt x="1099" y="447"/>
                  </a:lnTo>
                  <a:lnTo>
                    <a:pt x="1002" y="461"/>
                  </a:lnTo>
                  <a:lnTo>
                    <a:pt x="909" y="483"/>
                  </a:lnTo>
                  <a:lnTo>
                    <a:pt x="819" y="514"/>
                  </a:lnTo>
                  <a:lnTo>
                    <a:pt x="734" y="555"/>
                  </a:lnTo>
                  <a:lnTo>
                    <a:pt x="655" y="605"/>
                  </a:lnTo>
                  <a:lnTo>
                    <a:pt x="580" y="662"/>
                  </a:lnTo>
                  <a:lnTo>
                    <a:pt x="513" y="728"/>
                  </a:lnTo>
                  <a:lnTo>
                    <a:pt x="453" y="799"/>
                  </a:lnTo>
                  <a:lnTo>
                    <a:pt x="401" y="876"/>
                  </a:lnTo>
                  <a:lnTo>
                    <a:pt x="356" y="959"/>
                  </a:lnTo>
                  <a:lnTo>
                    <a:pt x="320" y="1047"/>
                  </a:lnTo>
                  <a:lnTo>
                    <a:pt x="294" y="1139"/>
                  </a:lnTo>
                  <a:lnTo>
                    <a:pt x="278" y="1233"/>
                  </a:lnTo>
                  <a:lnTo>
                    <a:pt x="273" y="1334"/>
                  </a:lnTo>
                  <a:lnTo>
                    <a:pt x="278" y="1430"/>
                  </a:lnTo>
                  <a:lnTo>
                    <a:pt x="294" y="1523"/>
                  </a:lnTo>
                  <a:lnTo>
                    <a:pt x="318" y="1613"/>
                  </a:lnTo>
                  <a:lnTo>
                    <a:pt x="352" y="1699"/>
                  </a:lnTo>
                  <a:lnTo>
                    <a:pt x="394" y="1780"/>
                  </a:lnTo>
                  <a:lnTo>
                    <a:pt x="444" y="1856"/>
                  </a:lnTo>
                  <a:lnTo>
                    <a:pt x="501" y="1927"/>
                  </a:lnTo>
                  <a:lnTo>
                    <a:pt x="567" y="1991"/>
                  </a:lnTo>
                  <a:lnTo>
                    <a:pt x="636" y="2050"/>
                  </a:lnTo>
                  <a:lnTo>
                    <a:pt x="713" y="2100"/>
                  </a:lnTo>
                  <a:lnTo>
                    <a:pt x="795" y="2141"/>
                  </a:lnTo>
                  <a:lnTo>
                    <a:pt x="881" y="2176"/>
                  </a:lnTo>
                  <a:lnTo>
                    <a:pt x="971" y="2200"/>
                  </a:lnTo>
                  <a:lnTo>
                    <a:pt x="1064" y="2215"/>
                  </a:lnTo>
                  <a:lnTo>
                    <a:pt x="1161" y="2220"/>
                  </a:lnTo>
                  <a:lnTo>
                    <a:pt x="1257" y="2215"/>
                  </a:lnTo>
                  <a:lnTo>
                    <a:pt x="1351" y="2200"/>
                  </a:lnTo>
                  <a:lnTo>
                    <a:pt x="1441" y="2176"/>
                  </a:lnTo>
                  <a:lnTo>
                    <a:pt x="1527" y="2141"/>
                  </a:lnTo>
                  <a:lnTo>
                    <a:pt x="1610" y="2100"/>
                  </a:lnTo>
                  <a:lnTo>
                    <a:pt x="1686" y="2050"/>
                  </a:lnTo>
                  <a:lnTo>
                    <a:pt x="1757" y="1991"/>
                  </a:lnTo>
                  <a:lnTo>
                    <a:pt x="1821" y="1927"/>
                  </a:lnTo>
                  <a:lnTo>
                    <a:pt x="1878" y="1856"/>
                  </a:lnTo>
                  <a:lnTo>
                    <a:pt x="1928" y="1780"/>
                  </a:lnTo>
                  <a:lnTo>
                    <a:pt x="1971" y="1699"/>
                  </a:lnTo>
                  <a:lnTo>
                    <a:pt x="2004" y="1613"/>
                  </a:lnTo>
                  <a:lnTo>
                    <a:pt x="2030" y="1523"/>
                  </a:lnTo>
                  <a:lnTo>
                    <a:pt x="2043" y="1430"/>
                  </a:lnTo>
                  <a:lnTo>
                    <a:pt x="2049" y="1334"/>
                  </a:lnTo>
                  <a:lnTo>
                    <a:pt x="2045" y="1240"/>
                  </a:lnTo>
                  <a:lnTo>
                    <a:pt x="2031" y="1152"/>
                  </a:lnTo>
                  <a:lnTo>
                    <a:pt x="2009" y="1066"/>
                  </a:lnTo>
                  <a:lnTo>
                    <a:pt x="1979" y="983"/>
                  </a:lnTo>
                  <a:lnTo>
                    <a:pt x="1941" y="906"/>
                  </a:lnTo>
                  <a:lnTo>
                    <a:pt x="1897" y="833"/>
                  </a:lnTo>
                  <a:lnTo>
                    <a:pt x="1845" y="764"/>
                  </a:lnTo>
                  <a:lnTo>
                    <a:pt x="1786" y="700"/>
                  </a:lnTo>
                  <a:lnTo>
                    <a:pt x="1722" y="643"/>
                  </a:lnTo>
                  <a:lnTo>
                    <a:pt x="1653" y="592"/>
                  </a:lnTo>
                  <a:lnTo>
                    <a:pt x="1579" y="549"/>
                  </a:lnTo>
                  <a:lnTo>
                    <a:pt x="1499" y="512"/>
                  </a:lnTo>
                  <a:lnTo>
                    <a:pt x="1416" y="483"/>
                  </a:lnTo>
                  <a:lnTo>
                    <a:pt x="1594" y="386"/>
                  </a:lnTo>
                  <a:lnTo>
                    <a:pt x="1423" y="203"/>
                  </a:lnTo>
                  <a:lnTo>
                    <a:pt x="1515" y="228"/>
                  </a:lnTo>
                  <a:lnTo>
                    <a:pt x="1603" y="260"/>
                  </a:lnTo>
                  <a:lnTo>
                    <a:pt x="1689" y="300"/>
                  </a:lnTo>
                  <a:lnTo>
                    <a:pt x="1772" y="347"/>
                  </a:lnTo>
                  <a:lnTo>
                    <a:pt x="1850" y="400"/>
                  </a:lnTo>
                  <a:lnTo>
                    <a:pt x="1924" y="459"/>
                  </a:lnTo>
                  <a:lnTo>
                    <a:pt x="1995" y="526"/>
                  </a:lnTo>
                  <a:lnTo>
                    <a:pt x="2062" y="600"/>
                  </a:lnTo>
                  <a:lnTo>
                    <a:pt x="2121" y="681"/>
                  </a:lnTo>
                  <a:lnTo>
                    <a:pt x="2173" y="764"/>
                  </a:lnTo>
                  <a:lnTo>
                    <a:pt x="2218" y="852"/>
                  </a:lnTo>
                  <a:lnTo>
                    <a:pt x="2254" y="944"/>
                  </a:lnTo>
                  <a:lnTo>
                    <a:pt x="2283" y="1037"/>
                  </a:lnTo>
                  <a:lnTo>
                    <a:pt x="2304" y="1133"/>
                  </a:lnTo>
                  <a:lnTo>
                    <a:pt x="2318" y="1232"/>
                  </a:lnTo>
                  <a:lnTo>
                    <a:pt x="2321" y="1334"/>
                  </a:lnTo>
                  <a:lnTo>
                    <a:pt x="2316" y="1444"/>
                  </a:lnTo>
                  <a:lnTo>
                    <a:pt x="2301" y="1553"/>
                  </a:lnTo>
                  <a:lnTo>
                    <a:pt x="2275" y="1658"/>
                  </a:lnTo>
                  <a:lnTo>
                    <a:pt x="2240" y="1760"/>
                  </a:lnTo>
                  <a:lnTo>
                    <a:pt x="2197" y="1856"/>
                  </a:lnTo>
                  <a:lnTo>
                    <a:pt x="2145" y="1948"/>
                  </a:lnTo>
                  <a:lnTo>
                    <a:pt x="2085" y="2034"/>
                  </a:lnTo>
                  <a:lnTo>
                    <a:pt x="2017" y="2115"/>
                  </a:lnTo>
                  <a:lnTo>
                    <a:pt x="1943" y="2189"/>
                  </a:lnTo>
                  <a:lnTo>
                    <a:pt x="1862" y="2255"/>
                  </a:lnTo>
                  <a:lnTo>
                    <a:pt x="1776" y="2315"/>
                  </a:lnTo>
                  <a:lnTo>
                    <a:pt x="1684" y="2367"/>
                  </a:lnTo>
                  <a:lnTo>
                    <a:pt x="1587" y="2412"/>
                  </a:lnTo>
                  <a:lnTo>
                    <a:pt x="1487" y="2446"/>
                  </a:lnTo>
                  <a:lnTo>
                    <a:pt x="1382" y="2471"/>
                  </a:lnTo>
                  <a:lnTo>
                    <a:pt x="1273" y="2488"/>
                  </a:lnTo>
                  <a:lnTo>
                    <a:pt x="1161" y="2493"/>
                  </a:lnTo>
                  <a:lnTo>
                    <a:pt x="1048" y="2488"/>
                  </a:lnTo>
                  <a:lnTo>
                    <a:pt x="941" y="2471"/>
                  </a:lnTo>
                  <a:lnTo>
                    <a:pt x="836" y="2446"/>
                  </a:lnTo>
                  <a:lnTo>
                    <a:pt x="734" y="2412"/>
                  </a:lnTo>
                  <a:lnTo>
                    <a:pt x="637" y="2367"/>
                  </a:lnTo>
                  <a:lnTo>
                    <a:pt x="546" y="2315"/>
                  </a:lnTo>
                  <a:lnTo>
                    <a:pt x="459" y="2255"/>
                  </a:lnTo>
                  <a:lnTo>
                    <a:pt x="378" y="2189"/>
                  </a:lnTo>
                  <a:lnTo>
                    <a:pt x="304" y="2115"/>
                  </a:lnTo>
                  <a:lnTo>
                    <a:pt x="237" y="2034"/>
                  </a:lnTo>
                  <a:lnTo>
                    <a:pt x="176" y="1948"/>
                  </a:lnTo>
                  <a:lnTo>
                    <a:pt x="124" y="1856"/>
                  </a:lnTo>
                  <a:lnTo>
                    <a:pt x="81" y="1760"/>
                  </a:lnTo>
                  <a:lnTo>
                    <a:pt x="47" y="1658"/>
                  </a:lnTo>
                  <a:lnTo>
                    <a:pt x="21" y="1553"/>
                  </a:lnTo>
                  <a:lnTo>
                    <a:pt x="5" y="1444"/>
                  </a:lnTo>
                  <a:lnTo>
                    <a:pt x="0" y="1334"/>
                  </a:lnTo>
                  <a:lnTo>
                    <a:pt x="5" y="1232"/>
                  </a:lnTo>
                  <a:lnTo>
                    <a:pt x="17" y="1132"/>
                  </a:lnTo>
                  <a:lnTo>
                    <a:pt x="38" y="1033"/>
                  </a:lnTo>
                  <a:lnTo>
                    <a:pt x="69" y="938"/>
                  </a:lnTo>
                  <a:lnTo>
                    <a:pt x="105" y="847"/>
                  </a:lnTo>
                  <a:lnTo>
                    <a:pt x="152" y="759"/>
                  </a:lnTo>
                  <a:lnTo>
                    <a:pt x="206" y="674"/>
                  </a:lnTo>
                  <a:lnTo>
                    <a:pt x="266" y="595"/>
                  </a:lnTo>
                  <a:lnTo>
                    <a:pt x="333" y="519"/>
                  </a:lnTo>
                  <a:lnTo>
                    <a:pt x="408" y="450"/>
                  </a:lnTo>
                  <a:lnTo>
                    <a:pt x="487" y="388"/>
                  </a:lnTo>
                  <a:lnTo>
                    <a:pt x="572" y="333"/>
                  </a:lnTo>
                  <a:lnTo>
                    <a:pt x="658" y="286"/>
                  </a:lnTo>
                  <a:lnTo>
                    <a:pt x="750" y="248"/>
                  </a:lnTo>
                  <a:lnTo>
                    <a:pt x="845" y="217"/>
                  </a:lnTo>
                  <a:lnTo>
                    <a:pt x="941" y="193"/>
                  </a:lnTo>
                  <a:lnTo>
                    <a:pt x="1042" y="179"/>
                  </a:lnTo>
                  <a:lnTo>
                    <a:pt x="1142" y="174"/>
                  </a:lnTo>
                  <a:lnTo>
                    <a:pt x="1142" y="181"/>
                  </a:lnTo>
                  <a:lnTo>
                    <a:pt x="117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ea typeface="ＭＳ Ｐゴシック" pitchFamily="-105" charset="-128"/>
                <a:cs typeface="Times New Roman" pitchFamily="18" charset="0"/>
              </a:endParaRPr>
            </a:p>
          </p:txBody>
        </p:sp>
        <p:sp>
          <p:nvSpPr>
            <p:cNvPr id="21" name="Freeform 1178"/>
            <p:cNvSpPr>
              <a:spLocks noEditPoints="1"/>
            </p:cNvSpPr>
            <p:nvPr/>
          </p:nvSpPr>
          <p:spPr bwMode="auto">
            <a:xfrm>
              <a:off x="780463" y="3512221"/>
              <a:ext cx="883918" cy="684324"/>
            </a:xfrm>
            <a:custGeom>
              <a:avLst/>
              <a:gdLst>
                <a:gd name="T0" fmla="*/ 422 w 465"/>
                <a:gd name="T1" fmla="*/ 184 h 360"/>
                <a:gd name="T2" fmla="*/ 415 w 465"/>
                <a:gd name="T3" fmla="*/ 213 h 360"/>
                <a:gd name="T4" fmla="*/ 375 w 465"/>
                <a:gd name="T5" fmla="*/ 273 h 360"/>
                <a:gd name="T6" fmla="*/ 278 w 465"/>
                <a:gd name="T7" fmla="*/ 314 h 360"/>
                <a:gd name="T8" fmla="*/ 164 w 465"/>
                <a:gd name="T9" fmla="*/ 318 h 360"/>
                <a:gd name="T10" fmla="*/ 64 w 465"/>
                <a:gd name="T11" fmla="*/ 288 h 360"/>
                <a:gd name="T12" fmla="*/ 102 w 465"/>
                <a:gd name="T13" fmla="*/ 322 h 360"/>
                <a:gd name="T14" fmla="*/ 206 w 465"/>
                <a:gd name="T15" fmla="*/ 356 h 360"/>
                <a:gd name="T16" fmla="*/ 325 w 465"/>
                <a:gd name="T17" fmla="*/ 353 h 360"/>
                <a:gd name="T18" fmla="*/ 424 w 465"/>
                <a:gd name="T19" fmla="*/ 313 h 360"/>
                <a:gd name="T20" fmla="*/ 465 w 465"/>
                <a:gd name="T21" fmla="*/ 250 h 360"/>
                <a:gd name="T22" fmla="*/ 436 w 465"/>
                <a:gd name="T23" fmla="*/ 183 h 360"/>
                <a:gd name="T24" fmla="*/ 257 w 465"/>
                <a:gd name="T25" fmla="*/ 256 h 360"/>
                <a:gd name="T26" fmla="*/ 139 w 465"/>
                <a:gd name="T27" fmla="*/ 246 h 360"/>
                <a:gd name="T28" fmla="*/ 49 w 465"/>
                <a:gd name="T29" fmla="*/ 200 h 360"/>
                <a:gd name="T30" fmla="*/ 20 w 465"/>
                <a:gd name="T31" fmla="*/ 146 h 360"/>
                <a:gd name="T32" fmla="*/ 0 w 465"/>
                <a:gd name="T33" fmla="*/ 173 h 360"/>
                <a:gd name="T34" fmla="*/ 29 w 465"/>
                <a:gd name="T35" fmla="*/ 239 h 360"/>
                <a:gd name="T36" fmla="*/ 119 w 465"/>
                <a:gd name="T37" fmla="*/ 286 h 360"/>
                <a:gd name="T38" fmla="*/ 237 w 465"/>
                <a:gd name="T39" fmla="*/ 297 h 360"/>
                <a:gd name="T40" fmla="*/ 347 w 465"/>
                <a:gd name="T41" fmla="*/ 268 h 360"/>
                <a:gd name="T42" fmla="*/ 409 w 465"/>
                <a:gd name="T43" fmla="*/ 213 h 360"/>
                <a:gd name="T44" fmla="*/ 368 w 465"/>
                <a:gd name="T45" fmla="*/ 228 h 360"/>
                <a:gd name="T46" fmla="*/ 202 w 465"/>
                <a:gd name="T47" fmla="*/ 110 h 360"/>
                <a:gd name="T48" fmla="*/ 176 w 465"/>
                <a:gd name="T49" fmla="*/ 111 h 360"/>
                <a:gd name="T50" fmla="*/ 151 w 465"/>
                <a:gd name="T51" fmla="*/ 97 h 360"/>
                <a:gd name="T52" fmla="*/ 251 w 465"/>
                <a:gd name="T53" fmla="*/ 123 h 360"/>
                <a:gd name="T54" fmla="*/ 291 w 465"/>
                <a:gd name="T55" fmla="*/ 123 h 360"/>
                <a:gd name="T56" fmla="*/ 297 w 465"/>
                <a:gd name="T57" fmla="*/ 144 h 360"/>
                <a:gd name="T58" fmla="*/ 253 w 465"/>
                <a:gd name="T59" fmla="*/ 162 h 360"/>
                <a:gd name="T60" fmla="*/ 212 w 465"/>
                <a:gd name="T61" fmla="*/ 160 h 360"/>
                <a:gd name="T62" fmla="*/ 193 w 465"/>
                <a:gd name="T63" fmla="*/ 180 h 360"/>
                <a:gd name="T64" fmla="*/ 246 w 465"/>
                <a:gd name="T65" fmla="*/ 184 h 360"/>
                <a:gd name="T66" fmla="*/ 291 w 465"/>
                <a:gd name="T67" fmla="*/ 194 h 360"/>
                <a:gd name="T68" fmla="*/ 321 w 465"/>
                <a:gd name="T69" fmla="*/ 158 h 360"/>
                <a:gd name="T70" fmla="*/ 338 w 465"/>
                <a:gd name="T71" fmla="*/ 125 h 360"/>
                <a:gd name="T72" fmla="*/ 305 w 465"/>
                <a:gd name="T73" fmla="*/ 103 h 360"/>
                <a:gd name="T74" fmla="*/ 254 w 465"/>
                <a:gd name="T75" fmla="*/ 102 h 360"/>
                <a:gd name="T76" fmla="*/ 211 w 465"/>
                <a:gd name="T77" fmla="*/ 70 h 360"/>
                <a:gd name="T78" fmla="*/ 233 w 465"/>
                <a:gd name="T79" fmla="*/ 73 h 360"/>
                <a:gd name="T80" fmla="*/ 267 w 465"/>
                <a:gd name="T81" fmla="*/ 63 h 360"/>
                <a:gd name="T82" fmla="*/ 228 w 465"/>
                <a:gd name="T83" fmla="*/ 51 h 360"/>
                <a:gd name="T84" fmla="*/ 165 w 465"/>
                <a:gd name="T85" fmla="*/ 40 h 360"/>
                <a:gd name="T86" fmla="*/ 135 w 465"/>
                <a:gd name="T87" fmla="*/ 74 h 360"/>
                <a:gd name="T88" fmla="*/ 114 w 465"/>
                <a:gd name="T89" fmla="*/ 106 h 360"/>
                <a:gd name="T90" fmla="*/ 147 w 465"/>
                <a:gd name="T91" fmla="*/ 128 h 360"/>
                <a:gd name="T92" fmla="*/ 220 w 465"/>
                <a:gd name="T93" fmla="*/ 125 h 360"/>
                <a:gd name="T94" fmla="*/ 121 w 465"/>
                <a:gd name="T95" fmla="*/ 17 h 360"/>
                <a:gd name="T96" fmla="*/ 240 w 465"/>
                <a:gd name="T97" fmla="*/ 0 h 360"/>
                <a:gd name="T98" fmla="*/ 351 w 465"/>
                <a:gd name="T99" fmla="*/ 23 h 360"/>
                <a:gd name="T100" fmla="*/ 424 w 465"/>
                <a:gd name="T101" fmla="*/ 80 h 360"/>
                <a:gd name="T102" fmla="*/ 430 w 465"/>
                <a:gd name="T103" fmla="*/ 146 h 360"/>
                <a:gd name="T104" fmla="*/ 368 w 465"/>
                <a:gd name="T105" fmla="*/ 204 h 360"/>
                <a:gd name="T106" fmla="*/ 257 w 465"/>
                <a:gd name="T107" fmla="*/ 234 h 360"/>
                <a:gd name="T108" fmla="*/ 139 w 465"/>
                <a:gd name="T109" fmla="*/ 224 h 360"/>
                <a:gd name="T110" fmla="*/ 49 w 465"/>
                <a:gd name="T111" fmla="*/ 177 h 360"/>
                <a:gd name="T112" fmla="*/ 20 w 465"/>
                <a:gd name="T113" fmla="*/ 111 h 360"/>
                <a:gd name="T114" fmla="*/ 60 w 465"/>
                <a:gd name="T115" fmla="*/ 47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5" h="360">
                  <a:moveTo>
                    <a:pt x="436" y="183"/>
                  </a:moveTo>
                  <a:lnTo>
                    <a:pt x="427" y="175"/>
                  </a:lnTo>
                  <a:lnTo>
                    <a:pt x="422" y="184"/>
                  </a:lnTo>
                  <a:lnTo>
                    <a:pt x="415" y="192"/>
                  </a:lnTo>
                  <a:lnTo>
                    <a:pt x="415" y="192"/>
                  </a:lnTo>
                  <a:lnTo>
                    <a:pt x="415" y="213"/>
                  </a:lnTo>
                  <a:lnTo>
                    <a:pt x="409" y="235"/>
                  </a:lnTo>
                  <a:lnTo>
                    <a:pt x="394" y="255"/>
                  </a:lnTo>
                  <a:lnTo>
                    <a:pt x="375" y="273"/>
                  </a:lnTo>
                  <a:lnTo>
                    <a:pt x="347" y="290"/>
                  </a:lnTo>
                  <a:lnTo>
                    <a:pt x="314" y="304"/>
                  </a:lnTo>
                  <a:lnTo>
                    <a:pt x="278" y="314"/>
                  </a:lnTo>
                  <a:lnTo>
                    <a:pt x="240" y="319"/>
                  </a:lnTo>
                  <a:lnTo>
                    <a:pt x="202" y="321"/>
                  </a:lnTo>
                  <a:lnTo>
                    <a:pt x="164" y="318"/>
                  </a:lnTo>
                  <a:lnTo>
                    <a:pt x="128" y="311"/>
                  </a:lnTo>
                  <a:lnTo>
                    <a:pt x="94" y="301"/>
                  </a:lnTo>
                  <a:lnTo>
                    <a:pt x="64" y="288"/>
                  </a:lnTo>
                  <a:lnTo>
                    <a:pt x="70" y="294"/>
                  </a:lnTo>
                  <a:lnTo>
                    <a:pt x="77" y="302"/>
                  </a:lnTo>
                  <a:lnTo>
                    <a:pt x="102" y="322"/>
                  </a:lnTo>
                  <a:lnTo>
                    <a:pt x="132" y="338"/>
                  </a:lnTo>
                  <a:lnTo>
                    <a:pt x="168" y="348"/>
                  </a:lnTo>
                  <a:lnTo>
                    <a:pt x="206" y="356"/>
                  </a:lnTo>
                  <a:lnTo>
                    <a:pt x="245" y="360"/>
                  </a:lnTo>
                  <a:lnTo>
                    <a:pt x="286" y="358"/>
                  </a:lnTo>
                  <a:lnTo>
                    <a:pt x="325" y="353"/>
                  </a:lnTo>
                  <a:lnTo>
                    <a:pt x="363" y="344"/>
                  </a:lnTo>
                  <a:lnTo>
                    <a:pt x="397" y="330"/>
                  </a:lnTo>
                  <a:lnTo>
                    <a:pt x="424" y="313"/>
                  </a:lnTo>
                  <a:lnTo>
                    <a:pt x="445" y="293"/>
                  </a:lnTo>
                  <a:lnTo>
                    <a:pt x="458" y="272"/>
                  </a:lnTo>
                  <a:lnTo>
                    <a:pt x="465" y="250"/>
                  </a:lnTo>
                  <a:lnTo>
                    <a:pt x="464" y="228"/>
                  </a:lnTo>
                  <a:lnTo>
                    <a:pt x="453" y="204"/>
                  </a:lnTo>
                  <a:lnTo>
                    <a:pt x="436" y="183"/>
                  </a:lnTo>
                  <a:close/>
                  <a:moveTo>
                    <a:pt x="334" y="241"/>
                  </a:moveTo>
                  <a:lnTo>
                    <a:pt x="296" y="251"/>
                  </a:lnTo>
                  <a:lnTo>
                    <a:pt x="257" y="256"/>
                  </a:lnTo>
                  <a:lnTo>
                    <a:pt x="216" y="258"/>
                  </a:lnTo>
                  <a:lnTo>
                    <a:pt x="177" y="254"/>
                  </a:lnTo>
                  <a:lnTo>
                    <a:pt x="139" y="246"/>
                  </a:lnTo>
                  <a:lnTo>
                    <a:pt x="105" y="234"/>
                  </a:lnTo>
                  <a:lnTo>
                    <a:pt x="73" y="218"/>
                  </a:lnTo>
                  <a:lnTo>
                    <a:pt x="49" y="200"/>
                  </a:lnTo>
                  <a:lnTo>
                    <a:pt x="34" y="183"/>
                  </a:lnTo>
                  <a:lnTo>
                    <a:pt x="24" y="165"/>
                  </a:lnTo>
                  <a:lnTo>
                    <a:pt x="20" y="146"/>
                  </a:lnTo>
                  <a:lnTo>
                    <a:pt x="20" y="128"/>
                  </a:lnTo>
                  <a:lnTo>
                    <a:pt x="7" y="150"/>
                  </a:lnTo>
                  <a:lnTo>
                    <a:pt x="0" y="173"/>
                  </a:lnTo>
                  <a:lnTo>
                    <a:pt x="1" y="195"/>
                  </a:lnTo>
                  <a:lnTo>
                    <a:pt x="11" y="218"/>
                  </a:lnTo>
                  <a:lnTo>
                    <a:pt x="29" y="239"/>
                  </a:lnTo>
                  <a:lnTo>
                    <a:pt x="54" y="259"/>
                  </a:lnTo>
                  <a:lnTo>
                    <a:pt x="84" y="275"/>
                  </a:lnTo>
                  <a:lnTo>
                    <a:pt x="119" y="286"/>
                  </a:lnTo>
                  <a:lnTo>
                    <a:pt x="157" y="293"/>
                  </a:lnTo>
                  <a:lnTo>
                    <a:pt x="196" y="297"/>
                  </a:lnTo>
                  <a:lnTo>
                    <a:pt x="237" y="297"/>
                  </a:lnTo>
                  <a:lnTo>
                    <a:pt x="276" y="290"/>
                  </a:lnTo>
                  <a:lnTo>
                    <a:pt x="314" y="281"/>
                  </a:lnTo>
                  <a:lnTo>
                    <a:pt x="347" y="268"/>
                  </a:lnTo>
                  <a:lnTo>
                    <a:pt x="375" y="251"/>
                  </a:lnTo>
                  <a:lnTo>
                    <a:pt x="394" y="233"/>
                  </a:lnTo>
                  <a:lnTo>
                    <a:pt x="409" y="213"/>
                  </a:lnTo>
                  <a:lnTo>
                    <a:pt x="415" y="192"/>
                  </a:lnTo>
                  <a:lnTo>
                    <a:pt x="395" y="211"/>
                  </a:lnTo>
                  <a:lnTo>
                    <a:pt x="368" y="228"/>
                  </a:lnTo>
                  <a:lnTo>
                    <a:pt x="334" y="241"/>
                  </a:lnTo>
                  <a:close/>
                  <a:moveTo>
                    <a:pt x="173" y="82"/>
                  </a:moveTo>
                  <a:lnTo>
                    <a:pt x="202" y="110"/>
                  </a:lnTo>
                  <a:lnTo>
                    <a:pt x="189" y="111"/>
                  </a:lnTo>
                  <a:lnTo>
                    <a:pt x="181" y="111"/>
                  </a:lnTo>
                  <a:lnTo>
                    <a:pt x="176" y="111"/>
                  </a:lnTo>
                  <a:lnTo>
                    <a:pt x="162" y="110"/>
                  </a:lnTo>
                  <a:lnTo>
                    <a:pt x="153" y="105"/>
                  </a:lnTo>
                  <a:lnTo>
                    <a:pt x="151" y="97"/>
                  </a:lnTo>
                  <a:lnTo>
                    <a:pt x="157" y="89"/>
                  </a:lnTo>
                  <a:lnTo>
                    <a:pt x="173" y="82"/>
                  </a:lnTo>
                  <a:close/>
                  <a:moveTo>
                    <a:pt x="251" y="123"/>
                  </a:moveTo>
                  <a:lnTo>
                    <a:pt x="267" y="122"/>
                  </a:lnTo>
                  <a:lnTo>
                    <a:pt x="278" y="120"/>
                  </a:lnTo>
                  <a:lnTo>
                    <a:pt x="291" y="123"/>
                  </a:lnTo>
                  <a:lnTo>
                    <a:pt x="300" y="128"/>
                  </a:lnTo>
                  <a:lnTo>
                    <a:pt x="304" y="136"/>
                  </a:lnTo>
                  <a:lnTo>
                    <a:pt x="297" y="144"/>
                  </a:lnTo>
                  <a:lnTo>
                    <a:pt x="283" y="153"/>
                  </a:lnTo>
                  <a:lnTo>
                    <a:pt x="251" y="123"/>
                  </a:lnTo>
                  <a:close/>
                  <a:moveTo>
                    <a:pt x="253" y="162"/>
                  </a:moveTo>
                  <a:lnTo>
                    <a:pt x="234" y="166"/>
                  </a:lnTo>
                  <a:lnTo>
                    <a:pt x="221" y="165"/>
                  </a:lnTo>
                  <a:lnTo>
                    <a:pt x="212" y="160"/>
                  </a:lnTo>
                  <a:lnTo>
                    <a:pt x="179" y="170"/>
                  </a:lnTo>
                  <a:lnTo>
                    <a:pt x="182" y="174"/>
                  </a:lnTo>
                  <a:lnTo>
                    <a:pt x="193" y="180"/>
                  </a:lnTo>
                  <a:lnTo>
                    <a:pt x="206" y="184"/>
                  </a:lnTo>
                  <a:lnTo>
                    <a:pt x="223" y="186"/>
                  </a:lnTo>
                  <a:lnTo>
                    <a:pt x="246" y="184"/>
                  </a:lnTo>
                  <a:lnTo>
                    <a:pt x="268" y="179"/>
                  </a:lnTo>
                  <a:lnTo>
                    <a:pt x="275" y="178"/>
                  </a:lnTo>
                  <a:lnTo>
                    <a:pt x="291" y="194"/>
                  </a:lnTo>
                  <a:lnTo>
                    <a:pt x="317" y="186"/>
                  </a:lnTo>
                  <a:lnTo>
                    <a:pt x="300" y="169"/>
                  </a:lnTo>
                  <a:lnTo>
                    <a:pt x="321" y="158"/>
                  </a:lnTo>
                  <a:lnTo>
                    <a:pt x="334" y="145"/>
                  </a:lnTo>
                  <a:lnTo>
                    <a:pt x="339" y="135"/>
                  </a:lnTo>
                  <a:lnTo>
                    <a:pt x="338" y="125"/>
                  </a:lnTo>
                  <a:lnTo>
                    <a:pt x="331" y="116"/>
                  </a:lnTo>
                  <a:lnTo>
                    <a:pt x="320" y="108"/>
                  </a:lnTo>
                  <a:lnTo>
                    <a:pt x="305" y="103"/>
                  </a:lnTo>
                  <a:lnTo>
                    <a:pt x="287" y="101"/>
                  </a:lnTo>
                  <a:lnTo>
                    <a:pt x="272" y="101"/>
                  </a:lnTo>
                  <a:lnTo>
                    <a:pt x="254" y="102"/>
                  </a:lnTo>
                  <a:lnTo>
                    <a:pt x="232" y="105"/>
                  </a:lnTo>
                  <a:lnTo>
                    <a:pt x="199" y="73"/>
                  </a:lnTo>
                  <a:lnTo>
                    <a:pt x="211" y="70"/>
                  </a:lnTo>
                  <a:lnTo>
                    <a:pt x="220" y="69"/>
                  </a:lnTo>
                  <a:lnTo>
                    <a:pt x="227" y="70"/>
                  </a:lnTo>
                  <a:lnTo>
                    <a:pt x="233" y="73"/>
                  </a:lnTo>
                  <a:lnTo>
                    <a:pt x="237" y="77"/>
                  </a:lnTo>
                  <a:lnTo>
                    <a:pt x="270" y="67"/>
                  </a:lnTo>
                  <a:lnTo>
                    <a:pt x="267" y="63"/>
                  </a:lnTo>
                  <a:lnTo>
                    <a:pt x="258" y="57"/>
                  </a:lnTo>
                  <a:lnTo>
                    <a:pt x="245" y="53"/>
                  </a:lnTo>
                  <a:lnTo>
                    <a:pt x="228" y="51"/>
                  </a:lnTo>
                  <a:lnTo>
                    <a:pt x="204" y="52"/>
                  </a:lnTo>
                  <a:lnTo>
                    <a:pt x="181" y="56"/>
                  </a:lnTo>
                  <a:lnTo>
                    <a:pt x="165" y="40"/>
                  </a:lnTo>
                  <a:lnTo>
                    <a:pt x="139" y="50"/>
                  </a:lnTo>
                  <a:lnTo>
                    <a:pt x="156" y="65"/>
                  </a:lnTo>
                  <a:lnTo>
                    <a:pt x="135" y="74"/>
                  </a:lnTo>
                  <a:lnTo>
                    <a:pt x="121" y="85"/>
                  </a:lnTo>
                  <a:lnTo>
                    <a:pt x="114" y="95"/>
                  </a:lnTo>
                  <a:lnTo>
                    <a:pt x="114" y="106"/>
                  </a:lnTo>
                  <a:lnTo>
                    <a:pt x="122" y="116"/>
                  </a:lnTo>
                  <a:lnTo>
                    <a:pt x="132" y="123"/>
                  </a:lnTo>
                  <a:lnTo>
                    <a:pt x="147" y="128"/>
                  </a:lnTo>
                  <a:lnTo>
                    <a:pt x="166" y="129"/>
                  </a:lnTo>
                  <a:lnTo>
                    <a:pt x="190" y="129"/>
                  </a:lnTo>
                  <a:lnTo>
                    <a:pt x="220" y="125"/>
                  </a:lnTo>
                  <a:lnTo>
                    <a:pt x="257" y="161"/>
                  </a:lnTo>
                  <a:lnTo>
                    <a:pt x="253" y="162"/>
                  </a:lnTo>
                  <a:close/>
                  <a:moveTo>
                    <a:pt x="121" y="17"/>
                  </a:moveTo>
                  <a:lnTo>
                    <a:pt x="160" y="6"/>
                  </a:lnTo>
                  <a:lnTo>
                    <a:pt x="199" y="1"/>
                  </a:lnTo>
                  <a:lnTo>
                    <a:pt x="240" y="0"/>
                  </a:lnTo>
                  <a:lnTo>
                    <a:pt x="279" y="4"/>
                  </a:lnTo>
                  <a:lnTo>
                    <a:pt x="317" y="12"/>
                  </a:lnTo>
                  <a:lnTo>
                    <a:pt x="351" y="23"/>
                  </a:lnTo>
                  <a:lnTo>
                    <a:pt x="382" y="39"/>
                  </a:lnTo>
                  <a:lnTo>
                    <a:pt x="407" y="57"/>
                  </a:lnTo>
                  <a:lnTo>
                    <a:pt x="424" y="80"/>
                  </a:lnTo>
                  <a:lnTo>
                    <a:pt x="435" y="102"/>
                  </a:lnTo>
                  <a:lnTo>
                    <a:pt x="436" y="124"/>
                  </a:lnTo>
                  <a:lnTo>
                    <a:pt x="430" y="146"/>
                  </a:lnTo>
                  <a:lnTo>
                    <a:pt x="416" y="167"/>
                  </a:lnTo>
                  <a:lnTo>
                    <a:pt x="395" y="187"/>
                  </a:lnTo>
                  <a:lnTo>
                    <a:pt x="368" y="204"/>
                  </a:lnTo>
                  <a:lnTo>
                    <a:pt x="334" y="218"/>
                  </a:lnTo>
                  <a:lnTo>
                    <a:pt x="296" y="229"/>
                  </a:lnTo>
                  <a:lnTo>
                    <a:pt x="257" y="234"/>
                  </a:lnTo>
                  <a:lnTo>
                    <a:pt x="216" y="234"/>
                  </a:lnTo>
                  <a:lnTo>
                    <a:pt x="177" y="232"/>
                  </a:lnTo>
                  <a:lnTo>
                    <a:pt x="139" y="224"/>
                  </a:lnTo>
                  <a:lnTo>
                    <a:pt x="105" y="212"/>
                  </a:lnTo>
                  <a:lnTo>
                    <a:pt x="73" y="196"/>
                  </a:lnTo>
                  <a:lnTo>
                    <a:pt x="49" y="177"/>
                  </a:lnTo>
                  <a:lnTo>
                    <a:pt x="32" y="156"/>
                  </a:lnTo>
                  <a:lnTo>
                    <a:pt x="21" y="133"/>
                  </a:lnTo>
                  <a:lnTo>
                    <a:pt x="20" y="111"/>
                  </a:lnTo>
                  <a:lnTo>
                    <a:pt x="26" y="89"/>
                  </a:lnTo>
                  <a:lnTo>
                    <a:pt x="39" y="67"/>
                  </a:lnTo>
                  <a:lnTo>
                    <a:pt x="60" y="47"/>
                  </a:lnTo>
                  <a:lnTo>
                    <a:pt x="88" y="30"/>
                  </a:lnTo>
                  <a:lnTo>
                    <a:pt x="121" y="17"/>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ea typeface="ＭＳ Ｐゴシック" pitchFamily="-105" charset="-128"/>
                <a:cs typeface="Times New Roman" pitchFamily="18" charset="0"/>
              </a:endParaRPr>
            </a:p>
          </p:txBody>
        </p:sp>
      </p:grpSp>
      <p:sp>
        <p:nvSpPr>
          <p:cNvPr id="16" name="Action Button: Home 15">
            <a:hlinkClick r:id="rId3" action="ppaction://hlinksldjump" highlightClick="1"/>
          </p:cNvPr>
          <p:cNvSpPr/>
          <p:nvPr/>
        </p:nvSpPr>
        <p:spPr>
          <a:xfrm>
            <a:off x="7513983" y="6149008"/>
            <a:ext cx="490330" cy="397565"/>
          </a:xfrm>
          <a:prstGeom prst="actionButtonHome">
            <a:avLst/>
          </a:prstGeom>
        </p:spPr>
        <p:style>
          <a:lnRef idx="2">
            <a:schemeClr val="accent6"/>
          </a:lnRef>
          <a:fillRef idx="1">
            <a:schemeClr val="lt1"/>
          </a:fillRef>
          <a:effectRef idx="0">
            <a:schemeClr val="accent6"/>
          </a:effectRef>
          <a:fontRef idx="minor">
            <a:schemeClr val="dk1"/>
          </a:fontRef>
        </p:style>
        <p:txBody>
          <a:bodyPr rtlCol="0" anchor="ctr"/>
          <a:lstStyle/>
          <a:p>
            <a:pPr algn="ctr" fontAlgn="base">
              <a:spcBef>
                <a:spcPct val="0"/>
              </a:spcBef>
              <a:spcAft>
                <a:spcPct val="0"/>
              </a:spcAft>
            </a:pPr>
            <a:endParaRPr lang="en-US" dirty="0">
              <a:solidFill>
                <a:prstClr val="black"/>
              </a:solidFill>
            </a:endParaRPr>
          </a:p>
        </p:txBody>
      </p:sp>
    </p:spTree>
    <p:extLst>
      <p:ext uri="{BB962C8B-B14F-4D97-AF65-F5344CB8AC3E}">
        <p14:creationId xmlns:p14="http://schemas.microsoft.com/office/powerpoint/2010/main" val="886199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Employee Stock Option Plan</a:t>
            </a:r>
            <a:endParaRPr lang="en-US" dirty="0"/>
          </a:p>
        </p:txBody>
      </p:sp>
      <p:sp>
        <p:nvSpPr>
          <p:cNvPr id="3" name="Slide Number Placeholder 2"/>
          <p:cNvSpPr>
            <a:spLocks noGrp="1"/>
          </p:cNvSpPr>
          <p:nvPr>
            <p:ph type="sldNum" sz="quarter" idx="12"/>
          </p:nvPr>
        </p:nvSpPr>
        <p:spPr/>
        <p:txBody>
          <a:bodyPr/>
          <a:lstStyle/>
          <a:p>
            <a:fld id="{9F495958-F516-439A-814A-D2DC1CC7FCCF}" type="slidenum">
              <a:rPr lang="en-US" smtClean="0">
                <a:solidFill>
                  <a:srgbClr val="3D9B35"/>
                </a:solidFill>
              </a:rPr>
              <a:pPr/>
              <a:t>14</a:t>
            </a:fld>
            <a:endParaRPr lang="en-US" dirty="0">
              <a:solidFill>
                <a:srgbClr val="3D9B35"/>
              </a:solidFill>
            </a:endParaRPr>
          </a:p>
        </p:txBody>
      </p:sp>
      <p:sp>
        <p:nvSpPr>
          <p:cNvPr id="7" name="TextBox 6"/>
          <p:cNvSpPr txBox="1"/>
          <p:nvPr/>
        </p:nvSpPr>
        <p:spPr>
          <a:xfrm>
            <a:off x="6790361" y="6488668"/>
            <a:ext cx="2300630" cy="369332"/>
          </a:xfrm>
          <a:prstGeom prst="rect">
            <a:avLst/>
          </a:prstGeom>
          <a:noFill/>
        </p:spPr>
        <p:txBody>
          <a:bodyPr wrap="none" rtlCol="0">
            <a:spAutoFit/>
          </a:bodyPr>
          <a:lstStyle/>
          <a:p>
            <a:pPr fontAlgn="base">
              <a:spcBef>
                <a:spcPct val="0"/>
              </a:spcBef>
              <a:spcAft>
                <a:spcPct val="0"/>
              </a:spcAft>
            </a:pPr>
            <a:r>
              <a:rPr lang="en-US" dirty="0">
                <a:solidFill>
                  <a:prstClr val="black"/>
                </a:solidFill>
                <a:ea typeface="ＭＳ Ｐゴシック" pitchFamily="-105" charset="-128"/>
                <a:cs typeface="Times New Roman" pitchFamily="18" charset="0"/>
              </a:rPr>
              <a:t>Return to Main Page</a:t>
            </a:r>
          </a:p>
        </p:txBody>
      </p:sp>
      <p:grpSp>
        <p:nvGrpSpPr>
          <p:cNvPr id="5" name="Group 4"/>
          <p:cNvGrpSpPr/>
          <p:nvPr/>
        </p:nvGrpSpPr>
        <p:grpSpPr>
          <a:xfrm>
            <a:off x="0" y="2265408"/>
            <a:ext cx="9144000" cy="3080951"/>
            <a:chOff x="0" y="2265408"/>
            <a:chExt cx="9144000" cy="3080951"/>
          </a:xfrm>
        </p:grpSpPr>
        <p:sp>
          <p:nvSpPr>
            <p:cNvPr id="11" name="Rectangle 10"/>
            <p:cNvSpPr/>
            <p:nvPr/>
          </p:nvSpPr>
          <p:spPr>
            <a:xfrm>
              <a:off x="0" y="2265408"/>
              <a:ext cx="9144000" cy="308095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grpSp>
          <p:nvGrpSpPr>
            <p:cNvPr id="12" name="Group 11"/>
            <p:cNvGrpSpPr/>
            <p:nvPr/>
          </p:nvGrpSpPr>
          <p:grpSpPr>
            <a:xfrm>
              <a:off x="0" y="2570209"/>
              <a:ext cx="9144000" cy="2471348"/>
              <a:chOff x="0" y="2438401"/>
              <a:chExt cx="9144000" cy="2471348"/>
            </a:xfrm>
          </p:grpSpPr>
          <p:sp>
            <p:nvSpPr>
              <p:cNvPr id="13" name="Rectangle 12"/>
              <p:cNvSpPr/>
              <p:nvPr/>
            </p:nvSpPr>
            <p:spPr>
              <a:xfrm>
                <a:off x="0" y="2438401"/>
                <a:ext cx="9144000" cy="24713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14" name="Rectangle 13"/>
              <p:cNvSpPr/>
              <p:nvPr/>
            </p:nvSpPr>
            <p:spPr>
              <a:xfrm>
                <a:off x="2718488" y="3197022"/>
                <a:ext cx="6108012" cy="954107"/>
              </a:xfrm>
              <a:prstGeom prst="rect">
                <a:avLst/>
              </a:prstGeom>
            </p:spPr>
            <p:txBody>
              <a:bodyPr wrap="square" anchor="ctr">
                <a:spAutoFit/>
              </a:bodyPr>
              <a:lstStyle/>
              <a:p>
                <a:pPr fontAlgn="base">
                  <a:spcBef>
                    <a:spcPct val="0"/>
                  </a:spcBef>
                  <a:spcAft>
                    <a:spcPct val="0"/>
                  </a:spcAft>
                </a:pPr>
                <a:r>
                  <a:rPr lang="en-US" sz="2800" dirty="0">
                    <a:solidFill>
                      <a:prstClr val="white"/>
                    </a:solidFill>
                    <a:ea typeface="ＭＳ Ｐゴシック" pitchFamily="-105" charset="-128"/>
                    <a:cs typeface="Times New Roman" pitchFamily="18" charset="0"/>
                  </a:rPr>
                  <a:t>Preparing the Business to Fund Repurchase Liability under an ESOP</a:t>
                </a:r>
              </a:p>
            </p:txBody>
          </p:sp>
        </p:grpSp>
        <p:sp>
          <p:nvSpPr>
            <p:cNvPr id="16" name="Rectangle 15"/>
            <p:cNvSpPr/>
            <p:nvPr/>
          </p:nvSpPr>
          <p:spPr>
            <a:xfrm>
              <a:off x="0" y="2570209"/>
              <a:ext cx="2471348" cy="247134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17" name="Freeform 10"/>
            <p:cNvSpPr>
              <a:spLocks/>
            </p:cNvSpPr>
            <p:nvPr/>
          </p:nvSpPr>
          <p:spPr bwMode="auto">
            <a:xfrm>
              <a:off x="403651" y="2854563"/>
              <a:ext cx="1664046" cy="1787308"/>
            </a:xfrm>
            <a:custGeom>
              <a:avLst/>
              <a:gdLst>
                <a:gd name="T0" fmla="*/ 1071 w 2321"/>
                <a:gd name="T1" fmla="*/ 618 h 2493"/>
                <a:gd name="T2" fmla="*/ 909 w 2321"/>
                <a:gd name="T3" fmla="*/ 483 h 2493"/>
                <a:gd name="T4" fmla="*/ 655 w 2321"/>
                <a:gd name="T5" fmla="*/ 605 h 2493"/>
                <a:gd name="T6" fmla="*/ 453 w 2321"/>
                <a:gd name="T7" fmla="*/ 799 h 2493"/>
                <a:gd name="T8" fmla="*/ 320 w 2321"/>
                <a:gd name="T9" fmla="*/ 1047 h 2493"/>
                <a:gd name="T10" fmla="*/ 273 w 2321"/>
                <a:gd name="T11" fmla="*/ 1334 h 2493"/>
                <a:gd name="T12" fmla="*/ 318 w 2321"/>
                <a:gd name="T13" fmla="*/ 1613 h 2493"/>
                <a:gd name="T14" fmla="*/ 444 w 2321"/>
                <a:gd name="T15" fmla="*/ 1856 h 2493"/>
                <a:gd name="T16" fmla="*/ 636 w 2321"/>
                <a:gd name="T17" fmla="*/ 2050 h 2493"/>
                <a:gd name="T18" fmla="*/ 881 w 2321"/>
                <a:gd name="T19" fmla="*/ 2176 h 2493"/>
                <a:gd name="T20" fmla="*/ 1161 w 2321"/>
                <a:gd name="T21" fmla="*/ 2220 h 2493"/>
                <a:gd name="T22" fmla="*/ 1441 w 2321"/>
                <a:gd name="T23" fmla="*/ 2176 h 2493"/>
                <a:gd name="T24" fmla="*/ 1686 w 2321"/>
                <a:gd name="T25" fmla="*/ 2050 h 2493"/>
                <a:gd name="T26" fmla="*/ 1878 w 2321"/>
                <a:gd name="T27" fmla="*/ 1856 h 2493"/>
                <a:gd name="T28" fmla="*/ 2004 w 2321"/>
                <a:gd name="T29" fmla="*/ 1613 h 2493"/>
                <a:gd name="T30" fmla="*/ 2049 w 2321"/>
                <a:gd name="T31" fmla="*/ 1334 h 2493"/>
                <a:gd name="T32" fmla="*/ 2009 w 2321"/>
                <a:gd name="T33" fmla="*/ 1066 h 2493"/>
                <a:gd name="T34" fmla="*/ 1897 w 2321"/>
                <a:gd name="T35" fmla="*/ 833 h 2493"/>
                <a:gd name="T36" fmla="*/ 1722 w 2321"/>
                <a:gd name="T37" fmla="*/ 643 h 2493"/>
                <a:gd name="T38" fmla="*/ 1499 w 2321"/>
                <a:gd name="T39" fmla="*/ 512 h 2493"/>
                <a:gd name="T40" fmla="*/ 1423 w 2321"/>
                <a:gd name="T41" fmla="*/ 203 h 2493"/>
                <a:gd name="T42" fmla="*/ 1689 w 2321"/>
                <a:gd name="T43" fmla="*/ 300 h 2493"/>
                <a:gd name="T44" fmla="*/ 1924 w 2321"/>
                <a:gd name="T45" fmla="*/ 459 h 2493"/>
                <a:gd name="T46" fmla="*/ 2121 w 2321"/>
                <a:gd name="T47" fmla="*/ 681 h 2493"/>
                <a:gd name="T48" fmla="*/ 2254 w 2321"/>
                <a:gd name="T49" fmla="*/ 944 h 2493"/>
                <a:gd name="T50" fmla="*/ 2318 w 2321"/>
                <a:gd name="T51" fmla="*/ 1232 h 2493"/>
                <a:gd name="T52" fmla="*/ 2301 w 2321"/>
                <a:gd name="T53" fmla="*/ 1553 h 2493"/>
                <a:gd name="T54" fmla="*/ 2197 w 2321"/>
                <a:gd name="T55" fmla="*/ 1856 h 2493"/>
                <a:gd name="T56" fmla="*/ 2017 w 2321"/>
                <a:gd name="T57" fmla="*/ 2115 h 2493"/>
                <a:gd name="T58" fmla="*/ 1776 w 2321"/>
                <a:gd name="T59" fmla="*/ 2315 h 2493"/>
                <a:gd name="T60" fmla="*/ 1487 w 2321"/>
                <a:gd name="T61" fmla="*/ 2446 h 2493"/>
                <a:gd name="T62" fmla="*/ 1161 w 2321"/>
                <a:gd name="T63" fmla="*/ 2493 h 2493"/>
                <a:gd name="T64" fmla="*/ 836 w 2321"/>
                <a:gd name="T65" fmla="*/ 2446 h 2493"/>
                <a:gd name="T66" fmla="*/ 546 w 2321"/>
                <a:gd name="T67" fmla="*/ 2315 h 2493"/>
                <a:gd name="T68" fmla="*/ 304 w 2321"/>
                <a:gd name="T69" fmla="*/ 2115 h 2493"/>
                <a:gd name="T70" fmla="*/ 124 w 2321"/>
                <a:gd name="T71" fmla="*/ 1856 h 2493"/>
                <a:gd name="T72" fmla="*/ 21 w 2321"/>
                <a:gd name="T73" fmla="*/ 1553 h 2493"/>
                <a:gd name="T74" fmla="*/ 5 w 2321"/>
                <a:gd name="T75" fmla="*/ 1232 h 2493"/>
                <a:gd name="T76" fmla="*/ 69 w 2321"/>
                <a:gd name="T77" fmla="*/ 938 h 2493"/>
                <a:gd name="T78" fmla="*/ 206 w 2321"/>
                <a:gd name="T79" fmla="*/ 674 h 2493"/>
                <a:gd name="T80" fmla="*/ 408 w 2321"/>
                <a:gd name="T81" fmla="*/ 450 h 2493"/>
                <a:gd name="T82" fmla="*/ 658 w 2321"/>
                <a:gd name="T83" fmla="*/ 286 h 2493"/>
                <a:gd name="T84" fmla="*/ 941 w 2321"/>
                <a:gd name="T85" fmla="*/ 193 h 2493"/>
                <a:gd name="T86" fmla="*/ 1142 w 2321"/>
                <a:gd name="T87" fmla="*/ 181 h 2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21" h="2493">
                  <a:moveTo>
                    <a:pt x="1171" y="0"/>
                  </a:moveTo>
                  <a:lnTo>
                    <a:pt x="1522" y="374"/>
                  </a:lnTo>
                  <a:lnTo>
                    <a:pt x="1071" y="618"/>
                  </a:lnTo>
                  <a:lnTo>
                    <a:pt x="1099" y="447"/>
                  </a:lnTo>
                  <a:lnTo>
                    <a:pt x="1002" y="461"/>
                  </a:lnTo>
                  <a:lnTo>
                    <a:pt x="909" y="483"/>
                  </a:lnTo>
                  <a:lnTo>
                    <a:pt x="819" y="514"/>
                  </a:lnTo>
                  <a:lnTo>
                    <a:pt x="734" y="555"/>
                  </a:lnTo>
                  <a:lnTo>
                    <a:pt x="655" y="605"/>
                  </a:lnTo>
                  <a:lnTo>
                    <a:pt x="580" y="662"/>
                  </a:lnTo>
                  <a:lnTo>
                    <a:pt x="513" y="728"/>
                  </a:lnTo>
                  <a:lnTo>
                    <a:pt x="453" y="799"/>
                  </a:lnTo>
                  <a:lnTo>
                    <a:pt x="401" y="876"/>
                  </a:lnTo>
                  <a:lnTo>
                    <a:pt x="356" y="959"/>
                  </a:lnTo>
                  <a:lnTo>
                    <a:pt x="320" y="1047"/>
                  </a:lnTo>
                  <a:lnTo>
                    <a:pt x="294" y="1139"/>
                  </a:lnTo>
                  <a:lnTo>
                    <a:pt x="278" y="1233"/>
                  </a:lnTo>
                  <a:lnTo>
                    <a:pt x="273" y="1334"/>
                  </a:lnTo>
                  <a:lnTo>
                    <a:pt x="278" y="1430"/>
                  </a:lnTo>
                  <a:lnTo>
                    <a:pt x="294" y="1523"/>
                  </a:lnTo>
                  <a:lnTo>
                    <a:pt x="318" y="1613"/>
                  </a:lnTo>
                  <a:lnTo>
                    <a:pt x="352" y="1699"/>
                  </a:lnTo>
                  <a:lnTo>
                    <a:pt x="394" y="1780"/>
                  </a:lnTo>
                  <a:lnTo>
                    <a:pt x="444" y="1856"/>
                  </a:lnTo>
                  <a:lnTo>
                    <a:pt x="501" y="1927"/>
                  </a:lnTo>
                  <a:lnTo>
                    <a:pt x="567" y="1991"/>
                  </a:lnTo>
                  <a:lnTo>
                    <a:pt x="636" y="2050"/>
                  </a:lnTo>
                  <a:lnTo>
                    <a:pt x="713" y="2100"/>
                  </a:lnTo>
                  <a:lnTo>
                    <a:pt x="795" y="2141"/>
                  </a:lnTo>
                  <a:lnTo>
                    <a:pt x="881" y="2176"/>
                  </a:lnTo>
                  <a:lnTo>
                    <a:pt x="971" y="2200"/>
                  </a:lnTo>
                  <a:lnTo>
                    <a:pt x="1064" y="2215"/>
                  </a:lnTo>
                  <a:lnTo>
                    <a:pt x="1161" y="2220"/>
                  </a:lnTo>
                  <a:lnTo>
                    <a:pt x="1257" y="2215"/>
                  </a:lnTo>
                  <a:lnTo>
                    <a:pt x="1351" y="2200"/>
                  </a:lnTo>
                  <a:lnTo>
                    <a:pt x="1441" y="2176"/>
                  </a:lnTo>
                  <a:lnTo>
                    <a:pt x="1527" y="2141"/>
                  </a:lnTo>
                  <a:lnTo>
                    <a:pt x="1610" y="2100"/>
                  </a:lnTo>
                  <a:lnTo>
                    <a:pt x="1686" y="2050"/>
                  </a:lnTo>
                  <a:lnTo>
                    <a:pt x="1757" y="1991"/>
                  </a:lnTo>
                  <a:lnTo>
                    <a:pt x="1821" y="1927"/>
                  </a:lnTo>
                  <a:lnTo>
                    <a:pt x="1878" y="1856"/>
                  </a:lnTo>
                  <a:lnTo>
                    <a:pt x="1928" y="1780"/>
                  </a:lnTo>
                  <a:lnTo>
                    <a:pt x="1971" y="1699"/>
                  </a:lnTo>
                  <a:lnTo>
                    <a:pt x="2004" y="1613"/>
                  </a:lnTo>
                  <a:lnTo>
                    <a:pt x="2030" y="1523"/>
                  </a:lnTo>
                  <a:lnTo>
                    <a:pt x="2043" y="1430"/>
                  </a:lnTo>
                  <a:lnTo>
                    <a:pt x="2049" y="1334"/>
                  </a:lnTo>
                  <a:lnTo>
                    <a:pt x="2045" y="1240"/>
                  </a:lnTo>
                  <a:lnTo>
                    <a:pt x="2031" y="1152"/>
                  </a:lnTo>
                  <a:lnTo>
                    <a:pt x="2009" y="1066"/>
                  </a:lnTo>
                  <a:lnTo>
                    <a:pt x="1979" y="983"/>
                  </a:lnTo>
                  <a:lnTo>
                    <a:pt x="1941" y="906"/>
                  </a:lnTo>
                  <a:lnTo>
                    <a:pt x="1897" y="833"/>
                  </a:lnTo>
                  <a:lnTo>
                    <a:pt x="1845" y="764"/>
                  </a:lnTo>
                  <a:lnTo>
                    <a:pt x="1786" y="700"/>
                  </a:lnTo>
                  <a:lnTo>
                    <a:pt x="1722" y="643"/>
                  </a:lnTo>
                  <a:lnTo>
                    <a:pt x="1653" y="592"/>
                  </a:lnTo>
                  <a:lnTo>
                    <a:pt x="1579" y="549"/>
                  </a:lnTo>
                  <a:lnTo>
                    <a:pt x="1499" y="512"/>
                  </a:lnTo>
                  <a:lnTo>
                    <a:pt x="1416" y="483"/>
                  </a:lnTo>
                  <a:lnTo>
                    <a:pt x="1594" y="386"/>
                  </a:lnTo>
                  <a:lnTo>
                    <a:pt x="1423" y="203"/>
                  </a:lnTo>
                  <a:lnTo>
                    <a:pt x="1515" y="228"/>
                  </a:lnTo>
                  <a:lnTo>
                    <a:pt x="1603" y="260"/>
                  </a:lnTo>
                  <a:lnTo>
                    <a:pt x="1689" y="300"/>
                  </a:lnTo>
                  <a:lnTo>
                    <a:pt x="1772" y="347"/>
                  </a:lnTo>
                  <a:lnTo>
                    <a:pt x="1850" y="400"/>
                  </a:lnTo>
                  <a:lnTo>
                    <a:pt x="1924" y="459"/>
                  </a:lnTo>
                  <a:lnTo>
                    <a:pt x="1995" y="526"/>
                  </a:lnTo>
                  <a:lnTo>
                    <a:pt x="2062" y="600"/>
                  </a:lnTo>
                  <a:lnTo>
                    <a:pt x="2121" y="681"/>
                  </a:lnTo>
                  <a:lnTo>
                    <a:pt x="2173" y="764"/>
                  </a:lnTo>
                  <a:lnTo>
                    <a:pt x="2218" y="852"/>
                  </a:lnTo>
                  <a:lnTo>
                    <a:pt x="2254" y="944"/>
                  </a:lnTo>
                  <a:lnTo>
                    <a:pt x="2283" y="1037"/>
                  </a:lnTo>
                  <a:lnTo>
                    <a:pt x="2304" y="1133"/>
                  </a:lnTo>
                  <a:lnTo>
                    <a:pt x="2318" y="1232"/>
                  </a:lnTo>
                  <a:lnTo>
                    <a:pt x="2321" y="1334"/>
                  </a:lnTo>
                  <a:lnTo>
                    <a:pt x="2316" y="1444"/>
                  </a:lnTo>
                  <a:lnTo>
                    <a:pt x="2301" y="1553"/>
                  </a:lnTo>
                  <a:lnTo>
                    <a:pt x="2275" y="1658"/>
                  </a:lnTo>
                  <a:lnTo>
                    <a:pt x="2240" y="1760"/>
                  </a:lnTo>
                  <a:lnTo>
                    <a:pt x="2197" y="1856"/>
                  </a:lnTo>
                  <a:lnTo>
                    <a:pt x="2145" y="1948"/>
                  </a:lnTo>
                  <a:lnTo>
                    <a:pt x="2085" y="2034"/>
                  </a:lnTo>
                  <a:lnTo>
                    <a:pt x="2017" y="2115"/>
                  </a:lnTo>
                  <a:lnTo>
                    <a:pt x="1943" y="2189"/>
                  </a:lnTo>
                  <a:lnTo>
                    <a:pt x="1862" y="2255"/>
                  </a:lnTo>
                  <a:lnTo>
                    <a:pt x="1776" y="2315"/>
                  </a:lnTo>
                  <a:lnTo>
                    <a:pt x="1684" y="2367"/>
                  </a:lnTo>
                  <a:lnTo>
                    <a:pt x="1587" y="2412"/>
                  </a:lnTo>
                  <a:lnTo>
                    <a:pt x="1487" y="2446"/>
                  </a:lnTo>
                  <a:lnTo>
                    <a:pt x="1382" y="2471"/>
                  </a:lnTo>
                  <a:lnTo>
                    <a:pt x="1273" y="2488"/>
                  </a:lnTo>
                  <a:lnTo>
                    <a:pt x="1161" y="2493"/>
                  </a:lnTo>
                  <a:lnTo>
                    <a:pt x="1048" y="2488"/>
                  </a:lnTo>
                  <a:lnTo>
                    <a:pt x="941" y="2471"/>
                  </a:lnTo>
                  <a:lnTo>
                    <a:pt x="836" y="2446"/>
                  </a:lnTo>
                  <a:lnTo>
                    <a:pt x="734" y="2412"/>
                  </a:lnTo>
                  <a:lnTo>
                    <a:pt x="637" y="2367"/>
                  </a:lnTo>
                  <a:lnTo>
                    <a:pt x="546" y="2315"/>
                  </a:lnTo>
                  <a:lnTo>
                    <a:pt x="459" y="2255"/>
                  </a:lnTo>
                  <a:lnTo>
                    <a:pt x="378" y="2189"/>
                  </a:lnTo>
                  <a:lnTo>
                    <a:pt x="304" y="2115"/>
                  </a:lnTo>
                  <a:lnTo>
                    <a:pt x="237" y="2034"/>
                  </a:lnTo>
                  <a:lnTo>
                    <a:pt x="176" y="1948"/>
                  </a:lnTo>
                  <a:lnTo>
                    <a:pt x="124" y="1856"/>
                  </a:lnTo>
                  <a:lnTo>
                    <a:pt x="81" y="1760"/>
                  </a:lnTo>
                  <a:lnTo>
                    <a:pt x="47" y="1658"/>
                  </a:lnTo>
                  <a:lnTo>
                    <a:pt x="21" y="1553"/>
                  </a:lnTo>
                  <a:lnTo>
                    <a:pt x="5" y="1444"/>
                  </a:lnTo>
                  <a:lnTo>
                    <a:pt x="0" y="1334"/>
                  </a:lnTo>
                  <a:lnTo>
                    <a:pt x="5" y="1232"/>
                  </a:lnTo>
                  <a:lnTo>
                    <a:pt x="17" y="1132"/>
                  </a:lnTo>
                  <a:lnTo>
                    <a:pt x="38" y="1033"/>
                  </a:lnTo>
                  <a:lnTo>
                    <a:pt x="69" y="938"/>
                  </a:lnTo>
                  <a:lnTo>
                    <a:pt x="105" y="847"/>
                  </a:lnTo>
                  <a:lnTo>
                    <a:pt x="152" y="759"/>
                  </a:lnTo>
                  <a:lnTo>
                    <a:pt x="206" y="674"/>
                  </a:lnTo>
                  <a:lnTo>
                    <a:pt x="266" y="595"/>
                  </a:lnTo>
                  <a:lnTo>
                    <a:pt x="333" y="519"/>
                  </a:lnTo>
                  <a:lnTo>
                    <a:pt x="408" y="450"/>
                  </a:lnTo>
                  <a:lnTo>
                    <a:pt x="487" y="388"/>
                  </a:lnTo>
                  <a:lnTo>
                    <a:pt x="572" y="333"/>
                  </a:lnTo>
                  <a:lnTo>
                    <a:pt x="658" y="286"/>
                  </a:lnTo>
                  <a:lnTo>
                    <a:pt x="750" y="248"/>
                  </a:lnTo>
                  <a:lnTo>
                    <a:pt x="845" y="217"/>
                  </a:lnTo>
                  <a:lnTo>
                    <a:pt x="941" y="193"/>
                  </a:lnTo>
                  <a:lnTo>
                    <a:pt x="1042" y="179"/>
                  </a:lnTo>
                  <a:lnTo>
                    <a:pt x="1142" y="174"/>
                  </a:lnTo>
                  <a:lnTo>
                    <a:pt x="1142" y="181"/>
                  </a:lnTo>
                  <a:lnTo>
                    <a:pt x="117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ea typeface="ＭＳ Ｐゴシック" pitchFamily="-105" charset="-128"/>
                <a:cs typeface="Times New Roman" pitchFamily="18" charset="0"/>
              </a:endParaRPr>
            </a:p>
          </p:txBody>
        </p:sp>
        <p:sp>
          <p:nvSpPr>
            <p:cNvPr id="10" name="Freeform 19"/>
            <p:cNvSpPr>
              <a:spLocks noEditPoints="1"/>
            </p:cNvSpPr>
            <p:nvPr/>
          </p:nvSpPr>
          <p:spPr bwMode="auto">
            <a:xfrm>
              <a:off x="898651" y="3513154"/>
              <a:ext cx="691611" cy="568515"/>
            </a:xfrm>
            <a:custGeom>
              <a:avLst/>
              <a:gdLst>
                <a:gd name="T0" fmla="*/ 432 w 589"/>
                <a:gd name="T1" fmla="*/ 378 h 460"/>
                <a:gd name="T2" fmla="*/ 550 w 589"/>
                <a:gd name="T3" fmla="*/ 310 h 460"/>
                <a:gd name="T4" fmla="*/ 350 w 589"/>
                <a:gd name="T5" fmla="*/ 310 h 460"/>
                <a:gd name="T6" fmla="*/ 408 w 589"/>
                <a:gd name="T7" fmla="*/ 378 h 460"/>
                <a:gd name="T8" fmla="*/ 350 w 589"/>
                <a:gd name="T9" fmla="*/ 310 h 460"/>
                <a:gd name="T10" fmla="*/ 263 w 589"/>
                <a:gd name="T11" fmla="*/ 405 h 460"/>
                <a:gd name="T12" fmla="*/ 326 w 589"/>
                <a:gd name="T13" fmla="*/ 310 h 460"/>
                <a:gd name="T14" fmla="*/ 182 w 589"/>
                <a:gd name="T15" fmla="*/ 310 h 460"/>
                <a:gd name="T16" fmla="*/ 240 w 589"/>
                <a:gd name="T17" fmla="*/ 378 h 460"/>
                <a:gd name="T18" fmla="*/ 182 w 589"/>
                <a:gd name="T19" fmla="*/ 310 h 460"/>
                <a:gd name="T20" fmla="*/ 40 w 589"/>
                <a:gd name="T21" fmla="*/ 378 h 460"/>
                <a:gd name="T22" fmla="*/ 158 w 589"/>
                <a:gd name="T23" fmla="*/ 310 h 460"/>
                <a:gd name="T24" fmla="*/ 432 w 589"/>
                <a:gd name="T25" fmla="*/ 219 h 460"/>
                <a:gd name="T26" fmla="*/ 550 w 589"/>
                <a:gd name="T27" fmla="*/ 286 h 460"/>
                <a:gd name="T28" fmla="*/ 432 w 589"/>
                <a:gd name="T29" fmla="*/ 219 h 460"/>
                <a:gd name="T30" fmla="*/ 350 w 589"/>
                <a:gd name="T31" fmla="*/ 286 h 460"/>
                <a:gd name="T32" fmla="*/ 408 w 589"/>
                <a:gd name="T33" fmla="*/ 219 h 460"/>
                <a:gd name="T34" fmla="*/ 263 w 589"/>
                <a:gd name="T35" fmla="*/ 219 h 460"/>
                <a:gd name="T36" fmla="*/ 326 w 589"/>
                <a:gd name="T37" fmla="*/ 286 h 460"/>
                <a:gd name="T38" fmla="*/ 263 w 589"/>
                <a:gd name="T39" fmla="*/ 219 h 460"/>
                <a:gd name="T40" fmla="*/ 182 w 589"/>
                <a:gd name="T41" fmla="*/ 286 h 460"/>
                <a:gd name="T42" fmla="*/ 240 w 589"/>
                <a:gd name="T43" fmla="*/ 219 h 460"/>
                <a:gd name="T44" fmla="*/ 40 w 589"/>
                <a:gd name="T45" fmla="*/ 219 h 460"/>
                <a:gd name="T46" fmla="*/ 158 w 589"/>
                <a:gd name="T47" fmla="*/ 286 h 460"/>
                <a:gd name="T48" fmla="*/ 40 w 589"/>
                <a:gd name="T49" fmla="*/ 219 h 460"/>
                <a:gd name="T50" fmla="*/ 432 w 589"/>
                <a:gd name="T51" fmla="*/ 196 h 460"/>
                <a:gd name="T52" fmla="*/ 550 w 589"/>
                <a:gd name="T53" fmla="*/ 127 h 460"/>
                <a:gd name="T54" fmla="*/ 350 w 589"/>
                <a:gd name="T55" fmla="*/ 127 h 460"/>
                <a:gd name="T56" fmla="*/ 408 w 589"/>
                <a:gd name="T57" fmla="*/ 196 h 460"/>
                <a:gd name="T58" fmla="*/ 350 w 589"/>
                <a:gd name="T59" fmla="*/ 127 h 460"/>
                <a:gd name="T60" fmla="*/ 263 w 589"/>
                <a:gd name="T61" fmla="*/ 196 h 460"/>
                <a:gd name="T62" fmla="*/ 326 w 589"/>
                <a:gd name="T63" fmla="*/ 127 h 460"/>
                <a:gd name="T64" fmla="*/ 182 w 589"/>
                <a:gd name="T65" fmla="*/ 127 h 460"/>
                <a:gd name="T66" fmla="*/ 240 w 589"/>
                <a:gd name="T67" fmla="*/ 196 h 460"/>
                <a:gd name="T68" fmla="*/ 182 w 589"/>
                <a:gd name="T69" fmla="*/ 127 h 460"/>
                <a:gd name="T70" fmla="*/ 40 w 589"/>
                <a:gd name="T71" fmla="*/ 196 h 460"/>
                <a:gd name="T72" fmla="*/ 158 w 589"/>
                <a:gd name="T73" fmla="*/ 127 h 460"/>
                <a:gd name="T74" fmla="*/ 178 w 589"/>
                <a:gd name="T75" fmla="*/ 0 h 460"/>
                <a:gd name="T76" fmla="*/ 412 w 589"/>
                <a:gd name="T77" fmla="*/ 55 h 460"/>
                <a:gd name="T78" fmla="*/ 589 w 589"/>
                <a:gd name="T79" fmla="*/ 80 h 460"/>
                <a:gd name="T80" fmla="*/ 572 w 589"/>
                <a:gd name="T81" fmla="*/ 402 h 460"/>
                <a:gd name="T82" fmla="*/ 589 w 589"/>
                <a:gd name="T83" fmla="*/ 460 h 460"/>
                <a:gd name="T84" fmla="*/ 0 w 589"/>
                <a:gd name="T85" fmla="*/ 402 h 460"/>
                <a:gd name="T86" fmla="*/ 17 w 589"/>
                <a:gd name="T87" fmla="*/ 80 h 460"/>
                <a:gd name="T88" fmla="*/ 0 w 589"/>
                <a:gd name="T89" fmla="*/ 55 h 460"/>
                <a:gd name="T90" fmla="*/ 178 w 589"/>
                <a:gd name="T91" fmla="*/ 0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89" h="460">
                  <a:moveTo>
                    <a:pt x="432" y="310"/>
                  </a:moveTo>
                  <a:lnTo>
                    <a:pt x="432" y="378"/>
                  </a:lnTo>
                  <a:lnTo>
                    <a:pt x="550" y="378"/>
                  </a:lnTo>
                  <a:lnTo>
                    <a:pt x="550" y="310"/>
                  </a:lnTo>
                  <a:lnTo>
                    <a:pt x="432" y="310"/>
                  </a:lnTo>
                  <a:close/>
                  <a:moveTo>
                    <a:pt x="350" y="310"/>
                  </a:moveTo>
                  <a:lnTo>
                    <a:pt x="350" y="378"/>
                  </a:lnTo>
                  <a:lnTo>
                    <a:pt x="408" y="378"/>
                  </a:lnTo>
                  <a:lnTo>
                    <a:pt x="408" y="310"/>
                  </a:lnTo>
                  <a:lnTo>
                    <a:pt x="350" y="310"/>
                  </a:lnTo>
                  <a:close/>
                  <a:moveTo>
                    <a:pt x="263" y="310"/>
                  </a:moveTo>
                  <a:lnTo>
                    <a:pt x="263" y="405"/>
                  </a:lnTo>
                  <a:lnTo>
                    <a:pt x="326" y="405"/>
                  </a:lnTo>
                  <a:lnTo>
                    <a:pt x="326" y="310"/>
                  </a:lnTo>
                  <a:lnTo>
                    <a:pt x="263" y="310"/>
                  </a:lnTo>
                  <a:close/>
                  <a:moveTo>
                    <a:pt x="182" y="310"/>
                  </a:moveTo>
                  <a:lnTo>
                    <a:pt x="182" y="378"/>
                  </a:lnTo>
                  <a:lnTo>
                    <a:pt x="240" y="378"/>
                  </a:lnTo>
                  <a:lnTo>
                    <a:pt x="240" y="310"/>
                  </a:lnTo>
                  <a:lnTo>
                    <a:pt x="182" y="310"/>
                  </a:lnTo>
                  <a:close/>
                  <a:moveTo>
                    <a:pt x="40" y="310"/>
                  </a:moveTo>
                  <a:lnTo>
                    <a:pt x="40" y="378"/>
                  </a:lnTo>
                  <a:lnTo>
                    <a:pt x="158" y="378"/>
                  </a:lnTo>
                  <a:lnTo>
                    <a:pt x="158" y="310"/>
                  </a:lnTo>
                  <a:lnTo>
                    <a:pt x="40" y="310"/>
                  </a:lnTo>
                  <a:close/>
                  <a:moveTo>
                    <a:pt x="432" y="219"/>
                  </a:moveTo>
                  <a:lnTo>
                    <a:pt x="432" y="286"/>
                  </a:lnTo>
                  <a:lnTo>
                    <a:pt x="550" y="286"/>
                  </a:lnTo>
                  <a:lnTo>
                    <a:pt x="550" y="219"/>
                  </a:lnTo>
                  <a:lnTo>
                    <a:pt x="432" y="219"/>
                  </a:lnTo>
                  <a:close/>
                  <a:moveTo>
                    <a:pt x="350" y="219"/>
                  </a:moveTo>
                  <a:lnTo>
                    <a:pt x="350" y="286"/>
                  </a:lnTo>
                  <a:lnTo>
                    <a:pt x="408" y="286"/>
                  </a:lnTo>
                  <a:lnTo>
                    <a:pt x="408" y="219"/>
                  </a:lnTo>
                  <a:lnTo>
                    <a:pt x="350" y="219"/>
                  </a:lnTo>
                  <a:close/>
                  <a:moveTo>
                    <a:pt x="263" y="219"/>
                  </a:moveTo>
                  <a:lnTo>
                    <a:pt x="263" y="286"/>
                  </a:lnTo>
                  <a:lnTo>
                    <a:pt x="326" y="286"/>
                  </a:lnTo>
                  <a:lnTo>
                    <a:pt x="326" y="219"/>
                  </a:lnTo>
                  <a:lnTo>
                    <a:pt x="263" y="219"/>
                  </a:lnTo>
                  <a:close/>
                  <a:moveTo>
                    <a:pt x="182" y="219"/>
                  </a:moveTo>
                  <a:lnTo>
                    <a:pt x="182" y="286"/>
                  </a:lnTo>
                  <a:lnTo>
                    <a:pt x="240" y="286"/>
                  </a:lnTo>
                  <a:lnTo>
                    <a:pt x="240" y="219"/>
                  </a:lnTo>
                  <a:lnTo>
                    <a:pt x="182" y="219"/>
                  </a:lnTo>
                  <a:close/>
                  <a:moveTo>
                    <a:pt x="40" y="219"/>
                  </a:moveTo>
                  <a:lnTo>
                    <a:pt x="40" y="286"/>
                  </a:lnTo>
                  <a:lnTo>
                    <a:pt x="158" y="286"/>
                  </a:lnTo>
                  <a:lnTo>
                    <a:pt x="158" y="219"/>
                  </a:lnTo>
                  <a:lnTo>
                    <a:pt x="40" y="219"/>
                  </a:lnTo>
                  <a:close/>
                  <a:moveTo>
                    <a:pt x="432" y="127"/>
                  </a:moveTo>
                  <a:lnTo>
                    <a:pt x="432" y="196"/>
                  </a:lnTo>
                  <a:lnTo>
                    <a:pt x="550" y="196"/>
                  </a:lnTo>
                  <a:lnTo>
                    <a:pt x="550" y="127"/>
                  </a:lnTo>
                  <a:lnTo>
                    <a:pt x="432" y="127"/>
                  </a:lnTo>
                  <a:close/>
                  <a:moveTo>
                    <a:pt x="350" y="127"/>
                  </a:moveTo>
                  <a:lnTo>
                    <a:pt x="350" y="196"/>
                  </a:lnTo>
                  <a:lnTo>
                    <a:pt x="408" y="196"/>
                  </a:lnTo>
                  <a:lnTo>
                    <a:pt x="408" y="127"/>
                  </a:lnTo>
                  <a:lnTo>
                    <a:pt x="350" y="127"/>
                  </a:lnTo>
                  <a:close/>
                  <a:moveTo>
                    <a:pt x="263" y="127"/>
                  </a:moveTo>
                  <a:lnTo>
                    <a:pt x="263" y="196"/>
                  </a:lnTo>
                  <a:lnTo>
                    <a:pt x="326" y="196"/>
                  </a:lnTo>
                  <a:lnTo>
                    <a:pt x="326" y="127"/>
                  </a:lnTo>
                  <a:lnTo>
                    <a:pt x="263" y="127"/>
                  </a:lnTo>
                  <a:close/>
                  <a:moveTo>
                    <a:pt x="182" y="127"/>
                  </a:moveTo>
                  <a:lnTo>
                    <a:pt x="182" y="196"/>
                  </a:lnTo>
                  <a:lnTo>
                    <a:pt x="240" y="196"/>
                  </a:lnTo>
                  <a:lnTo>
                    <a:pt x="240" y="127"/>
                  </a:lnTo>
                  <a:lnTo>
                    <a:pt x="182" y="127"/>
                  </a:lnTo>
                  <a:close/>
                  <a:moveTo>
                    <a:pt x="40" y="127"/>
                  </a:moveTo>
                  <a:lnTo>
                    <a:pt x="40" y="196"/>
                  </a:lnTo>
                  <a:lnTo>
                    <a:pt x="158" y="196"/>
                  </a:lnTo>
                  <a:lnTo>
                    <a:pt x="158" y="127"/>
                  </a:lnTo>
                  <a:lnTo>
                    <a:pt x="40" y="127"/>
                  </a:lnTo>
                  <a:close/>
                  <a:moveTo>
                    <a:pt x="178" y="0"/>
                  </a:moveTo>
                  <a:lnTo>
                    <a:pt x="412" y="0"/>
                  </a:lnTo>
                  <a:lnTo>
                    <a:pt x="412" y="55"/>
                  </a:lnTo>
                  <a:lnTo>
                    <a:pt x="589" y="55"/>
                  </a:lnTo>
                  <a:lnTo>
                    <a:pt x="589" y="80"/>
                  </a:lnTo>
                  <a:lnTo>
                    <a:pt x="572" y="80"/>
                  </a:lnTo>
                  <a:lnTo>
                    <a:pt x="572" y="402"/>
                  </a:lnTo>
                  <a:lnTo>
                    <a:pt x="589" y="402"/>
                  </a:lnTo>
                  <a:lnTo>
                    <a:pt x="589" y="460"/>
                  </a:lnTo>
                  <a:lnTo>
                    <a:pt x="0" y="460"/>
                  </a:lnTo>
                  <a:lnTo>
                    <a:pt x="0" y="402"/>
                  </a:lnTo>
                  <a:lnTo>
                    <a:pt x="17" y="402"/>
                  </a:lnTo>
                  <a:lnTo>
                    <a:pt x="17" y="80"/>
                  </a:lnTo>
                  <a:lnTo>
                    <a:pt x="0" y="80"/>
                  </a:lnTo>
                  <a:lnTo>
                    <a:pt x="0" y="55"/>
                  </a:lnTo>
                  <a:lnTo>
                    <a:pt x="178" y="55"/>
                  </a:lnTo>
                  <a:lnTo>
                    <a:pt x="17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white"/>
                </a:solidFill>
                <a:ea typeface="ＭＳ Ｐゴシック" pitchFamily="-105" charset="-128"/>
                <a:cs typeface="Times New Roman" pitchFamily="18" charset="0"/>
              </a:endParaRPr>
            </a:p>
          </p:txBody>
        </p:sp>
      </p:grpSp>
      <p:sp>
        <p:nvSpPr>
          <p:cNvPr id="15" name="Action Button: Home 14">
            <a:hlinkClick r:id="rId3" action="ppaction://hlinksldjump" highlightClick="1"/>
          </p:cNvPr>
          <p:cNvSpPr/>
          <p:nvPr/>
        </p:nvSpPr>
        <p:spPr>
          <a:xfrm>
            <a:off x="7513983" y="6149008"/>
            <a:ext cx="490330" cy="397565"/>
          </a:xfrm>
          <a:prstGeom prst="actionButtonHome">
            <a:avLst/>
          </a:prstGeom>
        </p:spPr>
        <p:style>
          <a:lnRef idx="2">
            <a:schemeClr val="accent6"/>
          </a:lnRef>
          <a:fillRef idx="1">
            <a:schemeClr val="lt1"/>
          </a:fillRef>
          <a:effectRef idx="0">
            <a:schemeClr val="accent6"/>
          </a:effectRef>
          <a:fontRef idx="minor">
            <a:schemeClr val="dk1"/>
          </a:fontRef>
        </p:style>
        <p:txBody>
          <a:bodyPr rtlCol="0" anchor="ctr"/>
          <a:lstStyle/>
          <a:p>
            <a:pPr algn="ctr" fontAlgn="base">
              <a:spcBef>
                <a:spcPct val="0"/>
              </a:spcBef>
              <a:spcAft>
                <a:spcPct val="0"/>
              </a:spcAft>
            </a:pPr>
            <a:endParaRPr lang="en-US" dirty="0">
              <a:solidFill>
                <a:prstClr val="black"/>
              </a:solidFill>
            </a:endParaRPr>
          </a:p>
        </p:txBody>
      </p:sp>
    </p:spTree>
    <p:extLst>
      <p:ext uri="{BB962C8B-B14F-4D97-AF65-F5344CB8AC3E}">
        <p14:creationId xmlns:p14="http://schemas.microsoft.com/office/powerpoint/2010/main" val="1708952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Split Dollar</a:t>
            </a:r>
            <a:endParaRPr lang="en-US" dirty="0"/>
          </a:p>
        </p:txBody>
      </p:sp>
      <p:sp>
        <p:nvSpPr>
          <p:cNvPr id="3" name="Slide Number Placeholder 2"/>
          <p:cNvSpPr>
            <a:spLocks noGrp="1"/>
          </p:cNvSpPr>
          <p:nvPr>
            <p:ph type="sldNum" sz="quarter" idx="12"/>
          </p:nvPr>
        </p:nvSpPr>
        <p:spPr/>
        <p:txBody>
          <a:bodyPr/>
          <a:lstStyle/>
          <a:p>
            <a:fld id="{9F495958-F516-439A-814A-D2DC1CC7FCCF}" type="slidenum">
              <a:rPr lang="en-US" smtClean="0">
                <a:solidFill>
                  <a:srgbClr val="3D9B35"/>
                </a:solidFill>
              </a:rPr>
              <a:pPr/>
              <a:t>15</a:t>
            </a:fld>
            <a:endParaRPr lang="en-US" dirty="0">
              <a:solidFill>
                <a:srgbClr val="3D9B35"/>
              </a:solidFill>
            </a:endParaRPr>
          </a:p>
        </p:txBody>
      </p:sp>
      <p:sp>
        <p:nvSpPr>
          <p:cNvPr id="7" name="TextBox 6"/>
          <p:cNvSpPr txBox="1"/>
          <p:nvPr/>
        </p:nvSpPr>
        <p:spPr>
          <a:xfrm>
            <a:off x="6790361" y="6488668"/>
            <a:ext cx="2300630" cy="369332"/>
          </a:xfrm>
          <a:prstGeom prst="rect">
            <a:avLst/>
          </a:prstGeom>
          <a:noFill/>
        </p:spPr>
        <p:txBody>
          <a:bodyPr wrap="none" rtlCol="0">
            <a:spAutoFit/>
          </a:bodyPr>
          <a:lstStyle/>
          <a:p>
            <a:pPr fontAlgn="base">
              <a:spcBef>
                <a:spcPct val="0"/>
              </a:spcBef>
              <a:spcAft>
                <a:spcPct val="0"/>
              </a:spcAft>
            </a:pPr>
            <a:r>
              <a:rPr lang="en-US" dirty="0">
                <a:solidFill>
                  <a:prstClr val="black"/>
                </a:solidFill>
                <a:ea typeface="ＭＳ Ｐゴシック" pitchFamily="-105" charset="-128"/>
                <a:cs typeface="Times New Roman" pitchFamily="18" charset="0"/>
              </a:rPr>
              <a:t>Return to Main Page</a:t>
            </a:r>
          </a:p>
        </p:txBody>
      </p:sp>
      <p:grpSp>
        <p:nvGrpSpPr>
          <p:cNvPr id="5" name="Group 4"/>
          <p:cNvGrpSpPr/>
          <p:nvPr/>
        </p:nvGrpSpPr>
        <p:grpSpPr>
          <a:xfrm>
            <a:off x="0" y="2265408"/>
            <a:ext cx="9144000" cy="3080951"/>
            <a:chOff x="0" y="2265408"/>
            <a:chExt cx="9144000" cy="3080951"/>
          </a:xfrm>
        </p:grpSpPr>
        <p:sp>
          <p:nvSpPr>
            <p:cNvPr id="8" name="Rectangle 7"/>
            <p:cNvSpPr/>
            <p:nvPr/>
          </p:nvSpPr>
          <p:spPr>
            <a:xfrm>
              <a:off x="0" y="2265408"/>
              <a:ext cx="9144000" cy="308095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grpSp>
          <p:nvGrpSpPr>
            <p:cNvPr id="9" name="Group 8"/>
            <p:cNvGrpSpPr/>
            <p:nvPr/>
          </p:nvGrpSpPr>
          <p:grpSpPr>
            <a:xfrm>
              <a:off x="0" y="2570209"/>
              <a:ext cx="9144000" cy="2471348"/>
              <a:chOff x="0" y="2438401"/>
              <a:chExt cx="9144000" cy="2471348"/>
            </a:xfrm>
          </p:grpSpPr>
          <p:sp>
            <p:nvSpPr>
              <p:cNvPr id="10" name="Rectangle 9"/>
              <p:cNvSpPr/>
              <p:nvPr/>
            </p:nvSpPr>
            <p:spPr>
              <a:xfrm>
                <a:off x="0" y="2438401"/>
                <a:ext cx="9144000" cy="24713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11" name="Rectangle 10"/>
              <p:cNvSpPr/>
              <p:nvPr/>
            </p:nvSpPr>
            <p:spPr>
              <a:xfrm>
                <a:off x="2718488" y="2766135"/>
                <a:ext cx="6108012" cy="1815882"/>
              </a:xfrm>
              <a:prstGeom prst="rect">
                <a:avLst/>
              </a:prstGeom>
            </p:spPr>
            <p:txBody>
              <a:bodyPr wrap="square" anchor="ctr">
                <a:spAutoFit/>
              </a:bodyPr>
              <a:lstStyle/>
              <a:p>
                <a:pPr fontAlgn="base">
                  <a:spcBef>
                    <a:spcPct val="0"/>
                  </a:spcBef>
                  <a:spcAft>
                    <a:spcPct val="0"/>
                  </a:spcAft>
                </a:pPr>
                <a:r>
                  <a:rPr lang="en-US" sz="2800" dirty="0">
                    <a:solidFill>
                      <a:prstClr val="white"/>
                    </a:solidFill>
                    <a:ea typeface="ＭＳ Ｐゴシック" pitchFamily="-105" charset="-128"/>
                    <a:cs typeface="Times New Roman" pitchFamily="18" charset="0"/>
                  </a:rPr>
                  <a:t>An Executive Benefit Arrangement That Allows the Business and Key Person to Share the Benefits and Costs of a Permanent Life Policy</a:t>
                </a:r>
              </a:p>
            </p:txBody>
          </p:sp>
        </p:grpSp>
        <p:sp>
          <p:nvSpPr>
            <p:cNvPr id="12" name="Rectangle 11"/>
            <p:cNvSpPr/>
            <p:nvPr/>
          </p:nvSpPr>
          <p:spPr>
            <a:xfrm>
              <a:off x="0" y="2570209"/>
              <a:ext cx="2471348" cy="247134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13" name="Freeform 10"/>
            <p:cNvSpPr>
              <a:spLocks/>
            </p:cNvSpPr>
            <p:nvPr/>
          </p:nvSpPr>
          <p:spPr bwMode="auto">
            <a:xfrm>
              <a:off x="403651" y="2854563"/>
              <a:ext cx="1664046" cy="1787308"/>
            </a:xfrm>
            <a:custGeom>
              <a:avLst/>
              <a:gdLst>
                <a:gd name="T0" fmla="*/ 1071 w 2321"/>
                <a:gd name="T1" fmla="*/ 618 h 2493"/>
                <a:gd name="T2" fmla="*/ 909 w 2321"/>
                <a:gd name="T3" fmla="*/ 483 h 2493"/>
                <a:gd name="T4" fmla="*/ 655 w 2321"/>
                <a:gd name="T5" fmla="*/ 605 h 2493"/>
                <a:gd name="T6" fmla="*/ 453 w 2321"/>
                <a:gd name="T7" fmla="*/ 799 h 2493"/>
                <a:gd name="T8" fmla="*/ 320 w 2321"/>
                <a:gd name="T9" fmla="*/ 1047 h 2493"/>
                <a:gd name="T10" fmla="*/ 273 w 2321"/>
                <a:gd name="T11" fmla="*/ 1334 h 2493"/>
                <a:gd name="T12" fmla="*/ 318 w 2321"/>
                <a:gd name="T13" fmla="*/ 1613 h 2493"/>
                <a:gd name="T14" fmla="*/ 444 w 2321"/>
                <a:gd name="T15" fmla="*/ 1856 h 2493"/>
                <a:gd name="T16" fmla="*/ 636 w 2321"/>
                <a:gd name="T17" fmla="*/ 2050 h 2493"/>
                <a:gd name="T18" fmla="*/ 881 w 2321"/>
                <a:gd name="T19" fmla="*/ 2176 h 2493"/>
                <a:gd name="T20" fmla="*/ 1161 w 2321"/>
                <a:gd name="T21" fmla="*/ 2220 h 2493"/>
                <a:gd name="T22" fmla="*/ 1441 w 2321"/>
                <a:gd name="T23" fmla="*/ 2176 h 2493"/>
                <a:gd name="T24" fmla="*/ 1686 w 2321"/>
                <a:gd name="T25" fmla="*/ 2050 h 2493"/>
                <a:gd name="T26" fmla="*/ 1878 w 2321"/>
                <a:gd name="T27" fmla="*/ 1856 h 2493"/>
                <a:gd name="T28" fmla="*/ 2004 w 2321"/>
                <a:gd name="T29" fmla="*/ 1613 h 2493"/>
                <a:gd name="T30" fmla="*/ 2049 w 2321"/>
                <a:gd name="T31" fmla="*/ 1334 h 2493"/>
                <a:gd name="T32" fmla="*/ 2009 w 2321"/>
                <a:gd name="T33" fmla="*/ 1066 h 2493"/>
                <a:gd name="T34" fmla="*/ 1897 w 2321"/>
                <a:gd name="T35" fmla="*/ 833 h 2493"/>
                <a:gd name="T36" fmla="*/ 1722 w 2321"/>
                <a:gd name="T37" fmla="*/ 643 h 2493"/>
                <a:gd name="T38" fmla="*/ 1499 w 2321"/>
                <a:gd name="T39" fmla="*/ 512 h 2493"/>
                <a:gd name="T40" fmla="*/ 1423 w 2321"/>
                <a:gd name="T41" fmla="*/ 203 h 2493"/>
                <a:gd name="T42" fmla="*/ 1689 w 2321"/>
                <a:gd name="T43" fmla="*/ 300 h 2493"/>
                <a:gd name="T44" fmla="*/ 1924 w 2321"/>
                <a:gd name="T45" fmla="*/ 459 h 2493"/>
                <a:gd name="T46" fmla="*/ 2121 w 2321"/>
                <a:gd name="T47" fmla="*/ 681 h 2493"/>
                <a:gd name="T48" fmla="*/ 2254 w 2321"/>
                <a:gd name="T49" fmla="*/ 944 h 2493"/>
                <a:gd name="T50" fmla="*/ 2318 w 2321"/>
                <a:gd name="T51" fmla="*/ 1232 h 2493"/>
                <a:gd name="T52" fmla="*/ 2301 w 2321"/>
                <a:gd name="T53" fmla="*/ 1553 h 2493"/>
                <a:gd name="T54" fmla="*/ 2197 w 2321"/>
                <a:gd name="T55" fmla="*/ 1856 h 2493"/>
                <a:gd name="T56" fmla="*/ 2017 w 2321"/>
                <a:gd name="T57" fmla="*/ 2115 h 2493"/>
                <a:gd name="T58" fmla="*/ 1776 w 2321"/>
                <a:gd name="T59" fmla="*/ 2315 h 2493"/>
                <a:gd name="T60" fmla="*/ 1487 w 2321"/>
                <a:gd name="T61" fmla="*/ 2446 h 2493"/>
                <a:gd name="T62" fmla="*/ 1161 w 2321"/>
                <a:gd name="T63" fmla="*/ 2493 h 2493"/>
                <a:gd name="T64" fmla="*/ 836 w 2321"/>
                <a:gd name="T65" fmla="*/ 2446 h 2493"/>
                <a:gd name="T66" fmla="*/ 546 w 2321"/>
                <a:gd name="T67" fmla="*/ 2315 h 2493"/>
                <a:gd name="T68" fmla="*/ 304 w 2321"/>
                <a:gd name="T69" fmla="*/ 2115 h 2493"/>
                <a:gd name="T70" fmla="*/ 124 w 2321"/>
                <a:gd name="T71" fmla="*/ 1856 h 2493"/>
                <a:gd name="T72" fmla="*/ 21 w 2321"/>
                <a:gd name="T73" fmla="*/ 1553 h 2493"/>
                <a:gd name="T74" fmla="*/ 5 w 2321"/>
                <a:gd name="T75" fmla="*/ 1232 h 2493"/>
                <a:gd name="T76" fmla="*/ 69 w 2321"/>
                <a:gd name="T77" fmla="*/ 938 h 2493"/>
                <a:gd name="T78" fmla="*/ 206 w 2321"/>
                <a:gd name="T79" fmla="*/ 674 h 2493"/>
                <a:gd name="T80" fmla="*/ 408 w 2321"/>
                <a:gd name="T81" fmla="*/ 450 h 2493"/>
                <a:gd name="T82" fmla="*/ 658 w 2321"/>
                <a:gd name="T83" fmla="*/ 286 h 2493"/>
                <a:gd name="T84" fmla="*/ 941 w 2321"/>
                <a:gd name="T85" fmla="*/ 193 h 2493"/>
                <a:gd name="T86" fmla="*/ 1142 w 2321"/>
                <a:gd name="T87" fmla="*/ 181 h 2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21" h="2493">
                  <a:moveTo>
                    <a:pt x="1171" y="0"/>
                  </a:moveTo>
                  <a:lnTo>
                    <a:pt x="1522" y="374"/>
                  </a:lnTo>
                  <a:lnTo>
                    <a:pt x="1071" y="618"/>
                  </a:lnTo>
                  <a:lnTo>
                    <a:pt x="1099" y="447"/>
                  </a:lnTo>
                  <a:lnTo>
                    <a:pt x="1002" y="461"/>
                  </a:lnTo>
                  <a:lnTo>
                    <a:pt x="909" y="483"/>
                  </a:lnTo>
                  <a:lnTo>
                    <a:pt x="819" y="514"/>
                  </a:lnTo>
                  <a:lnTo>
                    <a:pt x="734" y="555"/>
                  </a:lnTo>
                  <a:lnTo>
                    <a:pt x="655" y="605"/>
                  </a:lnTo>
                  <a:lnTo>
                    <a:pt x="580" y="662"/>
                  </a:lnTo>
                  <a:lnTo>
                    <a:pt x="513" y="728"/>
                  </a:lnTo>
                  <a:lnTo>
                    <a:pt x="453" y="799"/>
                  </a:lnTo>
                  <a:lnTo>
                    <a:pt x="401" y="876"/>
                  </a:lnTo>
                  <a:lnTo>
                    <a:pt x="356" y="959"/>
                  </a:lnTo>
                  <a:lnTo>
                    <a:pt x="320" y="1047"/>
                  </a:lnTo>
                  <a:lnTo>
                    <a:pt x="294" y="1139"/>
                  </a:lnTo>
                  <a:lnTo>
                    <a:pt x="278" y="1233"/>
                  </a:lnTo>
                  <a:lnTo>
                    <a:pt x="273" y="1334"/>
                  </a:lnTo>
                  <a:lnTo>
                    <a:pt x="278" y="1430"/>
                  </a:lnTo>
                  <a:lnTo>
                    <a:pt x="294" y="1523"/>
                  </a:lnTo>
                  <a:lnTo>
                    <a:pt x="318" y="1613"/>
                  </a:lnTo>
                  <a:lnTo>
                    <a:pt x="352" y="1699"/>
                  </a:lnTo>
                  <a:lnTo>
                    <a:pt x="394" y="1780"/>
                  </a:lnTo>
                  <a:lnTo>
                    <a:pt x="444" y="1856"/>
                  </a:lnTo>
                  <a:lnTo>
                    <a:pt x="501" y="1927"/>
                  </a:lnTo>
                  <a:lnTo>
                    <a:pt x="567" y="1991"/>
                  </a:lnTo>
                  <a:lnTo>
                    <a:pt x="636" y="2050"/>
                  </a:lnTo>
                  <a:lnTo>
                    <a:pt x="713" y="2100"/>
                  </a:lnTo>
                  <a:lnTo>
                    <a:pt x="795" y="2141"/>
                  </a:lnTo>
                  <a:lnTo>
                    <a:pt x="881" y="2176"/>
                  </a:lnTo>
                  <a:lnTo>
                    <a:pt x="971" y="2200"/>
                  </a:lnTo>
                  <a:lnTo>
                    <a:pt x="1064" y="2215"/>
                  </a:lnTo>
                  <a:lnTo>
                    <a:pt x="1161" y="2220"/>
                  </a:lnTo>
                  <a:lnTo>
                    <a:pt x="1257" y="2215"/>
                  </a:lnTo>
                  <a:lnTo>
                    <a:pt x="1351" y="2200"/>
                  </a:lnTo>
                  <a:lnTo>
                    <a:pt x="1441" y="2176"/>
                  </a:lnTo>
                  <a:lnTo>
                    <a:pt x="1527" y="2141"/>
                  </a:lnTo>
                  <a:lnTo>
                    <a:pt x="1610" y="2100"/>
                  </a:lnTo>
                  <a:lnTo>
                    <a:pt x="1686" y="2050"/>
                  </a:lnTo>
                  <a:lnTo>
                    <a:pt x="1757" y="1991"/>
                  </a:lnTo>
                  <a:lnTo>
                    <a:pt x="1821" y="1927"/>
                  </a:lnTo>
                  <a:lnTo>
                    <a:pt x="1878" y="1856"/>
                  </a:lnTo>
                  <a:lnTo>
                    <a:pt x="1928" y="1780"/>
                  </a:lnTo>
                  <a:lnTo>
                    <a:pt x="1971" y="1699"/>
                  </a:lnTo>
                  <a:lnTo>
                    <a:pt x="2004" y="1613"/>
                  </a:lnTo>
                  <a:lnTo>
                    <a:pt x="2030" y="1523"/>
                  </a:lnTo>
                  <a:lnTo>
                    <a:pt x="2043" y="1430"/>
                  </a:lnTo>
                  <a:lnTo>
                    <a:pt x="2049" y="1334"/>
                  </a:lnTo>
                  <a:lnTo>
                    <a:pt x="2045" y="1240"/>
                  </a:lnTo>
                  <a:lnTo>
                    <a:pt x="2031" y="1152"/>
                  </a:lnTo>
                  <a:lnTo>
                    <a:pt x="2009" y="1066"/>
                  </a:lnTo>
                  <a:lnTo>
                    <a:pt x="1979" y="983"/>
                  </a:lnTo>
                  <a:lnTo>
                    <a:pt x="1941" y="906"/>
                  </a:lnTo>
                  <a:lnTo>
                    <a:pt x="1897" y="833"/>
                  </a:lnTo>
                  <a:lnTo>
                    <a:pt x="1845" y="764"/>
                  </a:lnTo>
                  <a:lnTo>
                    <a:pt x="1786" y="700"/>
                  </a:lnTo>
                  <a:lnTo>
                    <a:pt x="1722" y="643"/>
                  </a:lnTo>
                  <a:lnTo>
                    <a:pt x="1653" y="592"/>
                  </a:lnTo>
                  <a:lnTo>
                    <a:pt x="1579" y="549"/>
                  </a:lnTo>
                  <a:lnTo>
                    <a:pt x="1499" y="512"/>
                  </a:lnTo>
                  <a:lnTo>
                    <a:pt x="1416" y="483"/>
                  </a:lnTo>
                  <a:lnTo>
                    <a:pt x="1594" y="386"/>
                  </a:lnTo>
                  <a:lnTo>
                    <a:pt x="1423" y="203"/>
                  </a:lnTo>
                  <a:lnTo>
                    <a:pt x="1515" y="228"/>
                  </a:lnTo>
                  <a:lnTo>
                    <a:pt x="1603" y="260"/>
                  </a:lnTo>
                  <a:lnTo>
                    <a:pt x="1689" y="300"/>
                  </a:lnTo>
                  <a:lnTo>
                    <a:pt x="1772" y="347"/>
                  </a:lnTo>
                  <a:lnTo>
                    <a:pt x="1850" y="400"/>
                  </a:lnTo>
                  <a:lnTo>
                    <a:pt x="1924" y="459"/>
                  </a:lnTo>
                  <a:lnTo>
                    <a:pt x="1995" y="526"/>
                  </a:lnTo>
                  <a:lnTo>
                    <a:pt x="2062" y="600"/>
                  </a:lnTo>
                  <a:lnTo>
                    <a:pt x="2121" y="681"/>
                  </a:lnTo>
                  <a:lnTo>
                    <a:pt x="2173" y="764"/>
                  </a:lnTo>
                  <a:lnTo>
                    <a:pt x="2218" y="852"/>
                  </a:lnTo>
                  <a:lnTo>
                    <a:pt x="2254" y="944"/>
                  </a:lnTo>
                  <a:lnTo>
                    <a:pt x="2283" y="1037"/>
                  </a:lnTo>
                  <a:lnTo>
                    <a:pt x="2304" y="1133"/>
                  </a:lnTo>
                  <a:lnTo>
                    <a:pt x="2318" y="1232"/>
                  </a:lnTo>
                  <a:lnTo>
                    <a:pt x="2321" y="1334"/>
                  </a:lnTo>
                  <a:lnTo>
                    <a:pt x="2316" y="1444"/>
                  </a:lnTo>
                  <a:lnTo>
                    <a:pt x="2301" y="1553"/>
                  </a:lnTo>
                  <a:lnTo>
                    <a:pt x="2275" y="1658"/>
                  </a:lnTo>
                  <a:lnTo>
                    <a:pt x="2240" y="1760"/>
                  </a:lnTo>
                  <a:lnTo>
                    <a:pt x="2197" y="1856"/>
                  </a:lnTo>
                  <a:lnTo>
                    <a:pt x="2145" y="1948"/>
                  </a:lnTo>
                  <a:lnTo>
                    <a:pt x="2085" y="2034"/>
                  </a:lnTo>
                  <a:lnTo>
                    <a:pt x="2017" y="2115"/>
                  </a:lnTo>
                  <a:lnTo>
                    <a:pt x="1943" y="2189"/>
                  </a:lnTo>
                  <a:lnTo>
                    <a:pt x="1862" y="2255"/>
                  </a:lnTo>
                  <a:lnTo>
                    <a:pt x="1776" y="2315"/>
                  </a:lnTo>
                  <a:lnTo>
                    <a:pt x="1684" y="2367"/>
                  </a:lnTo>
                  <a:lnTo>
                    <a:pt x="1587" y="2412"/>
                  </a:lnTo>
                  <a:lnTo>
                    <a:pt x="1487" y="2446"/>
                  </a:lnTo>
                  <a:lnTo>
                    <a:pt x="1382" y="2471"/>
                  </a:lnTo>
                  <a:lnTo>
                    <a:pt x="1273" y="2488"/>
                  </a:lnTo>
                  <a:lnTo>
                    <a:pt x="1161" y="2493"/>
                  </a:lnTo>
                  <a:lnTo>
                    <a:pt x="1048" y="2488"/>
                  </a:lnTo>
                  <a:lnTo>
                    <a:pt x="941" y="2471"/>
                  </a:lnTo>
                  <a:lnTo>
                    <a:pt x="836" y="2446"/>
                  </a:lnTo>
                  <a:lnTo>
                    <a:pt x="734" y="2412"/>
                  </a:lnTo>
                  <a:lnTo>
                    <a:pt x="637" y="2367"/>
                  </a:lnTo>
                  <a:lnTo>
                    <a:pt x="546" y="2315"/>
                  </a:lnTo>
                  <a:lnTo>
                    <a:pt x="459" y="2255"/>
                  </a:lnTo>
                  <a:lnTo>
                    <a:pt x="378" y="2189"/>
                  </a:lnTo>
                  <a:lnTo>
                    <a:pt x="304" y="2115"/>
                  </a:lnTo>
                  <a:lnTo>
                    <a:pt x="237" y="2034"/>
                  </a:lnTo>
                  <a:lnTo>
                    <a:pt x="176" y="1948"/>
                  </a:lnTo>
                  <a:lnTo>
                    <a:pt x="124" y="1856"/>
                  </a:lnTo>
                  <a:lnTo>
                    <a:pt x="81" y="1760"/>
                  </a:lnTo>
                  <a:lnTo>
                    <a:pt x="47" y="1658"/>
                  </a:lnTo>
                  <a:lnTo>
                    <a:pt x="21" y="1553"/>
                  </a:lnTo>
                  <a:lnTo>
                    <a:pt x="5" y="1444"/>
                  </a:lnTo>
                  <a:lnTo>
                    <a:pt x="0" y="1334"/>
                  </a:lnTo>
                  <a:lnTo>
                    <a:pt x="5" y="1232"/>
                  </a:lnTo>
                  <a:lnTo>
                    <a:pt x="17" y="1132"/>
                  </a:lnTo>
                  <a:lnTo>
                    <a:pt x="38" y="1033"/>
                  </a:lnTo>
                  <a:lnTo>
                    <a:pt x="69" y="938"/>
                  </a:lnTo>
                  <a:lnTo>
                    <a:pt x="105" y="847"/>
                  </a:lnTo>
                  <a:lnTo>
                    <a:pt x="152" y="759"/>
                  </a:lnTo>
                  <a:lnTo>
                    <a:pt x="206" y="674"/>
                  </a:lnTo>
                  <a:lnTo>
                    <a:pt x="266" y="595"/>
                  </a:lnTo>
                  <a:lnTo>
                    <a:pt x="333" y="519"/>
                  </a:lnTo>
                  <a:lnTo>
                    <a:pt x="408" y="450"/>
                  </a:lnTo>
                  <a:lnTo>
                    <a:pt x="487" y="388"/>
                  </a:lnTo>
                  <a:lnTo>
                    <a:pt x="572" y="333"/>
                  </a:lnTo>
                  <a:lnTo>
                    <a:pt x="658" y="286"/>
                  </a:lnTo>
                  <a:lnTo>
                    <a:pt x="750" y="248"/>
                  </a:lnTo>
                  <a:lnTo>
                    <a:pt x="845" y="217"/>
                  </a:lnTo>
                  <a:lnTo>
                    <a:pt x="941" y="193"/>
                  </a:lnTo>
                  <a:lnTo>
                    <a:pt x="1042" y="179"/>
                  </a:lnTo>
                  <a:lnTo>
                    <a:pt x="1142" y="174"/>
                  </a:lnTo>
                  <a:lnTo>
                    <a:pt x="1142" y="181"/>
                  </a:lnTo>
                  <a:lnTo>
                    <a:pt x="117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ea typeface="ＭＳ Ｐゴシック" pitchFamily="-105" charset="-128"/>
                <a:cs typeface="Times New Roman" pitchFamily="18" charset="0"/>
              </a:endParaRPr>
            </a:p>
          </p:txBody>
        </p:sp>
        <p:sp>
          <p:nvSpPr>
            <p:cNvPr id="19" name="Freeform 30"/>
            <p:cNvSpPr>
              <a:spLocks noEditPoints="1"/>
            </p:cNvSpPr>
            <p:nvPr/>
          </p:nvSpPr>
          <p:spPr bwMode="auto">
            <a:xfrm>
              <a:off x="901713" y="3416452"/>
              <a:ext cx="635537" cy="691723"/>
            </a:xfrm>
            <a:custGeom>
              <a:avLst/>
              <a:gdLst>
                <a:gd name="T0" fmla="*/ 335 w 366"/>
                <a:gd name="T1" fmla="*/ 94 h 528"/>
                <a:gd name="T2" fmla="*/ 326 w 366"/>
                <a:gd name="T3" fmla="*/ 130 h 528"/>
                <a:gd name="T4" fmla="*/ 60 w 366"/>
                <a:gd name="T5" fmla="*/ 136 h 528"/>
                <a:gd name="T6" fmla="*/ 35 w 366"/>
                <a:gd name="T7" fmla="*/ 123 h 528"/>
                <a:gd name="T8" fmla="*/ 45 w 366"/>
                <a:gd name="T9" fmla="*/ 58 h 528"/>
                <a:gd name="T10" fmla="*/ 6 w 366"/>
                <a:gd name="T11" fmla="*/ 60 h 528"/>
                <a:gd name="T12" fmla="*/ 0 w 366"/>
                <a:gd name="T13" fmla="*/ 73 h 528"/>
                <a:gd name="T14" fmla="*/ 3 w 366"/>
                <a:gd name="T15" fmla="*/ 521 h 528"/>
                <a:gd name="T16" fmla="*/ 17 w 366"/>
                <a:gd name="T17" fmla="*/ 528 h 528"/>
                <a:gd name="T18" fmla="*/ 360 w 366"/>
                <a:gd name="T19" fmla="*/ 525 h 528"/>
                <a:gd name="T20" fmla="*/ 366 w 366"/>
                <a:gd name="T21" fmla="*/ 512 h 528"/>
                <a:gd name="T22" fmla="*/ 363 w 366"/>
                <a:gd name="T23" fmla="*/ 64 h 528"/>
                <a:gd name="T24" fmla="*/ 350 w 366"/>
                <a:gd name="T25" fmla="*/ 58 h 528"/>
                <a:gd name="T26" fmla="*/ 318 w 366"/>
                <a:gd name="T27" fmla="*/ 203 h 528"/>
                <a:gd name="T28" fmla="*/ 48 w 366"/>
                <a:gd name="T29" fmla="*/ 226 h 528"/>
                <a:gd name="T30" fmla="*/ 48 w 366"/>
                <a:gd name="T31" fmla="*/ 255 h 528"/>
                <a:gd name="T32" fmla="*/ 318 w 366"/>
                <a:gd name="T33" fmla="*/ 279 h 528"/>
                <a:gd name="T34" fmla="*/ 48 w 366"/>
                <a:gd name="T35" fmla="*/ 279 h 528"/>
                <a:gd name="T36" fmla="*/ 261 w 366"/>
                <a:gd name="T37" fmla="*/ 361 h 528"/>
                <a:gd name="T38" fmla="*/ 244 w 366"/>
                <a:gd name="T39" fmla="*/ 490 h 528"/>
                <a:gd name="T40" fmla="*/ 243 w 366"/>
                <a:gd name="T41" fmla="*/ 448 h 528"/>
                <a:gd name="T42" fmla="*/ 244 w 366"/>
                <a:gd name="T43" fmla="*/ 490 h 528"/>
                <a:gd name="T44" fmla="*/ 310 w 366"/>
                <a:gd name="T45" fmla="*/ 116 h 528"/>
                <a:gd name="T46" fmla="*/ 318 w 366"/>
                <a:gd name="T47" fmla="*/ 109 h 528"/>
                <a:gd name="T48" fmla="*/ 303 w 366"/>
                <a:gd name="T49" fmla="*/ 63 h 528"/>
                <a:gd name="T50" fmla="*/ 281 w 366"/>
                <a:gd name="T51" fmla="*/ 47 h 528"/>
                <a:gd name="T52" fmla="*/ 229 w 366"/>
                <a:gd name="T53" fmla="*/ 44 h 528"/>
                <a:gd name="T54" fmla="*/ 219 w 366"/>
                <a:gd name="T55" fmla="*/ 35 h 528"/>
                <a:gd name="T56" fmla="*/ 213 w 366"/>
                <a:gd name="T57" fmla="*/ 16 h 528"/>
                <a:gd name="T58" fmla="*/ 183 w 366"/>
                <a:gd name="T59" fmla="*/ 0 h 528"/>
                <a:gd name="T60" fmla="*/ 154 w 366"/>
                <a:gd name="T61" fmla="*/ 16 h 528"/>
                <a:gd name="T62" fmla="*/ 146 w 366"/>
                <a:gd name="T63" fmla="*/ 35 h 528"/>
                <a:gd name="T64" fmla="*/ 138 w 366"/>
                <a:gd name="T65" fmla="*/ 44 h 528"/>
                <a:gd name="T66" fmla="*/ 86 w 366"/>
                <a:gd name="T67" fmla="*/ 47 h 528"/>
                <a:gd name="T68" fmla="*/ 62 w 366"/>
                <a:gd name="T69" fmla="*/ 63 h 528"/>
                <a:gd name="T70" fmla="*/ 48 w 366"/>
                <a:gd name="T71" fmla="*/ 109 h 528"/>
                <a:gd name="T72" fmla="*/ 56 w 366"/>
                <a:gd name="T73" fmla="*/ 116 h 528"/>
                <a:gd name="T74" fmla="*/ 188 w 366"/>
                <a:gd name="T75" fmla="*/ 10 h 528"/>
                <a:gd name="T76" fmla="*/ 197 w 366"/>
                <a:gd name="T77" fmla="*/ 20 h 528"/>
                <a:gd name="T78" fmla="*/ 195 w 366"/>
                <a:gd name="T79" fmla="*/ 33 h 528"/>
                <a:gd name="T80" fmla="*/ 183 w 366"/>
                <a:gd name="T81" fmla="*/ 39 h 528"/>
                <a:gd name="T82" fmla="*/ 171 w 366"/>
                <a:gd name="T83" fmla="*/ 33 h 528"/>
                <a:gd name="T84" fmla="*/ 170 w 366"/>
                <a:gd name="T85" fmla="*/ 20 h 528"/>
                <a:gd name="T86" fmla="*/ 179 w 366"/>
                <a:gd name="T87" fmla="*/ 1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6" h="528">
                  <a:moveTo>
                    <a:pt x="350" y="58"/>
                  </a:moveTo>
                  <a:lnTo>
                    <a:pt x="322" y="58"/>
                  </a:lnTo>
                  <a:lnTo>
                    <a:pt x="335" y="94"/>
                  </a:lnTo>
                  <a:lnTo>
                    <a:pt x="337" y="110"/>
                  </a:lnTo>
                  <a:lnTo>
                    <a:pt x="332" y="123"/>
                  </a:lnTo>
                  <a:lnTo>
                    <a:pt x="326" y="130"/>
                  </a:lnTo>
                  <a:lnTo>
                    <a:pt x="316" y="135"/>
                  </a:lnTo>
                  <a:lnTo>
                    <a:pt x="306" y="136"/>
                  </a:lnTo>
                  <a:lnTo>
                    <a:pt x="60" y="136"/>
                  </a:lnTo>
                  <a:lnTo>
                    <a:pt x="51" y="135"/>
                  </a:lnTo>
                  <a:lnTo>
                    <a:pt x="41" y="130"/>
                  </a:lnTo>
                  <a:lnTo>
                    <a:pt x="35" y="123"/>
                  </a:lnTo>
                  <a:lnTo>
                    <a:pt x="30" y="110"/>
                  </a:lnTo>
                  <a:lnTo>
                    <a:pt x="31" y="94"/>
                  </a:lnTo>
                  <a:lnTo>
                    <a:pt x="45" y="58"/>
                  </a:lnTo>
                  <a:lnTo>
                    <a:pt x="17" y="58"/>
                  </a:lnTo>
                  <a:lnTo>
                    <a:pt x="11" y="58"/>
                  </a:lnTo>
                  <a:lnTo>
                    <a:pt x="6" y="60"/>
                  </a:lnTo>
                  <a:lnTo>
                    <a:pt x="3" y="64"/>
                  </a:lnTo>
                  <a:lnTo>
                    <a:pt x="1" y="68"/>
                  </a:lnTo>
                  <a:lnTo>
                    <a:pt x="0" y="73"/>
                  </a:lnTo>
                  <a:lnTo>
                    <a:pt x="0" y="512"/>
                  </a:lnTo>
                  <a:lnTo>
                    <a:pt x="1" y="517"/>
                  </a:lnTo>
                  <a:lnTo>
                    <a:pt x="3" y="521"/>
                  </a:lnTo>
                  <a:lnTo>
                    <a:pt x="6" y="525"/>
                  </a:lnTo>
                  <a:lnTo>
                    <a:pt x="11" y="526"/>
                  </a:lnTo>
                  <a:lnTo>
                    <a:pt x="17" y="528"/>
                  </a:lnTo>
                  <a:lnTo>
                    <a:pt x="350" y="528"/>
                  </a:lnTo>
                  <a:lnTo>
                    <a:pt x="356" y="526"/>
                  </a:lnTo>
                  <a:lnTo>
                    <a:pt x="360" y="525"/>
                  </a:lnTo>
                  <a:lnTo>
                    <a:pt x="363" y="521"/>
                  </a:lnTo>
                  <a:lnTo>
                    <a:pt x="366" y="517"/>
                  </a:lnTo>
                  <a:lnTo>
                    <a:pt x="366" y="512"/>
                  </a:lnTo>
                  <a:lnTo>
                    <a:pt x="366" y="73"/>
                  </a:lnTo>
                  <a:lnTo>
                    <a:pt x="366" y="68"/>
                  </a:lnTo>
                  <a:lnTo>
                    <a:pt x="363" y="64"/>
                  </a:lnTo>
                  <a:lnTo>
                    <a:pt x="360" y="60"/>
                  </a:lnTo>
                  <a:lnTo>
                    <a:pt x="356" y="58"/>
                  </a:lnTo>
                  <a:lnTo>
                    <a:pt x="350" y="58"/>
                  </a:lnTo>
                  <a:close/>
                  <a:moveTo>
                    <a:pt x="48" y="174"/>
                  </a:moveTo>
                  <a:lnTo>
                    <a:pt x="318" y="174"/>
                  </a:lnTo>
                  <a:lnTo>
                    <a:pt x="318" y="203"/>
                  </a:lnTo>
                  <a:lnTo>
                    <a:pt x="48" y="203"/>
                  </a:lnTo>
                  <a:lnTo>
                    <a:pt x="48" y="174"/>
                  </a:lnTo>
                  <a:close/>
                  <a:moveTo>
                    <a:pt x="48" y="226"/>
                  </a:moveTo>
                  <a:lnTo>
                    <a:pt x="261" y="226"/>
                  </a:lnTo>
                  <a:lnTo>
                    <a:pt x="261" y="255"/>
                  </a:lnTo>
                  <a:lnTo>
                    <a:pt x="48" y="255"/>
                  </a:lnTo>
                  <a:lnTo>
                    <a:pt x="48" y="226"/>
                  </a:lnTo>
                  <a:close/>
                  <a:moveTo>
                    <a:pt x="48" y="279"/>
                  </a:moveTo>
                  <a:lnTo>
                    <a:pt x="318" y="279"/>
                  </a:lnTo>
                  <a:lnTo>
                    <a:pt x="318" y="308"/>
                  </a:lnTo>
                  <a:lnTo>
                    <a:pt x="48" y="308"/>
                  </a:lnTo>
                  <a:lnTo>
                    <a:pt x="48" y="279"/>
                  </a:lnTo>
                  <a:close/>
                  <a:moveTo>
                    <a:pt x="48" y="331"/>
                  </a:moveTo>
                  <a:lnTo>
                    <a:pt x="261" y="331"/>
                  </a:lnTo>
                  <a:lnTo>
                    <a:pt x="261" y="361"/>
                  </a:lnTo>
                  <a:lnTo>
                    <a:pt x="48" y="361"/>
                  </a:lnTo>
                  <a:lnTo>
                    <a:pt x="48" y="331"/>
                  </a:lnTo>
                  <a:close/>
                  <a:moveTo>
                    <a:pt x="244" y="490"/>
                  </a:moveTo>
                  <a:lnTo>
                    <a:pt x="195" y="436"/>
                  </a:lnTo>
                  <a:lnTo>
                    <a:pt x="204" y="423"/>
                  </a:lnTo>
                  <a:lnTo>
                    <a:pt x="243" y="448"/>
                  </a:lnTo>
                  <a:lnTo>
                    <a:pt x="306" y="385"/>
                  </a:lnTo>
                  <a:lnTo>
                    <a:pt x="322" y="393"/>
                  </a:lnTo>
                  <a:lnTo>
                    <a:pt x="244" y="490"/>
                  </a:lnTo>
                  <a:close/>
                  <a:moveTo>
                    <a:pt x="60" y="116"/>
                  </a:moveTo>
                  <a:lnTo>
                    <a:pt x="306" y="116"/>
                  </a:lnTo>
                  <a:lnTo>
                    <a:pt x="310" y="116"/>
                  </a:lnTo>
                  <a:lnTo>
                    <a:pt x="314" y="115"/>
                  </a:lnTo>
                  <a:lnTo>
                    <a:pt x="316" y="113"/>
                  </a:lnTo>
                  <a:lnTo>
                    <a:pt x="318" y="109"/>
                  </a:lnTo>
                  <a:lnTo>
                    <a:pt x="318" y="106"/>
                  </a:lnTo>
                  <a:lnTo>
                    <a:pt x="318" y="101"/>
                  </a:lnTo>
                  <a:lnTo>
                    <a:pt x="303" y="63"/>
                  </a:lnTo>
                  <a:lnTo>
                    <a:pt x="298" y="55"/>
                  </a:lnTo>
                  <a:lnTo>
                    <a:pt x="290" y="50"/>
                  </a:lnTo>
                  <a:lnTo>
                    <a:pt x="281" y="47"/>
                  </a:lnTo>
                  <a:lnTo>
                    <a:pt x="239" y="47"/>
                  </a:lnTo>
                  <a:lnTo>
                    <a:pt x="234" y="47"/>
                  </a:lnTo>
                  <a:lnTo>
                    <a:pt x="229" y="44"/>
                  </a:lnTo>
                  <a:lnTo>
                    <a:pt x="225" y="42"/>
                  </a:lnTo>
                  <a:lnTo>
                    <a:pt x="221" y="39"/>
                  </a:lnTo>
                  <a:lnTo>
                    <a:pt x="219" y="35"/>
                  </a:lnTo>
                  <a:lnTo>
                    <a:pt x="218" y="31"/>
                  </a:lnTo>
                  <a:lnTo>
                    <a:pt x="217" y="25"/>
                  </a:lnTo>
                  <a:lnTo>
                    <a:pt x="213" y="16"/>
                  </a:lnTo>
                  <a:lnTo>
                    <a:pt x="206" y="8"/>
                  </a:lnTo>
                  <a:lnTo>
                    <a:pt x="196" y="1"/>
                  </a:lnTo>
                  <a:lnTo>
                    <a:pt x="183" y="0"/>
                  </a:lnTo>
                  <a:lnTo>
                    <a:pt x="170" y="1"/>
                  </a:lnTo>
                  <a:lnTo>
                    <a:pt x="161" y="8"/>
                  </a:lnTo>
                  <a:lnTo>
                    <a:pt x="154" y="16"/>
                  </a:lnTo>
                  <a:lnTo>
                    <a:pt x="150" y="25"/>
                  </a:lnTo>
                  <a:lnTo>
                    <a:pt x="147" y="31"/>
                  </a:lnTo>
                  <a:lnTo>
                    <a:pt x="146" y="35"/>
                  </a:lnTo>
                  <a:lnTo>
                    <a:pt x="145" y="39"/>
                  </a:lnTo>
                  <a:lnTo>
                    <a:pt x="142" y="42"/>
                  </a:lnTo>
                  <a:lnTo>
                    <a:pt x="138" y="44"/>
                  </a:lnTo>
                  <a:lnTo>
                    <a:pt x="133" y="47"/>
                  </a:lnTo>
                  <a:lnTo>
                    <a:pt x="127" y="47"/>
                  </a:lnTo>
                  <a:lnTo>
                    <a:pt x="86" y="47"/>
                  </a:lnTo>
                  <a:lnTo>
                    <a:pt x="77" y="50"/>
                  </a:lnTo>
                  <a:lnTo>
                    <a:pt x="68" y="55"/>
                  </a:lnTo>
                  <a:lnTo>
                    <a:pt x="62" y="63"/>
                  </a:lnTo>
                  <a:lnTo>
                    <a:pt x="49" y="101"/>
                  </a:lnTo>
                  <a:lnTo>
                    <a:pt x="48" y="106"/>
                  </a:lnTo>
                  <a:lnTo>
                    <a:pt x="48" y="109"/>
                  </a:lnTo>
                  <a:lnTo>
                    <a:pt x="51" y="113"/>
                  </a:lnTo>
                  <a:lnTo>
                    <a:pt x="53" y="115"/>
                  </a:lnTo>
                  <a:lnTo>
                    <a:pt x="56" y="116"/>
                  </a:lnTo>
                  <a:lnTo>
                    <a:pt x="60" y="116"/>
                  </a:lnTo>
                  <a:close/>
                  <a:moveTo>
                    <a:pt x="183" y="9"/>
                  </a:moveTo>
                  <a:lnTo>
                    <a:pt x="188" y="10"/>
                  </a:lnTo>
                  <a:lnTo>
                    <a:pt x="191" y="12"/>
                  </a:lnTo>
                  <a:lnTo>
                    <a:pt x="195" y="16"/>
                  </a:lnTo>
                  <a:lnTo>
                    <a:pt x="197" y="20"/>
                  </a:lnTo>
                  <a:lnTo>
                    <a:pt x="197" y="24"/>
                  </a:lnTo>
                  <a:lnTo>
                    <a:pt x="197" y="29"/>
                  </a:lnTo>
                  <a:lnTo>
                    <a:pt x="195" y="33"/>
                  </a:lnTo>
                  <a:lnTo>
                    <a:pt x="191" y="35"/>
                  </a:lnTo>
                  <a:lnTo>
                    <a:pt x="188" y="38"/>
                  </a:lnTo>
                  <a:lnTo>
                    <a:pt x="183" y="39"/>
                  </a:lnTo>
                  <a:lnTo>
                    <a:pt x="179" y="38"/>
                  </a:lnTo>
                  <a:lnTo>
                    <a:pt x="175" y="35"/>
                  </a:lnTo>
                  <a:lnTo>
                    <a:pt x="171" y="33"/>
                  </a:lnTo>
                  <a:lnTo>
                    <a:pt x="170" y="29"/>
                  </a:lnTo>
                  <a:lnTo>
                    <a:pt x="168" y="24"/>
                  </a:lnTo>
                  <a:lnTo>
                    <a:pt x="170" y="20"/>
                  </a:lnTo>
                  <a:lnTo>
                    <a:pt x="171" y="16"/>
                  </a:lnTo>
                  <a:lnTo>
                    <a:pt x="175" y="12"/>
                  </a:lnTo>
                  <a:lnTo>
                    <a:pt x="179" y="10"/>
                  </a:lnTo>
                  <a:lnTo>
                    <a:pt x="183" y="9"/>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ea typeface="ＭＳ Ｐゴシック" pitchFamily="-105" charset="-128"/>
                <a:cs typeface="Times New Roman" pitchFamily="18" charset="0"/>
              </a:endParaRPr>
            </a:p>
          </p:txBody>
        </p:sp>
      </p:grpSp>
      <p:sp>
        <p:nvSpPr>
          <p:cNvPr id="14" name="Action Button: Home 13">
            <a:hlinkClick r:id="rId3" action="ppaction://hlinksldjump" highlightClick="1"/>
          </p:cNvPr>
          <p:cNvSpPr/>
          <p:nvPr/>
        </p:nvSpPr>
        <p:spPr>
          <a:xfrm>
            <a:off x="7513983" y="6149008"/>
            <a:ext cx="490330" cy="397565"/>
          </a:xfrm>
          <a:prstGeom prst="actionButtonHome">
            <a:avLst/>
          </a:prstGeom>
        </p:spPr>
        <p:style>
          <a:lnRef idx="2">
            <a:schemeClr val="accent6"/>
          </a:lnRef>
          <a:fillRef idx="1">
            <a:schemeClr val="lt1"/>
          </a:fillRef>
          <a:effectRef idx="0">
            <a:schemeClr val="accent6"/>
          </a:effectRef>
          <a:fontRef idx="minor">
            <a:schemeClr val="dk1"/>
          </a:fontRef>
        </p:style>
        <p:txBody>
          <a:bodyPr rtlCol="0" anchor="ctr"/>
          <a:lstStyle/>
          <a:p>
            <a:pPr algn="ctr" fontAlgn="base">
              <a:spcBef>
                <a:spcPct val="0"/>
              </a:spcBef>
              <a:spcAft>
                <a:spcPct val="0"/>
              </a:spcAft>
            </a:pPr>
            <a:endParaRPr lang="en-US" dirty="0">
              <a:solidFill>
                <a:prstClr val="black"/>
              </a:solidFill>
            </a:endParaRPr>
          </a:p>
        </p:txBody>
      </p:sp>
    </p:spTree>
    <p:extLst>
      <p:ext uri="{BB962C8B-B14F-4D97-AF65-F5344CB8AC3E}">
        <p14:creationId xmlns:p14="http://schemas.microsoft.com/office/powerpoint/2010/main" val="39609944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Non-Qualified Executive Benefits</a:t>
            </a:r>
            <a:endParaRPr lang="en-US" dirty="0"/>
          </a:p>
        </p:txBody>
      </p:sp>
      <p:sp>
        <p:nvSpPr>
          <p:cNvPr id="3" name="Slide Number Placeholder 2"/>
          <p:cNvSpPr>
            <a:spLocks noGrp="1"/>
          </p:cNvSpPr>
          <p:nvPr>
            <p:ph type="sldNum" sz="quarter" idx="12"/>
          </p:nvPr>
        </p:nvSpPr>
        <p:spPr/>
        <p:txBody>
          <a:bodyPr/>
          <a:lstStyle/>
          <a:p>
            <a:fld id="{9F495958-F516-439A-814A-D2DC1CC7FCCF}" type="slidenum">
              <a:rPr lang="en-US" smtClean="0">
                <a:solidFill>
                  <a:srgbClr val="3D9B35"/>
                </a:solidFill>
              </a:rPr>
              <a:pPr/>
              <a:t>16</a:t>
            </a:fld>
            <a:endParaRPr lang="en-US" dirty="0">
              <a:solidFill>
                <a:srgbClr val="3D9B35"/>
              </a:solidFill>
            </a:endParaRPr>
          </a:p>
        </p:txBody>
      </p:sp>
      <p:sp>
        <p:nvSpPr>
          <p:cNvPr id="7" name="TextBox 6"/>
          <p:cNvSpPr txBox="1"/>
          <p:nvPr/>
        </p:nvSpPr>
        <p:spPr>
          <a:xfrm>
            <a:off x="6790361" y="6488668"/>
            <a:ext cx="2300630" cy="369332"/>
          </a:xfrm>
          <a:prstGeom prst="rect">
            <a:avLst/>
          </a:prstGeom>
          <a:noFill/>
        </p:spPr>
        <p:txBody>
          <a:bodyPr wrap="none" rtlCol="0">
            <a:spAutoFit/>
          </a:bodyPr>
          <a:lstStyle/>
          <a:p>
            <a:pPr fontAlgn="base">
              <a:spcBef>
                <a:spcPct val="0"/>
              </a:spcBef>
              <a:spcAft>
                <a:spcPct val="0"/>
              </a:spcAft>
            </a:pPr>
            <a:r>
              <a:rPr lang="en-US" dirty="0">
                <a:solidFill>
                  <a:prstClr val="black"/>
                </a:solidFill>
                <a:ea typeface="ＭＳ Ｐゴシック" pitchFamily="-105" charset="-128"/>
                <a:cs typeface="Times New Roman" pitchFamily="18" charset="0"/>
              </a:rPr>
              <a:t>Return to Main Page</a:t>
            </a:r>
          </a:p>
        </p:txBody>
      </p:sp>
      <p:sp>
        <p:nvSpPr>
          <p:cNvPr id="9" name="Rectangle 8"/>
          <p:cNvSpPr/>
          <p:nvPr/>
        </p:nvSpPr>
        <p:spPr>
          <a:xfrm>
            <a:off x="0" y="2265408"/>
            <a:ext cx="9144000" cy="308095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grpSp>
        <p:nvGrpSpPr>
          <p:cNvPr id="10" name="Group 9"/>
          <p:cNvGrpSpPr/>
          <p:nvPr/>
        </p:nvGrpSpPr>
        <p:grpSpPr>
          <a:xfrm>
            <a:off x="0" y="2570209"/>
            <a:ext cx="9144000" cy="2471348"/>
            <a:chOff x="0" y="2438401"/>
            <a:chExt cx="9144000" cy="2471348"/>
          </a:xfrm>
        </p:grpSpPr>
        <p:sp>
          <p:nvSpPr>
            <p:cNvPr id="11" name="Rectangle 10"/>
            <p:cNvSpPr/>
            <p:nvPr/>
          </p:nvSpPr>
          <p:spPr>
            <a:xfrm>
              <a:off x="0" y="2438401"/>
              <a:ext cx="9144000" cy="24713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12" name="Rectangle 11"/>
            <p:cNvSpPr/>
            <p:nvPr/>
          </p:nvSpPr>
          <p:spPr>
            <a:xfrm>
              <a:off x="2718488" y="2766135"/>
              <a:ext cx="6108012" cy="1815882"/>
            </a:xfrm>
            <a:prstGeom prst="rect">
              <a:avLst/>
            </a:prstGeom>
          </p:spPr>
          <p:txBody>
            <a:bodyPr wrap="square" anchor="ctr">
              <a:spAutoFit/>
            </a:bodyPr>
            <a:lstStyle/>
            <a:p>
              <a:pPr fontAlgn="base">
                <a:spcBef>
                  <a:spcPct val="0"/>
                </a:spcBef>
                <a:spcAft>
                  <a:spcPct val="0"/>
                </a:spcAft>
              </a:pPr>
              <a:r>
                <a:rPr lang="en-US" sz="2800" dirty="0">
                  <a:solidFill>
                    <a:prstClr val="white"/>
                  </a:solidFill>
                  <a:ea typeface="ＭＳ Ｐゴシック" pitchFamily="-105" charset="-128"/>
                  <a:cs typeface="Times New Roman" pitchFamily="18" charset="0"/>
                </a:rPr>
                <a:t>Special Benefit Arrangements That May Provide Retirement and Death Benefit Protection to Select Employees of the Business</a:t>
              </a:r>
            </a:p>
          </p:txBody>
        </p:sp>
      </p:grpSp>
      <p:sp>
        <p:nvSpPr>
          <p:cNvPr id="13" name="Rectangle 12"/>
          <p:cNvSpPr/>
          <p:nvPr/>
        </p:nvSpPr>
        <p:spPr>
          <a:xfrm>
            <a:off x="0" y="2570209"/>
            <a:ext cx="2471348" cy="247134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14" name="Freeform 10"/>
          <p:cNvSpPr>
            <a:spLocks/>
          </p:cNvSpPr>
          <p:nvPr/>
        </p:nvSpPr>
        <p:spPr bwMode="auto">
          <a:xfrm>
            <a:off x="403651" y="2854563"/>
            <a:ext cx="1664046" cy="1787308"/>
          </a:xfrm>
          <a:custGeom>
            <a:avLst/>
            <a:gdLst>
              <a:gd name="T0" fmla="*/ 1071 w 2321"/>
              <a:gd name="T1" fmla="*/ 618 h 2493"/>
              <a:gd name="T2" fmla="*/ 909 w 2321"/>
              <a:gd name="T3" fmla="*/ 483 h 2493"/>
              <a:gd name="T4" fmla="*/ 655 w 2321"/>
              <a:gd name="T5" fmla="*/ 605 h 2493"/>
              <a:gd name="T6" fmla="*/ 453 w 2321"/>
              <a:gd name="T7" fmla="*/ 799 h 2493"/>
              <a:gd name="T8" fmla="*/ 320 w 2321"/>
              <a:gd name="T9" fmla="*/ 1047 h 2493"/>
              <a:gd name="T10" fmla="*/ 273 w 2321"/>
              <a:gd name="T11" fmla="*/ 1334 h 2493"/>
              <a:gd name="T12" fmla="*/ 318 w 2321"/>
              <a:gd name="T13" fmla="*/ 1613 h 2493"/>
              <a:gd name="T14" fmla="*/ 444 w 2321"/>
              <a:gd name="T15" fmla="*/ 1856 h 2493"/>
              <a:gd name="T16" fmla="*/ 636 w 2321"/>
              <a:gd name="T17" fmla="*/ 2050 h 2493"/>
              <a:gd name="T18" fmla="*/ 881 w 2321"/>
              <a:gd name="T19" fmla="*/ 2176 h 2493"/>
              <a:gd name="T20" fmla="*/ 1161 w 2321"/>
              <a:gd name="T21" fmla="*/ 2220 h 2493"/>
              <a:gd name="T22" fmla="*/ 1441 w 2321"/>
              <a:gd name="T23" fmla="*/ 2176 h 2493"/>
              <a:gd name="T24" fmla="*/ 1686 w 2321"/>
              <a:gd name="T25" fmla="*/ 2050 h 2493"/>
              <a:gd name="T26" fmla="*/ 1878 w 2321"/>
              <a:gd name="T27" fmla="*/ 1856 h 2493"/>
              <a:gd name="T28" fmla="*/ 2004 w 2321"/>
              <a:gd name="T29" fmla="*/ 1613 h 2493"/>
              <a:gd name="T30" fmla="*/ 2049 w 2321"/>
              <a:gd name="T31" fmla="*/ 1334 h 2493"/>
              <a:gd name="T32" fmla="*/ 2009 w 2321"/>
              <a:gd name="T33" fmla="*/ 1066 h 2493"/>
              <a:gd name="T34" fmla="*/ 1897 w 2321"/>
              <a:gd name="T35" fmla="*/ 833 h 2493"/>
              <a:gd name="T36" fmla="*/ 1722 w 2321"/>
              <a:gd name="T37" fmla="*/ 643 h 2493"/>
              <a:gd name="T38" fmla="*/ 1499 w 2321"/>
              <a:gd name="T39" fmla="*/ 512 h 2493"/>
              <a:gd name="T40" fmla="*/ 1423 w 2321"/>
              <a:gd name="T41" fmla="*/ 203 h 2493"/>
              <a:gd name="T42" fmla="*/ 1689 w 2321"/>
              <a:gd name="T43" fmla="*/ 300 h 2493"/>
              <a:gd name="T44" fmla="*/ 1924 w 2321"/>
              <a:gd name="T45" fmla="*/ 459 h 2493"/>
              <a:gd name="T46" fmla="*/ 2121 w 2321"/>
              <a:gd name="T47" fmla="*/ 681 h 2493"/>
              <a:gd name="T48" fmla="*/ 2254 w 2321"/>
              <a:gd name="T49" fmla="*/ 944 h 2493"/>
              <a:gd name="T50" fmla="*/ 2318 w 2321"/>
              <a:gd name="T51" fmla="*/ 1232 h 2493"/>
              <a:gd name="T52" fmla="*/ 2301 w 2321"/>
              <a:gd name="T53" fmla="*/ 1553 h 2493"/>
              <a:gd name="T54" fmla="*/ 2197 w 2321"/>
              <a:gd name="T55" fmla="*/ 1856 h 2493"/>
              <a:gd name="T56" fmla="*/ 2017 w 2321"/>
              <a:gd name="T57" fmla="*/ 2115 h 2493"/>
              <a:gd name="T58" fmla="*/ 1776 w 2321"/>
              <a:gd name="T59" fmla="*/ 2315 h 2493"/>
              <a:gd name="T60" fmla="*/ 1487 w 2321"/>
              <a:gd name="T61" fmla="*/ 2446 h 2493"/>
              <a:gd name="T62" fmla="*/ 1161 w 2321"/>
              <a:gd name="T63" fmla="*/ 2493 h 2493"/>
              <a:gd name="T64" fmla="*/ 836 w 2321"/>
              <a:gd name="T65" fmla="*/ 2446 h 2493"/>
              <a:gd name="T66" fmla="*/ 546 w 2321"/>
              <a:gd name="T67" fmla="*/ 2315 h 2493"/>
              <a:gd name="T68" fmla="*/ 304 w 2321"/>
              <a:gd name="T69" fmla="*/ 2115 h 2493"/>
              <a:gd name="T70" fmla="*/ 124 w 2321"/>
              <a:gd name="T71" fmla="*/ 1856 h 2493"/>
              <a:gd name="T72" fmla="*/ 21 w 2321"/>
              <a:gd name="T73" fmla="*/ 1553 h 2493"/>
              <a:gd name="T74" fmla="*/ 5 w 2321"/>
              <a:gd name="T75" fmla="*/ 1232 h 2493"/>
              <a:gd name="T76" fmla="*/ 69 w 2321"/>
              <a:gd name="T77" fmla="*/ 938 h 2493"/>
              <a:gd name="T78" fmla="*/ 206 w 2321"/>
              <a:gd name="T79" fmla="*/ 674 h 2493"/>
              <a:gd name="T80" fmla="*/ 408 w 2321"/>
              <a:gd name="T81" fmla="*/ 450 h 2493"/>
              <a:gd name="T82" fmla="*/ 658 w 2321"/>
              <a:gd name="T83" fmla="*/ 286 h 2493"/>
              <a:gd name="T84" fmla="*/ 941 w 2321"/>
              <a:gd name="T85" fmla="*/ 193 h 2493"/>
              <a:gd name="T86" fmla="*/ 1142 w 2321"/>
              <a:gd name="T87" fmla="*/ 181 h 2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21" h="2493">
                <a:moveTo>
                  <a:pt x="1171" y="0"/>
                </a:moveTo>
                <a:lnTo>
                  <a:pt x="1522" y="374"/>
                </a:lnTo>
                <a:lnTo>
                  <a:pt x="1071" y="618"/>
                </a:lnTo>
                <a:lnTo>
                  <a:pt x="1099" y="447"/>
                </a:lnTo>
                <a:lnTo>
                  <a:pt x="1002" y="461"/>
                </a:lnTo>
                <a:lnTo>
                  <a:pt x="909" y="483"/>
                </a:lnTo>
                <a:lnTo>
                  <a:pt x="819" y="514"/>
                </a:lnTo>
                <a:lnTo>
                  <a:pt x="734" y="555"/>
                </a:lnTo>
                <a:lnTo>
                  <a:pt x="655" y="605"/>
                </a:lnTo>
                <a:lnTo>
                  <a:pt x="580" y="662"/>
                </a:lnTo>
                <a:lnTo>
                  <a:pt x="513" y="728"/>
                </a:lnTo>
                <a:lnTo>
                  <a:pt x="453" y="799"/>
                </a:lnTo>
                <a:lnTo>
                  <a:pt x="401" y="876"/>
                </a:lnTo>
                <a:lnTo>
                  <a:pt x="356" y="959"/>
                </a:lnTo>
                <a:lnTo>
                  <a:pt x="320" y="1047"/>
                </a:lnTo>
                <a:lnTo>
                  <a:pt x="294" y="1139"/>
                </a:lnTo>
                <a:lnTo>
                  <a:pt x="278" y="1233"/>
                </a:lnTo>
                <a:lnTo>
                  <a:pt x="273" y="1334"/>
                </a:lnTo>
                <a:lnTo>
                  <a:pt x="278" y="1430"/>
                </a:lnTo>
                <a:lnTo>
                  <a:pt x="294" y="1523"/>
                </a:lnTo>
                <a:lnTo>
                  <a:pt x="318" y="1613"/>
                </a:lnTo>
                <a:lnTo>
                  <a:pt x="352" y="1699"/>
                </a:lnTo>
                <a:lnTo>
                  <a:pt x="394" y="1780"/>
                </a:lnTo>
                <a:lnTo>
                  <a:pt x="444" y="1856"/>
                </a:lnTo>
                <a:lnTo>
                  <a:pt x="501" y="1927"/>
                </a:lnTo>
                <a:lnTo>
                  <a:pt x="567" y="1991"/>
                </a:lnTo>
                <a:lnTo>
                  <a:pt x="636" y="2050"/>
                </a:lnTo>
                <a:lnTo>
                  <a:pt x="713" y="2100"/>
                </a:lnTo>
                <a:lnTo>
                  <a:pt x="795" y="2141"/>
                </a:lnTo>
                <a:lnTo>
                  <a:pt x="881" y="2176"/>
                </a:lnTo>
                <a:lnTo>
                  <a:pt x="971" y="2200"/>
                </a:lnTo>
                <a:lnTo>
                  <a:pt x="1064" y="2215"/>
                </a:lnTo>
                <a:lnTo>
                  <a:pt x="1161" y="2220"/>
                </a:lnTo>
                <a:lnTo>
                  <a:pt x="1257" y="2215"/>
                </a:lnTo>
                <a:lnTo>
                  <a:pt x="1351" y="2200"/>
                </a:lnTo>
                <a:lnTo>
                  <a:pt x="1441" y="2176"/>
                </a:lnTo>
                <a:lnTo>
                  <a:pt x="1527" y="2141"/>
                </a:lnTo>
                <a:lnTo>
                  <a:pt x="1610" y="2100"/>
                </a:lnTo>
                <a:lnTo>
                  <a:pt x="1686" y="2050"/>
                </a:lnTo>
                <a:lnTo>
                  <a:pt x="1757" y="1991"/>
                </a:lnTo>
                <a:lnTo>
                  <a:pt x="1821" y="1927"/>
                </a:lnTo>
                <a:lnTo>
                  <a:pt x="1878" y="1856"/>
                </a:lnTo>
                <a:lnTo>
                  <a:pt x="1928" y="1780"/>
                </a:lnTo>
                <a:lnTo>
                  <a:pt x="1971" y="1699"/>
                </a:lnTo>
                <a:lnTo>
                  <a:pt x="2004" y="1613"/>
                </a:lnTo>
                <a:lnTo>
                  <a:pt x="2030" y="1523"/>
                </a:lnTo>
                <a:lnTo>
                  <a:pt x="2043" y="1430"/>
                </a:lnTo>
                <a:lnTo>
                  <a:pt x="2049" y="1334"/>
                </a:lnTo>
                <a:lnTo>
                  <a:pt x="2045" y="1240"/>
                </a:lnTo>
                <a:lnTo>
                  <a:pt x="2031" y="1152"/>
                </a:lnTo>
                <a:lnTo>
                  <a:pt x="2009" y="1066"/>
                </a:lnTo>
                <a:lnTo>
                  <a:pt x="1979" y="983"/>
                </a:lnTo>
                <a:lnTo>
                  <a:pt x="1941" y="906"/>
                </a:lnTo>
                <a:lnTo>
                  <a:pt x="1897" y="833"/>
                </a:lnTo>
                <a:lnTo>
                  <a:pt x="1845" y="764"/>
                </a:lnTo>
                <a:lnTo>
                  <a:pt x="1786" y="700"/>
                </a:lnTo>
                <a:lnTo>
                  <a:pt x="1722" y="643"/>
                </a:lnTo>
                <a:lnTo>
                  <a:pt x="1653" y="592"/>
                </a:lnTo>
                <a:lnTo>
                  <a:pt x="1579" y="549"/>
                </a:lnTo>
                <a:lnTo>
                  <a:pt x="1499" y="512"/>
                </a:lnTo>
                <a:lnTo>
                  <a:pt x="1416" y="483"/>
                </a:lnTo>
                <a:lnTo>
                  <a:pt x="1594" y="386"/>
                </a:lnTo>
                <a:lnTo>
                  <a:pt x="1423" y="203"/>
                </a:lnTo>
                <a:lnTo>
                  <a:pt x="1515" y="228"/>
                </a:lnTo>
                <a:lnTo>
                  <a:pt x="1603" y="260"/>
                </a:lnTo>
                <a:lnTo>
                  <a:pt x="1689" y="300"/>
                </a:lnTo>
                <a:lnTo>
                  <a:pt x="1772" y="347"/>
                </a:lnTo>
                <a:lnTo>
                  <a:pt x="1850" y="400"/>
                </a:lnTo>
                <a:lnTo>
                  <a:pt x="1924" y="459"/>
                </a:lnTo>
                <a:lnTo>
                  <a:pt x="1995" y="526"/>
                </a:lnTo>
                <a:lnTo>
                  <a:pt x="2062" y="600"/>
                </a:lnTo>
                <a:lnTo>
                  <a:pt x="2121" y="681"/>
                </a:lnTo>
                <a:lnTo>
                  <a:pt x="2173" y="764"/>
                </a:lnTo>
                <a:lnTo>
                  <a:pt x="2218" y="852"/>
                </a:lnTo>
                <a:lnTo>
                  <a:pt x="2254" y="944"/>
                </a:lnTo>
                <a:lnTo>
                  <a:pt x="2283" y="1037"/>
                </a:lnTo>
                <a:lnTo>
                  <a:pt x="2304" y="1133"/>
                </a:lnTo>
                <a:lnTo>
                  <a:pt x="2318" y="1232"/>
                </a:lnTo>
                <a:lnTo>
                  <a:pt x="2321" y="1334"/>
                </a:lnTo>
                <a:lnTo>
                  <a:pt x="2316" y="1444"/>
                </a:lnTo>
                <a:lnTo>
                  <a:pt x="2301" y="1553"/>
                </a:lnTo>
                <a:lnTo>
                  <a:pt x="2275" y="1658"/>
                </a:lnTo>
                <a:lnTo>
                  <a:pt x="2240" y="1760"/>
                </a:lnTo>
                <a:lnTo>
                  <a:pt x="2197" y="1856"/>
                </a:lnTo>
                <a:lnTo>
                  <a:pt x="2145" y="1948"/>
                </a:lnTo>
                <a:lnTo>
                  <a:pt x="2085" y="2034"/>
                </a:lnTo>
                <a:lnTo>
                  <a:pt x="2017" y="2115"/>
                </a:lnTo>
                <a:lnTo>
                  <a:pt x="1943" y="2189"/>
                </a:lnTo>
                <a:lnTo>
                  <a:pt x="1862" y="2255"/>
                </a:lnTo>
                <a:lnTo>
                  <a:pt x="1776" y="2315"/>
                </a:lnTo>
                <a:lnTo>
                  <a:pt x="1684" y="2367"/>
                </a:lnTo>
                <a:lnTo>
                  <a:pt x="1587" y="2412"/>
                </a:lnTo>
                <a:lnTo>
                  <a:pt x="1487" y="2446"/>
                </a:lnTo>
                <a:lnTo>
                  <a:pt x="1382" y="2471"/>
                </a:lnTo>
                <a:lnTo>
                  <a:pt x="1273" y="2488"/>
                </a:lnTo>
                <a:lnTo>
                  <a:pt x="1161" y="2493"/>
                </a:lnTo>
                <a:lnTo>
                  <a:pt x="1048" y="2488"/>
                </a:lnTo>
                <a:lnTo>
                  <a:pt x="941" y="2471"/>
                </a:lnTo>
                <a:lnTo>
                  <a:pt x="836" y="2446"/>
                </a:lnTo>
                <a:lnTo>
                  <a:pt x="734" y="2412"/>
                </a:lnTo>
                <a:lnTo>
                  <a:pt x="637" y="2367"/>
                </a:lnTo>
                <a:lnTo>
                  <a:pt x="546" y="2315"/>
                </a:lnTo>
                <a:lnTo>
                  <a:pt x="459" y="2255"/>
                </a:lnTo>
                <a:lnTo>
                  <a:pt x="378" y="2189"/>
                </a:lnTo>
                <a:lnTo>
                  <a:pt x="304" y="2115"/>
                </a:lnTo>
                <a:lnTo>
                  <a:pt x="237" y="2034"/>
                </a:lnTo>
                <a:lnTo>
                  <a:pt x="176" y="1948"/>
                </a:lnTo>
                <a:lnTo>
                  <a:pt x="124" y="1856"/>
                </a:lnTo>
                <a:lnTo>
                  <a:pt x="81" y="1760"/>
                </a:lnTo>
                <a:lnTo>
                  <a:pt x="47" y="1658"/>
                </a:lnTo>
                <a:lnTo>
                  <a:pt x="21" y="1553"/>
                </a:lnTo>
                <a:lnTo>
                  <a:pt x="5" y="1444"/>
                </a:lnTo>
                <a:lnTo>
                  <a:pt x="0" y="1334"/>
                </a:lnTo>
                <a:lnTo>
                  <a:pt x="5" y="1232"/>
                </a:lnTo>
                <a:lnTo>
                  <a:pt x="17" y="1132"/>
                </a:lnTo>
                <a:lnTo>
                  <a:pt x="38" y="1033"/>
                </a:lnTo>
                <a:lnTo>
                  <a:pt x="69" y="938"/>
                </a:lnTo>
                <a:lnTo>
                  <a:pt x="105" y="847"/>
                </a:lnTo>
                <a:lnTo>
                  <a:pt x="152" y="759"/>
                </a:lnTo>
                <a:lnTo>
                  <a:pt x="206" y="674"/>
                </a:lnTo>
                <a:lnTo>
                  <a:pt x="266" y="595"/>
                </a:lnTo>
                <a:lnTo>
                  <a:pt x="333" y="519"/>
                </a:lnTo>
                <a:lnTo>
                  <a:pt x="408" y="450"/>
                </a:lnTo>
                <a:lnTo>
                  <a:pt x="487" y="388"/>
                </a:lnTo>
                <a:lnTo>
                  <a:pt x="572" y="333"/>
                </a:lnTo>
                <a:lnTo>
                  <a:pt x="658" y="286"/>
                </a:lnTo>
                <a:lnTo>
                  <a:pt x="750" y="248"/>
                </a:lnTo>
                <a:lnTo>
                  <a:pt x="845" y="217"/>
                </a:lnTo>
                <a:lnTo>
                  <a:pt x="941" y="193"/>
                </a:lnTo>
                <a:lnTo>
                  <a:pt x="1042" y="179"/>
                </a:lnTo>
                <a:lnTo>
                  <a:pt x="1142" y="174"/>
                </a:lnTo>
                <a:lnTo>
                  <a:pt x="1142" y="181"/>
                </a:lnTo>
                <a:lnTo>
                  <a:pt x="117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ea typeface="ＭＳ Ｐゴシック" pitchFamily="-105" charset="-128"/>
              <a:cs typeface="Times New Roman" pitchFamily="18" charset="0"/>
            </a:endParaRPr>
          </a:p>
        </p:txBody>
      </p:sp>
      <p:sp>
        <p:nvSpPr>
          <p:cNvPr id="20" name="Freeform 33"/>
          <p:cNvSpPr>
            <a:spLocks noEditPoints="1"/>
          </p:cNvSpPr>
          <p:nvPr/>
        </p:nvSpPr>
        <p:spPr bwMode="auto">
          <a:xfrm>
            <a:off x="915947" y="3522602"/>
            <a:ext cx="647810" cy="598824"/>
          </a:xfrm>
          <a:custGeom>
            <a:avLst/>
            <a:gdLst>
              <a:gd name="T0" fmla="*/ 101 w 584"/>
              <a:gd name="T1" fmla="*/ 378 h 494"/>
              <a:gd name="T2" fmla="*/ 88 w 584"/>
              <a:gd name="T3" fmla="*/ 390 h 494"/>
              <a:gd name="T4" fmla="*/ 101 w 584"/>
              <a:gd name="T5" fmla="*/ 401 h 494"/>
              <a:gd name="T6" fmla="*/ 303 w 584"/>
              <a:gd name="T7" fmla="*/ 395 h 494"/>
              <a:gd name="T8" fmla="*/ 296 w 584"/>
              <a:gd name="T9" fmla="*/ 378 h 494"/>
              <a:gd name="T10" fmla="*/ 269 w 584"/>
              <a:gd name="T11" fmla="*/ 378 h 494"/>
              <a:gd name="T12" fmla="*/ 269 w 584"/>
              <a:gd name="T13" fmla="*/ 378 h 494"/>
              <a:gd name="T14" fmla="*/ 341 w 584"/>
              <a:gd name="T15" fmla="*/ 230 h 494"/>
              <a:gd name="T16" fmla="*/ 380 w 584"/>
              <a:gd name="T17" fmla="*/ 316 h 494"/>
              <a:gd name="T18" fmla="*/ 381 w 584"/>
              <a:gd name="T19" fmla="*/ 345 h 494"/>
              <a:gd name="T20" fmla="*/ 372 w 584"/>
              <a:gd name="T21" fmla="*/ 349 h 494"/>
              <a:gd name="T22" fmla="*/ 367 w 584"/>
              <a:gd name="T23" fmla="*/ 322 h 494"/>
              <a:gd name="T24" fmla="*/ 375 w 584"/>
              <a:gd name="T25" fmla="*/ 315 h 494"/>
              <a:gd name="T26" fmla="*/ 4 w 584"/>
              <a:gd name="T27" fmla="*/ 140 h 494"/>
              <a:gd name="T28" fmla="*/ 0 w 584"/>
              <a:gd name="T29" fmla="*/ 174 h 494"/>
              <a:gd name="T30" fmla="*/ 34 w 584"/>
              <a:gd name="T31" fmla="*/ 197 h 494"/>
              <a:gd name="T32" fmla="*/ 20 w 584"/>
              <a:gd name="T33" fmla="*/ 466 h 494"/>
              <a:gd name="T34" fmla="*/ 9 w 584"/>
              <a:gd name="T35" fmla="*/ 480 h 494"/>
              <a:gd name="T36" fmla="*/ 20 w 584"/>
              <a:gd name="T37" fmla="*/ 494 h 494"/>
              <a:gd name="T38" fmla="*/ 567 w 584"/>
              <a:gd name="T39" fmla="*/ 492 h 494"/>
              <a:gd name="T40" fmla="*/ 572 w 584"/>
              <a:gd name="T41" fmla="*/ 476 h 494"/>
              <a:gd name="T42" fmla="*/ 559 w 584"/>
              <a:gd name="T43" fmla="*/ 466 h 494"/>
              <a:gd name="T44" fmla="*/ 557 w 584"/>
              <a:gd name="T45" fmla="*/ 197 h 494"/>
              <a:gd name="T46" fmla="*/ 584 w 584"/>
              <a:gd name="T47" fmla="*/ 153 h 494"/>
              <a:gd name="T48" fmla="*/ 583 w 584"/>
              <a:gd name="T49" fmla="*/ 144 h 494"/>
              <a:gd name="T50" fmla="*/ 475 w 584"/>
              <a:gd name="T51" fmla="*/ 0 h 494"/>
              <a:gd name="T52" fmla="*/ 530 w 584"/>
              <a:gd name="T53" fmla="*/ 166 h 494"/>
              <a:gd name="T54" fmla="*/ 491 w 584"/>
              <a:gd name="T55" fmla="*/ 184 h 494"/>
              <a:gd name="T56" fmla="*/ 478 w 584"/>
              <a:gd name="T57" fmla="*/ 145 h 494"/>
              <a:gd name="T58" fmla="*/ 424 w 584"/>
              <a:gd name="T59" fmla="*/ 145 h 494"/>
              <a:gd name="T60" fmla="*/ 410 w 584"/>
              <a:gd name="T61" fmla="*/ 184 h 494"/>
              <a:gd name="T62" fmla="*/ 372 w 584"/>
              <a:gd name="T63" fmla="*/ 166 h 494"/>
              <a:gd name="T64" fmla="*/ 380 w 584"/>
              <a:gd name="T65" fmla="*/ 15 h 494"/>
              <a:gd name="T66" fmla="*/ 309 w 584"/>
              <a:gd name="T67" fmla="*/ 15 h 494"/>
              <a:gd name="T68" fmla="*/ 314 w 584"/>
              <a:gd name="T69" fmla="*/ 176 h 494"/>
              <a:gd name="T70" fmla="*/ 270 w 584"/>
              <a:gd name="T71" fmla="*/ 176 h 494"/>
              <a:gd name="T72" fmla="*/ 212 w 584"/>
              <a:gd name="T73" fmla="*/ 145 h 494"/>
              <a:gd name="T74" fmla="*/ 198 w 584"/>
              <a:gd name="T75" fmla="*/ 184 h 494"/>
              <a:gd name="T76" fmla="*/ 160 w 584"/>
              <a:gd name="T77" fmla="*/ 166 h 494"/>
              <a:gd name="T78" fmla="*/ 240 w 584"/>
              <a:gd name="T79" fmla="*/ 15 h 494"/>
              <a:gd name="T80" fmla="*/ 106 w 584"/>
              <a:gd name="T81" fmla="*/ 145 h 494"/>
              <a:gd name="T82" fmla="*/ 92 w 584"/>
              <a:gd name="T83" fmla="*/ 184 h 494"/>
              <a:gd name="T84" fmla="*/ 53 w 584"/>
              <a:gd name="T85" fmla="*/ 166 h 494"/>
              <a:gd name="T86" fmla="*/ 73 w 584"/>
              <a:gd name="T87" fmla="*/ 200 h 494"/>
              <a:gd name="T88" fmla="*/ 109 w 584"/>
              <a:gd name="T89" fmla="*/ 184 h 494"/>
              <a:gd name="T90" fmla="*/ 143 w 584"/>
              <a:gd name="T91" fmla="*/ 196 h 494"/>
              <a:gd name="T92" fmla="*/ 174 w 584"/>
              <a:gd name="T93" fmla="*/ 199 h 494"/>
              <a:gd name="T94" fmla="*/ 215 w 584"/>
              <a:gd name="T95" fmla="*/ 184 h 494"/>
              <a:gd name="T96" fmla="*/ 249 w 584"/>
              <a:gd name="T97" fmla="*/ 196 h 494"/>
              <a:gd name="T98" fmla="*/ 280 w 584"/>
              <a:gd name="T99" fmla="*/ 199 h 494"/>
              <a:gd name="T100" fmla="*/ 321 w 584"/>
              <a:gd name="T101" fmla="*/ 184 h 494"/>
              <a:gd name="T102" fmla="*/ 355 w 584"/>
              <a:gd name="T103" fmla="*/ 196 h 494"/>
              <a:gd name="T104" fmla="*/ 386 w 584"/>
              <a:gd name="T105" fmla="*/ 199 h 494"/>
              <a:gd name="T106" fmla="*/ 427 w 584"/>
              <a:gd name="T107" fmla="*/ 184 h 494"/>
              <a:gd name="T108" fmla="*/ 461 w 584"/>
              <a:gd name="T109" fmla="*/ 196 h 494"/>
              <a:gd name="T110" fmla="*/ 492 w 584"/>
              <a:gd name="T111" fmla="*/ 199 h 494"/>
              <a:gd name="T112" fmla="*/ 517 w 584"/>
              <a:gd name="T113" fmla="*/ 466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84" h="494">
                <a:moveTo>
                  <a:pt x="292" y="230"/>
                </a:moveTo>
                <a:lnTo>
                  <a:pt x="101" y="230"/>
                </a:lnTo>
                <a:lnTo>
                  <a:pt x="101" y="378"/>
                </a:lnTo>
                <a:lnTo>
                  <a:pt x="101" y="378"/>
                </a:lnTo>
                <a:lnTo>
                  <a:pt x="96" y="378"/>
                </a:lnTo>
                <a:lnTo>
                  <a:pt x="92" y="382"/>
                </a:lnTo>
                <a:lnTo>
                  <a:pt x="89" y="384"/>
                </a:lnTo>
                <a:lnTo>
                  <a:pt x="88" y="390"/>
                </a:lnTo>
                <a:lnTo>
                  <a:pt x="89" y="395"/>
                </a:lnTo>
                <a:lnTo>
                  <a:pt x="92" y="399"/>
                </a:lnTo>
                <a:lnTo>
                  <a:pt x="96" y="401"/>
                </a:lnTo>
                <a:lnTo>
                  <a:pt x="101" y="401"/>
                </a:lnTo>
                <a:lnTo>
                  <a:pt x="292" y="401"/>
                </a:lnTo>
                <a:lnTo>
                  <a:pt x="296" y="401"/>
                </a:lnTo>
                <a:lnTo>
                  <a:pt x="300" y="399"/>
                </a:lnTo>
                <a:lnTo>
                  <a:pt x="303" y="395"/>
                </a:lnTo>
                <a:lnTo>
                  <a:pt x="304" y="390"/>
                </a:lnTo>
                <a:lnTo>
                  <a:pt x="303" y="384"/>
                </a:lnTo>
                <a:lnTo>
                  <a:pt x="300" y="382"/>
                </a:lnTo>
                <a:lnTo>
                  <a:pt x="296" y="378"/>
                </a:lnTo>
                <a:lnTo>
                  <a:pt x="292" y="378"/>
                </a:lnTo>
                <a:lnTo>
                  <a:pt x="292" y="378"/>
                </a:lnTo>
                <a:lnTo>
                  <a:pt x="292" y="230"/>
                </a:lnTo>
                <a:close/>
                <a:moveTo>
                  <a:pt x="269" y="378"/>
                </a:moveTo>
                <a:lnTo>
                  <a:pt x="125" y="378"/>
                </a:lnTo>
                <a:lnTo>
                  <a:pt x="125" y="251"/>
                </a:lnTo>
                <a:lnTo>
                  <a:pt x="269" y="251"/>
                </a:lnTo>
                <a:lnTo>
                  <a:pt x="269" y="378"/>
                </a:lnTo>
                <a:close/>
                <a:moveTo>
                  <a:pt x="341" y="435"/>
                </a:moveTo>
                <a:lnTo>
                  <a:pt x="481" y="435"/>
                </a:lnTo>
                <a:lnTo>
                  <a:pt x="481" y="230"/>
                </a:lnTo>
                <a:lnTo>
                  <a:pt x="341" y="230"/>
                </a:lnTo>
                <a:lnTo>
                  <a:pt x="341" y="435"/>
                </a:lnTo>
                <a:close/>
                <a:moveTo>
                  <a:pt x="375" y="315"/>
                </a:moveTo>
                <a:lnTo>
                  <a:pt x="377" y="315"/>
                </a:lnTo>
                <a:lnTo>
                  <a:pt x="380" y="316"/>
                </a:lnTo>
                <a:lnTo>
                  <a:pt x="381" y="319"/>
                </a:lnTo>
                <a:lnTo>
                  <a:pt x="382" y="322"/>
                </a:lnTo>
                <a:lnTo>
                  <a:pt x="382" y="343"/>
                </a:lnTo>
                <a:lnTo>
                  <a:pt x="381" y="345"/>
                </a:lnTo>
                <a:lnTo>
                  <a:pt x="380" y="348"/>
                </a:lnTo>
                <a:lnTo>
                  <a:pt x="377" y="349"/>
                </a:lnTo>
                <a:lnTo>
                  <a:pt x="375" y="350"/>
                </a:lnTo>
                <a:lnTo>
                  <a:pt x="372" y="349"/>
                </a:lnTo>
                <a:lnTo>
                  <a:pt x="369" y="348"/>
                </a:lnTo>
                <a:lnTo>
                  <a:pt x="368" y="345"/>
                </a:lnTo>
                <a:lnTo>
                  <a:pt x="367" y="343"/>
                </a:lnTo>
                <a:lnTo>
                  <a:pt x="367" y="322"/>
                </a:lnTo>
                <a:lnTo>
                  <a:pt x="368" y="319"/>
                </a:lnTo>
                <a:lnTo>
                  <a:pt x="369" y="316"/>
                </a:lnTo>
                <a:lnTo>
                  <a:pt x="372" y="315"/>
                </a:lnTo>
                <a:lnTo>
                  <a:pt x="375" y="315"/>
                </a:lnTo>
                <a:close/>
                <a:moveTo>
                  <a:pt x="475" y="0"/>
                </a:moveTo>
                <a:lnTo>
                  <a:pt x="109" y="0"/>
                </a:lnTo>
                <a:lnTo>
                  <a:pt x="9" y="132"/>
                </a:lnTo>
                <a:lnTo>
                  <a:pt x="4" y="140"/>
                </a:lnTo>
                <a:lnTo>
                  <a:pt x="1" y="144"/>
                </a:lnTo>
                <a:lnTo>
                  <a:pt x="0" y="147"/>
                </a:lnTo>
                <a:lnTo>
                  <a:pt x="0" y="153"/>
                </a:lnTo>
                <a:lnTo>
                  <a:pt x="0" y="174"/>
                </a:lnTo>
                <a:lnTo>
                  <a:pt x="4" y="185"/>
                </a:lnTo>
                <a:lnTo>
                  <a:pt x="13" y="195"/>
                </a:lnTo>
                <a:lnTo>
                  <a:pt x="26" y="197"/>
                </a:lnTo>
                <a:lnTo>
                  <a:pt x="34" y="197"/>
                </a:lnTo>
                <a:lnTo>
                  <a:pt x="41" y="195"/>
                </a:lnTo>
                <a:lnTo>
                  <a:pt x="41" y="466"/>
                </a:lnTo>
                <a:lnTo>
                  <a:pt x="25" y="466"/>
                </a:lnTo>
                <a:lnTo>
                  <a:pt x="20" y="466"/>
                </a:lnTo>
                <a:lnTo>
                  <a:pt x="16" y="468"/>
                </a:lnTo>
                <a:lnTo>
                  <a:pt x="12" y="471"/>
                </a:lnTo>
                <a:lnTo>
                  <a:pt x="11" y="476"/>
                </a:lnTo>
                <a:lnTo>
                  <a:pt x="9" y="480"/>
                </a:lnTo>
                <a:lnTo>
                  <a:pt x="11" y="485"/>
                </a:lnTo>
                <a:lnTo>
                  <a:pt x="12" y="489"/>
                </a:lnTo>
                <a:lnTo>
                  <a:pt x="16" y="492"/>
                </a:lnTo>
                <a:lnTo>
                  <a:pt x="20" y="494"/>
                </a:lnTo>
                <a:lnTo>
                  <a:pt x="25" y="494"/>
                </a:lnTo>
                <a:lnTo>
                  <a:pt x="559" y="494"/>
                </a:lnTo>
                <a:lnTo>
                  <a:pt x="563" y="494"/>
                </a:lnTo>
                <a:lnTo>
                  <a:pt x="567" y="492"/>
                </a:lnTo>
                <a:lnTo>
                  <a:pt x="571" y="489"/>
                </a:lnTo>
                <a:lnTo>
                  <a:pt x="572" y="485"/>
                </a:lnTo>
                <a:lnTo>
                  <a:pt x="574" y="480"/>
                </a:lnTo>
                <a:lnTo>
                  <a:pt x="572" y="476"/>
                </a:lnTo>
                <a:lnTo>
                  <a:pt x="571" y="471"/>
                </a:lnTo>
                <a:lnTo>
                  <a:pt x="567" y="468"/>
                </a:lnTo>
                <a:lnTo>
                  <a:pt x="563" y="466"/>
                </a:lnTo>
                <a:lnTo>
                  <a:pt x="559" y="466"/>
                </a:lnTo>
                <a:lnTo>
                  <a:pt x="543" y="466"/>
                </a:lnTo>
                <a:lnTo>
                  <a:pt x="543" y="195"/>
                </a:lnTo>
                <a:lnTo>
                  <a:pt x="550" y="197"/>
                </a:lnTo>
                <a:lnTo>
                  <a:pt x="557" y="197"/>
                </a:lnTo>
                <a:lnTo>
                  <a:pt x="571" y="195"/>
                </a:lnTo>
                <a:lnTo>
                  <a:pt x="580" y="185"/>
                </a:lnTo>
                <a:lnTo>
                  <a:pt x="584" y="174"/>
                </a:lnTo>
                <a:lnTo>
                  <a:pt x="584" y="153"/>
                </a:lnTo>
                <a:lnTo>
                  <a:pt x="584" y="149"/>
                </a:lnTo>
                <a:lnTo>
                  <a:pt x="584" y="147"/>
                </a:lnTo>
                <a:lnTo>
                  <a:pt x="583" y="145"/>
                </a:lnTo>
                <a:lnTo>
                  <a:pt x="583" y="144"/>
                </a:lnTo>
                <a:lnTo>
                  <a:pt x="581" y="142"/>
                </a:lnTo>
                <a:lnTo>
                  <a:pt x="579" y="140"/>
                </a:lnTo>
                <a:lnTo>
                  <a:pt x="576" y="136"/>
                </a:lnTo>
                <a:lnTo>
                  <a:pt x="475" y="0"/>
                </a:lnTo>
                <a:close/>
                <a:moveTo>
                  <a:pt x="450" y="15"/>
                </a:moveTo>
                <a:lnTo>
                  <a:pt x="530" y="145"/>
                </a:lnTo>
                <a:lnTo>
                  <a:pt x="530" y="145"/>
                </a:lnTo>
                <a:lnTo>
                  <a:pt x="530" y="166"/>
                </a:lnTo>
                <a:lnTo>
                  <a:pt x="526" y="176"/>
                </a:lnTo>
                <a:lnTo>
                  <a:pt x="517" y="184"/>
                </a:lnTo>
                <a:lnTo>
                  <a:pt x="504" y="187"/>
                </a:lnTo>
                <a:lnTo>
                  <a:pt x="491" y="184"/>
                </a:lnTo>
                <a:lnTo>
                  <a:pt x="482" y="176"/>
                </a:lnTo>
                <a:lnTo>
                  <a:pt x="478" y="166"/>
                </a:lnTo>
                <a:lnTo>
                  <a:pt x="478" y="145"/>
                </a:lnTo>
                <a:lnTo>
                  <a:pt x="478" y="145"/>
                </a:lnTo>
                <a:lnTo>
                  <a:pt x="415" y="15"/>
                </a:lnTo>
                <a:lnTo>
                  <a:pt x="450" y="15"/>
                </a:lnTo>
                <a:close/>
                <a:moveTo>
                  <a:pt x="380" y="15"/>
                </a:moveTo>
                <a:lnTo>
                  <a:pt x="424" y="145"/>
                </a:lnTo>
                <a:lnTo>
                  <a:pt x="424" y="145"/>
                </a:lnTo>
                <a:lnTo>
                  <a:pt x="424" y="166"/>
                </a:lnTo>
                <a:lnTo>
                  <a:pt x="420" y="176"/>
                </a:lnTo>
                <a:lnTo>
                  <a:pt x="410" y="184"/>
                </a:lnTo>
                <a:lnTo>
                  <a:pt x="398" y="187"/>
                </a:lnTo>
                <a:lnTo>
                  <a:pt x="385" y="184"/>
                </a:lnTo>
                <a:lnTo>
                  <a:pt x="376" y="176"/>
                </a:lnTo>
                <a:lnTo>
                  <a:pt x="372" y="166"/>
                </a:lnTo>
                <a:lnTo>
                  <a:pt x="372" y="145"/>
                </a:lnTo>
                <a:lnTo>
                  <a:pt x="372" y="145"/>
                </a:lnTo>
                <a:lnTo>
                  <a:pt x="344" y="15"/>
                </a:lnTo>
                <a:lnTo>
                  <a:pt x="380" y="15"/>
                </a:lnTo>
                <a:close/>
                <a:moveTo>
                  <a:pt x="266" y="145"/>
                </a:moveTo>
                <a:lnTo>
                  <a:pt x="266" y="145"/>
                </a:lnTo>
                <a:lnTo>
                  <a:pt x="274" y="15"/>
                </a:lnTo>
                <a:lnTo>
                  <a:pt x="309" y="15"/>
                </a:lnTo>
                <a:lnTo>
                  <a:pt x="318" y="145"/>
                </a:lnTo>
                <a:lnTo>
                  <a:pt x="318" y="145"/>
                </a:lnTo>
                <a:lnTo>
                  <a:pt x="318" y="166"/>
                </a:lnTo>
                <a:lnTo>
                  <a:pt x="314" y="176"/>
                </a:lnTo>
                <a:lnTo>
                  <a:pt x="304" y="184"/>
                </a:lnTo>
                <a:lnTo>
                  <a:pt x="292" y="187"/>
                </a:lnTo>
                <a:lnTo>
                  <a:pt x="279" y="184"/>
                </a:lnTo>
                <a:lnTo>
                  <a:pt x="270" y="176"/>
                </a:lnTo>
                <a:lnTo>
                  <a:pt x="266" y="166"/>
                </a:lnTo>
                <a:lnTo>
                  <a:pt x="266" y="145"/>
                </a:lnTo>
                <a:close/>
                <a:moveTo>
                  <a:pt x="240" y="15"/>
                </a:moveTo>
                <a:lnTo>
                  <a:pt x="212" y="145"/>
                </a:lnTo>
                <a:lnTo>
                  <a:pt x="212" y="145"/>
                </a:lnTo>
                <a:lnTo>
                  <a:pt x="212" y="166"/>
                </a:lnTo>
                <a:lnTo>
                  <a:pt x="208" y="176"/>
                </a:lnTo>
                <a:lnTo>
                  <a:pt x="198" y="184"/>
                </a:lnTo>
                <a:lnTo>
                  <a:pt x="186" y="187"/>
                </a:lnTo>
                <a:lnTo>
                  <a:pt x="173" y="184"/>
                </a:lnTo>
                <a:lnTo>
                  <a:pt x="164" y="176"/>
                </a:lnTo>
                <a:lnTo>
                  <a:pt x="160" y="166"/>
                </a:lnTo>
                <a:lnTo>
                  <a:pt x="160" y="145"/>
                </a:lnTo>
                <a:lnTo>
                  <a:pt x="160" y="145"/>
                </a:lnTo>
                <a:lnTo>
                  <a:pt x="204" y="15"/>
                </a:lnTo>
                <a:lnTo>
                  <a:pt x="240" y="15"/>
                </a:lnTo>
                <a:close/>
                <a:moveTo>
                  <a:pt x="53" y="145"/>
                </a:moveTo>
                <a:lnTo>
                  <a:pt x="134" y="15"/>
                </a:lnTo>
                <a:lnTo>
                  <a:pt x="169" y="15"/>
                </a:lnTo>
                <a:lnTo>
                  <a:pt x="106" y="145"/>
                </a:lnTo>
                <a:lnTo>
                  <a:pt x="106" y="145"/>
                </a:lnTo>
                <a:lnTo>
                  <a:pt x="106" y="166"/>
                </a:lnTo>
                <a:lnTo>
                  <a:pt x="102" y="176"/>
                </a:lnTo>
                <a:lnTo>
                  <a:pt x="92" y="184"/>
                </a:lnTo>
                <a:lnTo>
                  <a:pt x="80" y="187"/>
                </a:lnTo>
                <a:lnTo>
                  <a:pt x="67" y="184"/>
                </a:lnTo>
                <a:lnTo>
                  <a:pt x="58" y="176"/>
                </a:lnTo>
                <a:lnTo>
                  <a:pt x="53" y="166"/>
                </a:lnTo>
                <a:lnTo>
                  <a:pt x="53" y="145"/>
                </a:lnTo>
                <a:close/>
                <a:moveTo>
                  <a:pt x="67" y="466"/>
                </a:moveTo>
                <a:lnTo>
                  <a:pt x="67" y="199"/>
                </a:lnTo>
                <a:lnTo>
                  <a:pt x="73" y="200"/>
                </a:lnTo>
                <a:lnTo>
                  <a:pt x="80" y="201"/>
                </a:lnTo>
                <a:lnTo>
                  <a:pt x="92" y="199"/>
                </a:lnTo>
                <a:lnTo>
                  <a:pt x="102" y="193"/>
                </a:lnTo>
                <a:lnTo>
                  <a:pt x="109" y="184"/>
                </a:lnTo>
                <a:lnTo>
                  <a:pt x="114" y="192"/>
                </a:lnTo>
                <a:lnTo>
                  <a:pt x="123" y="196"/>
                </a:lnTo>
                <a:lnTo>
                  <a:pt x="132" y="197"/>
                </a:lnTo>
                <a:lnTo>
                  <a:pt x="143" y="196"/>
                </a:lnTo>
                <a:lnTo>
                  <a:pt x="151" y="192"/>
                </a:lnTo>
                <a:lnTo>
                  <a:pt x="156" y="184"/>
                </a:lnTo>
                <a:lnTo>
                  <a:pt x="164" y="193"/>
                </a:lnTo>
                <a:lnTo>
                  <a:pt x="174" y="199"/>
                </a:lnTo>
                <a:lnTo>
                  <a:pt x="186" y="201"/>
                </a:lnTo>
                <a:lnTo>
                  <a:pt x="198" y="199"/>
                </a:lnTo>
                <a:lnTo>
                  <a:pt x="208" y="193"/>
                </a:lnTo>
                <a:lnTo>
                  <a:pt x="215" y="184"/>
                </a:lnTo>
                <a:lnTo>
                  <a:pt x="220" y="192"/>
                </a:lnTo>
                <a:lnTo>
                  <a:pt x="229" y="196"/>
                </a:lnTo>
                <a:lnTo>
                  <a:pt x="238" y="197"/>
                </a:lnTo>
                <a:lnTo>
                  <a:pt x="249" y="196"/>
                </a:lnTo>
                <a:lnTo>
                  <a:pt x="257" y="192"/>
                </a:lnTo>
                <a:lnTo>
                  <a:pt x="263" y="184"/>
                </a:lnTo>
                <a:lnTo>
                  <a:pt x="270" y="193"/>
                </a:lnTo>
                <a:lnTo>
                  <a:pt x="280" y="199"/>
                </a:lnTo>
                <a:lnTo>
                  <a:pt x="292" y="201"/>
                </a:lnTo>
                <a:lnTo>
                  <a:pt x="304" y="199"/>
                </a:lnTo>
                <a:lnTo>
                  <a:pt x="314" y="193"/>
                </a:lnTo>
                <a:lnTo>
                  <a:pt x="321" y="184"/>
                </a:lnTo>
                <a:lnTo>
                  <a:pt x="327" y="192"/>
                </a:lnTo>
                <a:lnTo>
                  <a:pt x="335" y="196"/>
                </a:lnTo>
                <a:lnTo>
                  <a:pt x="344" y="197"/>
                </a:lnTo>
                <a:lnTo>
                  <a:pt x="355" y="196"/>
                </a:lnTo>
                <a:lnTo>
                  <a:pt x="363" y="192"/>
                </a:lnTo>
                <a:lnTo>
                  <a:pt x="369" y="184"/>
                </a:lnTo>
                <a:lnTo>
                  <a:pt x="376" y="193"/>
                </a:lnTo>
                <a:lnTo>
                  <a:pt x="386" y="199"/>
                </a:lnTo>
                <a:lnTo>
                  <a:pt x="398" y="201"/>
                </a:lnTo>
                <a:lnTo>
                  <a:pt x="410" y="199"/>
                </a:lnTo>
                <a:lnTo>
                  <a:pt x="420" y="193"/>
                </a:lnTo>
                <a:lnTo>
                  <a:pt x="427" y="184"/>
                </a:lnTo>
                <a:lnTo>
                  <a:pt x="433" y="192"/>
                </a:lnTo>
                <a:lnTo>
                  <a:pt x="441" y="196"/>
                </a:lnTo>
                <a:lnTo>
                  <a:pt x="450" y="197"/>
                </a:lnTo>
                <a:lnTo>
                  <a:pt x="461" y="196"/>
                </a:lnTo>
                <a:lnTo>
                  <a:pt x="469" y="192"/>
                </a:lnTo>
                <a:lnTo>
                  <a:pt x="475" y="184"/>
                </a:lnTo>
                <a:lnTo>
                  <a:pt x="482" y="193"/>
                </a:lnTo>
                <a:lnTo>
                  <a:pt x="492" y="199"/>
                </a:lnTo>
                <a:lnTo>
                  <a:pt x="504" y="201"/>
                </a:lnTo>
                <a:lnTo>
                  <a:pt x="511" y="200"/>
                </a:lnTo>
                <a:lnTo>
                  <a:pt x="517" y="199"/>
                </a:lnTo>
                <a:lnTo>
                  <a:pt x="517" y="466"/>
                </a:lnTo>
                <a:lnTo>
                  <a:pt x="67" y="466"/>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ea typeface="ＭＳ Ｐゴシック" pitchFamily="-105" charset="-128"/>
              <a:cs typeface="Times New Roman" pitchFamily="18" charset="0"/>
            </a:endParaRPr>
          </a:p>
        </p:txBody>
      </p:sp>
      <p:sp>
        <p:nvSpPr>
          <p:cNvPr id="15" name="Action Button: Home 14">
            <a:hlinkClick r:id="rId3" action="ppaction://hlinksldjump" highlightClick="1"/>
          </p:cNvPr>
          <p:cNvSpPr/>
          <p:nvPr/>
        </p:nvSpPr>
        <p:spPr>
          <a:xfrm>
            <a:off x="7513983" y="6149008"/>
            <a:ext cx="490330" cy="397565"/>
          </a:xfrm>
          <a:prstGeom prst="actionButtonHome">
            <a:avLst/>
          </a:prstGeom>
        </p:spPr>
        <p:style>
          <a:lnRef idx="2">
            <a:schemeClr val="accent6"/>
          </a:lnRef>
          <a:fillRef idx="1">
            <a:schemeClr val="lt1"/>
          </a:fillRef>
          <a:effectRef idx="0">
            <a:schemeClr val="accent6"/>
          </a:effectRef>
          <a:fontRef idx="minor">
            <a:schemeClr val="dk1"/>
          </a:fontRef>
        </p:style>
        <p:txBody>
          <a:bodyPr rtlCol="0" anchor="ctr"/>
          <a:lstStyle/>
          <a:p>
            <a:pPr algn="ctr" fontAlgn="base">
              <a:spcBef>
                <a:spcPct val="0"/>
              </a:spcBef>
              <a:spcAft>
                <a:spcPct val="0"/>
              </a:spcAft>
            </a:pPr>
            <a:endParaRPr lang="en-US" dirty="0">
              <a:solidFill>
                <a:prstClr val="black"/>
              </a:solidFill>
            </a:endParaRPr>
          </a:p>
        </p:txBody>
      </p:sp>
    </p:spTree>
    <p:extLst>
      <p:ext uri="{BB962C8B-B14F-4D97-AF65-F5344CB8AC3E}">
        <p14:creationId xmlns:p14="http://schemas.microsoft.com/office/powerpoint/2010/main" val="6419668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6"/>
          <p:cNvPicPr>
            <a:picLocks noChangeAspect="1" noChangeArrowheads="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3055312" y="3022907"/>
            <a:ext cx="2915047" cy="196472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Reasonable Business Needs</a:t>
            </a:r>
            <a:endParaRPr lang="en-US" dirty="0"/>
          </a:p>
        </p:txBody>
      </p:sp>
      <p:sp>
        <p:nvSpPr>
          <p:cNvPr id="3" name="Slide Number Placeholder 2"/>
          <p:cNvSpPr>
            <a:spLocks noGrp="1"/>
          </p:cNvSpPr>
          <p:nvPr>
            <p:ph type="sldNum" sz="quarter" idx="12"/>
          </p:nvPr>
        </p:nvSpPr>
        <p:spPr/>
        <p:txBody>
          <a:bodyPr/>
          <a:lstStyle/>
          <a:p>
            <a:fld id="{9F495958-F516-439A-814A-D2DC1CC7FCCF}" type="slidenum">
              <a:rPr lang="en-US" smtClean="0">
                <a:solidFill>
                  <a:srgbClr val="3D9B35"/>
                </a:solidFill>
              </a:rPr>
              <a:pPr/>
              <a:t>17</a:t>
            </a:fld>
            <a:endParaRPr lang="en-US" dirty="0">
              <a:solidFill>
                <a:srgbClr val="3D9B35"/>
              </a:solidFill>
            </a:endParaRPr>
          </a:p>
        </p:txBody>
      </p:sp>
      <p:sp>
        <p:nvSpPr>
          <p:cNvPr id="4" name="Oval 3"/>
          <p:cNvSpPr/>
          <p:nvPr/>
        </p:nvSpPr>
        <p:spPr>
          <a:xfrm>
            <a:off x="2091718" y="1918752"/>
            <a:ext cx="4480778" cy="4276844"/>
          </a:xfrm>
          <a:prstGeom prst="ellipse">
            <a:avLst/>
          </a:prstGeom>
          <a:noFill/>
          <a:ln cap="rnd">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23" name="Oval 22">
            <a:hlinkClick r:id="rId5" action="ppaction://hlinksldjump"/>
          </p:cNvPr>
          <p:cNvSpPr>
            <a:spLocks noChangeAspect="1"/>
          </p:cNvSpPr>
          <p:nvPr/>
        </p:nvSpPr>
        <p:spPr>
          <a:xfrm>
            <a:off x="1811426" y="2250455"/>
            <a:ext cx="1441660" cy="14416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fontAlgn="base">
              <a:spcBef>
                <a:spcPct val="0"/>
              </a:spcBef>
              <a:spcAft>
                <a:spcPct val="0"/>
              </a:spcAft>
            </a:pPr>
            <a:r>
              <a:rPr lang="en-US" sz="1200" b="1" dirty="0">
                <a:solidFill>
                  <a:prstClr val="white"/>
                </a:solidFill>
              </a:rPr>
              <a:t>Key Person</a:t>
            </a:r>
          </a:p>
        </p:txBody>
      </p:sp>
      <p:sp>
        <p:nvSpPr>
          <p:cNvPr id="24" name="Oval 23">
            <a:hlinkClick r:id="rId6" action="ppaction://hlinksldjump"/>
          </p:cNvPr>
          <p:cNvSpPr>
            <a:spLocks noChangeAspect="1"/>
          </p:cNvSpPr>
          <p:nvPr/>
        </p:nvSpPr>
        <p:spPr>
          <a:xfrm>
            <a:off x="3667444" y="1370112"/>
            <a:ext cx="1441660" cy="14416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fontAlgn="base">
              <a:spcBef>
                <a:spcPct val="0"/>
              </a:spcBef>
              <a:spcAft>
                <a:spcPct val="0"/>
              </a:spcAft>
            </a:pPr>
            <a:r>
              <a:rPr lang="en-US" sz="1200" b="1" dirty="0" smtClean="0">
                <a:solidFill>
                  <a:prstClr val="white"/>
                </a:solidFill>
              </a:rPr>
              <a:t>Statutory</a:t>
            </a:r>
          </a:p>
          <a:p>
            <a:pPr algn="ctr" fontAlgn="base">
              <a:spcBef>
                <a:spcPct val="0"/>
              </a:spcBef>
              <a:spcAft>
                <a:spcPct val="0"/>
              </a:spcAft>
            </a:pPr>
            <a:r>
              <a:rPr lang="en-US" sz="1200" b="1" dirty="0" smtClean="0">
                <a:solidFill>
                  <a:prstClr val="white"/>
                </a:solidFill>
              </a:rPr>
              <a:t>Buy </a:t>
            </a:r>
            <a:r>
              <a:rPr lang="en-US" sz="1200" b="1" dirty="0">
                <a:solidFill>
                  <a:prstClr val="white"/>
                </a:solidFill>
              </a:rPr>
              <a:t>Sell</a:t>
            </a:r>
          </a:p>
        </p:txBody>
      </p:sp>
      <p:sp>
        <p:nvSpPr>
          <p:cNvPr id="25" name="Oval 24">
            <a:hlinkClick r:id="rId7" action="ppaction://hlinksldjump"/>
          </p:cNvPr>
          <p:cNvSpPr>
            <a:spLocks noChangeAspect="1"/>
          </p:cNvSpPr>
          <p:nvPr/>
        </p:nvSpPr>
        <p:spPr>
          <a:xfrm>
            <a:off x="5579136" y="2250455"/>
            <a:ext cx="1441660" cy="14416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fontAlgn="base">
              <a:spcBef>
                <a:spcPct val="0"/>
              </a:spcBef>
              <a:spcAft>
                <a:spcPct val="0"/>
              </a:spcAft>
            </a:pPr>
            <a:r>
              <a:rPr lang="en-US" sz="1100" b="1" dirty="0">
                <a:solidFill>
                  <a:prstClr val="white"/>
                </a:solidFill>
              </a:rPr>
              <a:t>Business Debt </a:t>
            </a:r>
          </a:p>
          <a:p>
            <a:pPr algn="ctr" fontAlgn="base">
              <a:spcBef>
                <a:spcPct val="0"/>
              </a:spcBef>
              <a:spcAft>
                <a:spcPct val="0"/>
              </a:spcAft>
            </a:pPr>
            <a:r>
              <a:rPr lang="en-US" sz="1100" b="1" dirty="0">
                <a:solidFill>
                  <a:prstClr val="white"/>
                </a:solidFill>
              </a:rPr>
              <a:t>Repayment</a:t>
            </a:r>
          </a:p>
        </p:txBody>
      </p:sp>
      <p:sp>
        <p:nvSpPr>
          <p:cNvPr id="26" name="Oval 25">
            <a:hlinkClick r:id="rId8" action="ppaction://hlinksldjump"/>
          </p:cNvPr>
          <p:cNvSpPr>
            <a:spLocks noChangeAspect="1"/>
          </p:cNvSpPr>
          <p:nvPr/>
        </p:nvSpPr>
        <p:spPr>
          <a:xfrm>
            <a:off x="1811426" y="4266797"/>
            <a:ext cx="1441660" cy="14416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fontAlgn="base">
              <a:spcBef>
                <a:spcPct val="0"/>
              </a:spcBef>
              <a:spcAft>
                <a:spcPct val="0"/>
              </a:spcAft>
            </a:pPr>
            <a:r>
              <a:rPr lang="en-US" sz="900" b="1" dirty="0">
                <a:solidFill>
                  <a:prstClr val="white"/>
                </a:solidFill>
              </a:rPr>
              <a:t>Executive Benefit</a:t>
            </a:r>
          </a:p>
          <a:p>
            <a:pPr algn="ctr" fontAlgn="base">
              <a:spcBef>
                <a:spcPct val="0"/>
              </a:spcBef>
              <a:spcAft>
                <a:spcPct val="0"/>
              </a:spcAft>
            </a:pPr>
            <a:r>
              <a:rPr lang="en-US" sz="900" b="1" dirty="0">
                <a:solidFill>
                  <a:prstClr val="white"/>
                </a:solidFill>
              </a:rPr>
              <a:t>Arrangements</a:t>
            </a:r>
          </a:p>
        </p:txBody>
      </p:sp>
      <p:sp>
        <p:nvSpPr>
          <p:cNvPr id="27" name="Oval 26">
            <a:hlinkClick r:id="rId9" action="ppaction://hlinksldjump"/>
          </p:cNvPr>
          <p:cNvSpPr>
            <a:spLocks noChangeAspect="1"/>
          </p:cNvSpPr>
          <p:nvPr/>
        </p:nvSpPr>
        <p:spPr>
          <a:xfrm>
            <a:off x="3611277" y="5332272"/>
            <a:ext cx="1441660" cy="14416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fontAlgn="base">
              <a:spcBef>
                <a:spcPct val="0"/>
              </a:spcBef>
              <a:spcAft>
                <a:spcPct val="0"/>
              </a:spcAft>
            </a:pPr>
            <a:r>
              <a:rPr lang="en-US" sz="800" b="1" dirty="0">
                <a:solidFill>
                  <a:prstClr val="white"/>
                </a:solidFill>
              </a:rPr>
              <a:t>ESOP Repurchase</a:t>
            </a:r>
          </a:p>
          <a:p>
            <a:pPr algn="ctr" fontAlgn="base">
              <a:spcBef>
                <a:spcPct val="0"/>
              </a:spcBef>
              <a:spcAft>
                <a:spcPct val="0"/>
              </a:spcAft>
            </a:pPr>
            <a:r>
              <a:rPr lang="en-US" sz="800" b="1" dirty="0">
                <a:solidFill>
                  <a:prstClr val="white"/>
                </a:solidFill>
              </a:rPr>
              <a:t>Liability</a:t>
            </a:r>
          </a:p>
        </p:txBody>
      </p:sp>
      <p:sp>
        <p:nvSpPr>
          <p:cNvPr id="28" name="Oval 27">
            <a:hlinkClick r:id="rId10" action="ppaction://hlinksldjump"/>
          </p:cNvPr>
          <p:cNvSpPr>
            <a:spLocks noChangeAspect="1"/>
          </p:cNvSpPr>
          <p:nvPr/>
        </p:nvSpPr>
        <p:spPr>
          <a:xfrm>
            <a:off x="5433362" y="4492084"/>
            <a:ext cx="1441660" cy="14416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fontAlgn="base">
              <a:spcBef>
                <a:spcPct val="0"/>
              </a:spcBef>
              <a:spcAft>
                <a:spcPct val="0"/>
              </a:spcAft>
            </a:pPr>
            <a:r>
              <a:rPr lang="en-US" sz="1200" b="1" dirty="0">
                <a:solidFill>
                  <a:prstClr val="white"/>
                </a:solidFill>
              </a:rPr>
              <a:t>Split Dollar</a:t>
            </a:r>
          </a:p>
        </p:txBody>
      </p:sp>
    </p:spTree>
    <p:extLst>
      <p:ext uri="{BB962C8B-B14F-4D97-AF65-F5344CB8AC3E}">
        <p14:creationId xmlns:p14="http://schemas.microsoft.com/office/powerpoint/2010/main" val="285571586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500"/>
                                        <p:tgtEl>
                                          <p:spTgt spid="4"/>
                                        </p:tgtEl>
                                      </p:cBhvr>
                                    </p:animEffect>
                                  </p:childTnLst>
                                </p:cTn>
                              </p:par>
                              <p:par>
                                <p:cTn id="8" presetID="53" presetClass="entr" presetSubtype="16"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 calcmode="lin" valueType="num">
                                      <p:cBhvr>
                                        <p:cTn id="10" dur="500" fill="hold"/>
                                        <p:tgtEl>
                                          <p:spTgt spid="23"/>
                                        </p:tgtEl>
                                        <p:attrNameLst>
                                          <p:attrName>ppt_w</p:attrName>
                                        </p:attrNameLst>
                                      </p:cBhvr>
                                      <p:tavLst>
                                        <p:tav tm="0">
                                          <p:val>
                                            <p:fltVal val="0"/>
                                          </p:val>
                                        </p:tav>
                                        <p:tav tm="100000">
                                          <p:val>
                                            <p:strVal val="#ppt_w"/>
                                          </p:val>
                                        </p:tav>
                                      </p:tavLst>
                                    </p:anim>
                                    <p:anim calcmode="lin" valueType="num">
                                      <p:cBhvr>
                                        <p:cTn id="11" dur="500" fill="hold"/>
                                        <p:tgtEl>
                                          <p:spTgt spid="23"/>
                                        </p:tgtEl>
                                        <p:attrNameLst>
                                          <p:attrName>ppt_h</p:attrName>
                                        </p:attrNameLst>
                                      </p:cBhvr>
                                      <p:tavLst>
                                        <p:tav tm="0">
                                          <p:val>
                                            <p:fltVal val="0"/>
                                          </p:val>
                                        </p:tav>
                                        <p:tav tm="100000">
                                          <p:val>
                                            <p:strVal val="#ppt_h"/>
                                          </p:val>
                                        </p:tav>
                                      </p:tavLst>
                                    </p:anim>
                                    <p:animEffect transition="in" filter="fade">
                                      <p:cBhvr>
                                        <p:cTn id="12" dur="500"/>
                                        <p:tgtEl>
                                          <p:spTgt spid="23"/>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p:cTn id="15" dur="500" fill="hold"/>
                                        <p:tgtEl>
                                          <p:spTgt spid="24"/>
                                        </p:tgtEl>
                                        <p:attrNameLst>
                                          <p:attrName>ppt_w</p:attrName>
                                        </p:attrNameLst>
                                      </p:cBhvr>
                                      <p:tavLst>
                                        <p:tav tm="0">
                                          <p:val>
                                            <p:fltVal val="0"/>
                                          </p:val>
                                        </p:tav>
                                        <p:tav tm="100000">
                                          <p:val>
                                            <p:strVal val="#ppt_w"/>
                                          </p:val>
                                        </p:tav>
                                      </p:tavLst>
                                    </p:anim>
                                    <p:anim calcmode="lin" valueType="num">
                                      <p:cBhvr>
                                        <p:cTn id="16" dur="500" fill="hold"/>
                                        <p:tgtEl>
                                          <p:spTgt spid="24"/>
                                        </p:tgtEl>
                                        <p:attrNameLst>
                                          <p:attrName>ppt_h</p:attrName>
                                        </p:attrNameLst>
                                      </p:cBhvr>
                                      <p:tavLst>
                                        <p:tav tm="0">
                                          <p:val>
                                            <p:fltVal val="0"/>
                                          </p:val>
                                        </p:tav>
                                        <p:tav tm="100000">
                                          <p:val>
                                            <p:strVal val="#ppt_h"/>
                                          </p:val>
                                        </p:tav>
                                      </p:tavLst>
                                    </p:anim>
                                    <p:animEffect transition="in" filter="fade">
                                      <p:cBhvr>
                                        <p:cTn id="17" dur="500"/>
                                        <p:tgtEl>
                                          <p:spTgt spid="24"/>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p:cTn id="20" dur="500" fill="hold"/>
                                        <p:tgtEl>
                                          <p:spTgt spid="25"/>
                                        </p:tgtEl>
                                        <p:attrNameLst>
                                          <p:attrName>ppt_w</p:attrName>
                                        </p:attrNameLst>
                                      </p:cBhvr>
                                      <p:tavLst>
                                        <p:tav tm="0">
                                          <p:val>
                                            <p:fltVal val="0"/>
                                          </p:val>
                                        </p:tav>
                                        <p:tav tm="100000">
                                          <p:val>
                                            <p:strVal val="#ppt_w"/>
                                          </p:val>
                                        </p:tav>
                                      </p:tavLst>
                                    </p:anim>
                                    <p:anim calcmode="lin" valueType="num">
                                      <p:cBhvr>
                                        <p:cTn id="21" dur="500" fill="hold"/>
                                        <p:tgtEl>
                                          <p:spTgt spid="25"/>
                                        </p:tgtEl>
                                        <p:attrNameLst>
                                          <p:attrName>ppt_h</p:attrName>
                                        </p:attrNameLst>
                                      </p:cBhvr>
                                      <p:tavLst>
                                        <p:tav tm="0">
                                          <p:val>
                                            <p:fltVal val="0"/>
                                          </p:val>
                                        </p:tav>
                                        <p:tav tm="100000">
                                          <p:val>
                                            <p:strVal val="#ppt_h"/>
                                          </p:val>
                                        </p:tav>
                                      </p:tavLst>
                                    </p:anim>
                                    <p:animEffect transition="in" filter="fade">
                                      <p:cBhvr>
                                        <p:cTn id="22" dur="500"/>
                                        <p:tgtEl>
                                          <p:spTgt spid="25"/>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 calcmode="lin" valueType="num">
                                      <p:cBhvr>
                                        <p:cTn id="30" dur="500" fill="hold"/>
                                        <p:tgtEl>
                                          <p:spTgt spid="27"/>
                                        </p:tgtEl>
                                        <p:attrNameLst>
                                          <p:attrName>ppt_w</p:attrName>
                                        </p:attrNameLst>
                                      </p:cBhvr>
                                      <p:tavLst>
                                        <p:tav tm="0">
                                          <p:val>
                                            <p:fltVal val="0"/>
                                          </p:val>
                                        </p:tav>
                                        <p:tav tm="100000">
                                          <p:val>
                                            <p:strVal val="#ppt_w"/>
                                          </p:val>
                                        </p:tav>
                                      </p:tavLst>
                                    </p:anim>
                                    <p:anim calcmode="lin" valueType="num">
                                      <p:cBhvr>
                                        <p:cTn id="31" dur="500" fill="hold"/>
                                        <p:tgtEl>
                                          <p:spTgt spid="27"/>
                                        </p:tgtEl>
                                        <p:attrNameLst>
                                          <p:attrName>ppt_h</p:attrName>
                                        </p:attrNameLst>
                                      </p:cBhvr>
                                      <p:tavLst>
                                        <p:tav tm="0">
                                          <p:val>
                                            <p:fltVal val="0"/>
                                          </p:val>
                                        </p:tav>
                                        <p:tav tm="100000">
                                          <p:val>
                                            <p:strVal val="#ppt_h"/>
                                          </p:val>
                                        </p:tav>
                                      </p:tavLst>
                                    </p:anim>
                                    <p:animEffect transition="in" filter="fade">
                                      <p:cBhvr>
                                        <p:cTn id="32" dur="500"/>
                                        <p:tgtEl>
                                          <p:spTgt spid="2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p:cTn id="35" dur="500" fill="hold"/>
                                        <p:tgtEl>
                                          <p:spTgt spid="28"/>
                                        </p:tgtEl>
                                        <p:attrNameLst>
                                          <p:attrName>ppt_w</p:attrName>
                                        </p:attrNameLst>
                                      </p:cBhvr>
                                      <p:tavLst>
                                        <p:tav tm="0">
                                          <p:val>
                                            <p:fltVal val="0"/>
                                          </p:val>
                                        </p:tav>
                                        <p:tav tm="100000">
                                          <p:val>
                                            <p:strVal val="#ppt_w"/>
                                          </p:val>
                                        </p:tav>
                                      </p:tavLst>
                                    </p:anim>
                                    <p:anim calcmode="lin" valueType="num">
                                      <p:cBhvr>
                                        <p:cTn id="36" dur="500" fill="hold"/>
                                        <p:tgtEl>
                                          <p:spTgt spid="28"/>
                                        </p:tgtEl>
                                        <p:attrNameLst>
                                          <p:attrName>ppt_h</p:attrName>
                                        </p:attrNameLst>
                                      </p:cBhvr>
                                      <p:tavLst>
                                        <p:tav tm="0">
                                          <p:val>
                                            <p:fltVal val="0"/>
                                          </p:val>
                                        </p:tav>
                                        <p:tav tm="100000">
                                          <p:val>
                                            <p:strVal val="#ppt_h"/>
                                          </p:val>
                                        </p:tav>
                                      </p:tavLst>
                                    </p:anim>
                                    <p:animEffect transition="in" filter="fade">
                                      <p:cBhvr>
                                        <p:cTn id="37" dur="500"/>
                                        <p:tgtEl>
                                          <p:spTgt spid="2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37" fill="hold" nodeType="clickEffect">
                                  <p:stCondLst>
                                    <p:cond delay="0"/>
                                  </p:stCondLst>
                                  <p:childTnLst>
                                    <p:set>
                                      <p:cBhvr>
                                        <p:cTn id="41" dur="1" fill="hold">
                                          <p:stCondLst>
                                            <p:cond delay="0"/>
                                          </p:stCondLst>
                                        </p:cTn>
                                        <p:tgtEl>
                                          <p:spTgt spid="31"/>
                                        </p:tgtEl>
                                        <p:attrNameLst>
                                          <p:attrName>style.visibility</p:attrName>
                                        </p:attrNameLst>
                                      </p:cBhvr>
                                      <p:to>
                                        <p:strVal val="visible"/>
                                      </p:to>
                                    </p:set>
                                    <p:animEffect transition="in" filter="barn(outVertical)">
                                      <p:cBhvr>
                                        <p:cTn id="4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3" grpId="0" animBg="1"/>
      <p:bldP spid="24" grpId="0" animBg="1"/>
      <p:bldP spid="25" grpId="0" animBg="1"/>
      <p:bldP spid="26" grpId="0" animBg="1"/>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1517556" y="5506944"/>
            <a:ext cx="515803" cy="365125"/>
          </a:xfrm>
        </p:spPr>
        <p:txBody>
          <a:bodyPr/>
          <a:lstStyle/>
          <a:p>
            <a:fld id="{9F495958-F516-439A-814A-D2DC1CC7FCCF}" type="slidenum">
              <a:rPr lang="en-US" smtClean="0"/>
              <a:t>18</a:t>
            </a:fld>
            <a:endParaRPr lang="en-US" dirty="0"/>
          </a:p>
        </p:txBody>
      </p:sp>
      <p:sp>
        <p:nvSpPr>
          <p:cNvPr id="22" name="Title 1"/>
          <p:cNvSpPr txBox="1">
            <a:spLocks/>
          </p:cNvSpPr>
          <p:nvPr/>
        </p:nvSpPr>
        <p:spPr>
          <a:xfrm>
            <a:off x="-1070113" y="964270"/>
            <a:ext cx="8686800" cy="10668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kern="1200">
                <a:solidFill>
                  <a:schemeClr val="bg1"/>
                </a:solidFill>
                <a:latin typeface="+mj-lt"/>
                <a:ea typeface="+mj-ea"/>
                <a:cs typeface="+mj-cs"/>
              </a:defRPr>
            </a:lvl1pPr>
          </a:lstStyle>
          <a:p>
            <a:pPr fontAlgn="auto">
              <a:spcAft>
                <a:spcPts val="0"/>
              </a:spcAft>
            </a:pPr>
            <a:endParaRPr lang="en-US" dirty="0"/>
          </a:p>
        </p:txBody>
      </p:sp>
      <p:pic>
        <p:nvPicPr>
          <p:cNvPr id="23" name="Picture 22"/>
          <p:cNvPicPr>
            <a:picLocks noChangeAspect="1"/>
          </p:cNvPicPr>
          <p:nvPr/>
        </p:nvPicPr>
        <p:blipFill rotWithShape="1">
          <a:blip r:embed="rId3">
            <a:extLst>
              <a:ext uri="{28A0092B-C50C-407E-A947-70E740481C1C}">
                <a14:useLocalDpi xmlns:a14="http://schemas.microsoft.com/office/drawing/2010/main" val="0"/>
              </a:ext>
            </a:extLst>
          </a:blip>
          <a:srcRect t="3980" b="15943"/>
          <a:stretch/>
        </p:blipFill>
        <p:spPr>
          <a:xfrm>
            <a:off x="0" y="1314062"/>
            <a:ext cx="9144000" cy="4881465"/>
          </a:xfrm>
          <a:prstGeom prst="rect">
            <a:avLst/>
          </a:prstGeom>
        </p:spPr>
      </p:pic>
      <p:sp>
        <p:nvSpPr>
          <p:cNvPr id="24" name="Rectangle 23">
            <a:hlinkClick r:id="rId4" action="ppaction://hlinksldjump"/>
          </p:cNvPr>
          <p:cNvSpPr/>
          <p:nvPr/>
        </p:nvSpPr>
        <p:spPr>
          <a:xfrm>
            <a:off x="0" y="1650927"/>
            <a:ext cx="5406305" cy="1048991"/>
          </a:xfrm>
          <a:prstGeom prst="rect">
            <a:avLst/>
          </a:prstGeom>
          <a:solidFill>
            <a:srgbClr val="3D9B3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4488"/>
            <a:r>
              <a:rPr lang="en-US" sz="3200" dirty="0" smtClean="0"/>
              <a:t>Dividends</a:t>
            </a:r>
            <a:endParaRPr lang="en-US" sz="3200" dirty="0"/>
          </a:p>
        </p:txBody>
      </p:sp>
      <p:sp>
        <p:nvSpPr>
          <p:cNvPr id="10" name="Title 9"/>
          <p:cNvSpPr>
            <a:spLocks noGrp="1"/>
          </p:cNvSpPr>
          <p:nvPr>
            <p:ph type="title"/>
          </p:nvPr>
        </p:nvSpPr>
        <p:spPr>
          <a:xfrm>
            <a:off x="228600" y="430870"/>
            <a:ext cx="8686800" cy="1066800"/>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smtClean="0"/>
              <a:t>Consider </a:t>
            </a:r>
            <a:r>
              <a:rPr lang="en-US" dirty="0"/>
              <a:t>the Three Key Issues</a:t>
            </a:r>
            <a:br>
              <a:rPr lang="en-US" dirty="0"/>
            </a:br>
            <a:endParaRPr lang="en-US" b="1" dirty="0"/>
          </a:p>
        </p:txBody>
      </p:sp>
    </p:spTree>
    <p:extLst>
      <p:ext uri="{BB962C8B-B14F-4D97-AF65-F5344CB8AC3E}">
        <p14:creationId xmlns:p14="http://schemas.microsoft.com/office/powerpoint/2010/main" val="2735642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Dividend Distribution</a:t>
            </a:r>
            <a:endParaRPr lang="en-US" dirty="0"/>
          </a:p>
        </p:txBody>
      </p:sp>
      <p:sp>
        <p:nvSpPr>
          <p:cNvPr id="4" name="Slide Number Placeholder 3"/>
          <p:cNvSpPr>
            <a:spLocks noGrp="1"/>
          </p:cNvSpPr>
          <p:nvPr>
            <p:ph type="sldNum" sz="quarter" idx="12"/>
          </p:nvPr>
        </p:nvSpPr>
        <p:spPr/>
        <p:txBody>
          <a:bodyPr/>
          <a:lstStyle/>
          <a:p>
            <a:fld id="{9F495958-F516-439A-814A-D2DC1CC7FCCF}" type="slidenum">
              <a:rPr lang="en-US" smtClean="0"/>
              <a:t>19</a:t>
            </a:fld>
            <a:endParaRPr lang="en-US" dirty="0"/>
          </a:p>
        </p:txBody>
      </p:sp>
      <p:grpSp>
        <p:nvGrpSpPr>
          <p:cNvPr id="11" name="Group 10"/>
          <p:cNvGrpSpPr/>
          <p:nvPr/>
        </p:nvGrpSpPr>
        <p:grpSpPr>
          <a:xfrm>
            <a:off x="3310218" y="5110195"/>
            <a:ext cx="2345635" cy="1654526"/>
            <a:chOff x="951704" y="2465108"/>
            <a:chExt cx="2668572" cy="2664896"/>
          </a:xfrm>
        </p:grpSpPr>
        <p:sp>
          <p:nvSpPr>
            <p:cNvPr id="12" name="Oval 11"/>
            <p:cNvSpPr/>
            <p:nvPr/>
          </p:nvSpPr>
          <p:spPr>
            <a:xfrm>
              <a:off x="1175638" y="2687204"/>
              <a:ext cx="2220704" cy="22207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lvl="0" algn="ctr">
                <a:lnSpc>
                  <a:spcPct val="90000"/>
                </a:lnSpc>
              </a:pPr>
              <a:r>
                <a:rPr lang="en-US" dirty="0" smtClean="0"/>
                <a:t>Distribution </a:t>
              </a:r>
            </a:p>
            <a:p>
              <a:pPr lvl="0" algn="ctr">
                <a:lnSpc>
                  <a:spcPct val="90000"/>
                </a:lnSpc>
              </a:pPr>
              <a:r>
                <a:rPr lang="en-US" dirty="0" smtClean="0"/>
                <a:t>Paid Out</a:t>
              </a:r>
            </a:p>
            <a:p>
              <a:pPr lvl="0" algn="ctr">
                <a:lnSpc>
                  <a:spcPct val="90000"/>
                </a:lnSpc>
              </a:pPr>
              <a:r>
                <a:rPr lang="en-US" dirty="0" smtClean="0"/>
                <a:t>As A Dividend</a:t>
              </a:r>
              <a:endParaRPr lang="en-US" dirty="0"/>
            </a:p>
          </p:txBody>
        </p:sp>
        <p:sp>
          <p:nvSpPr>
            <p:cNvPr id="13" name="Oval 12"/>
            <p:cNvSpPr/>
            <p:nvPr/>
          </p:nvSpPr>
          <p:spPr>
            <a:xfrm>
              <a:off x="951704" y="2465108"/>
              <a:ext cx="2668572" cy="2664896"/>
            </a:xfrm>
            <a:prstGeom prst="ellipse">
              <a:avLst/>
            </a:prstGeom>
            <a:noFill/>
            <a:ln cap="rnd">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599" y="1523655"/>
            <a:ext cx="8091965" cy="3273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Freeform 9"/>
          <p:cNvSpPr/>
          <p:nvPr/>
        </p:nvSpPr>
        <p:spPr>
          <a:xfrm rot="19883054" flipH="1" flipV="1">
            <a:off x="5393979" y="4737917"/>
            <a:ext cx="1878294" cy="614521"/>
          </a:xfrm>
          <a:custGeom>
            <a:avLst/>
            <a:gdLst>
              <a:gd name="connsiteX0" fmla="*/ 0 w 1455576"/>
              <a:gd name="connsiteY0" fmla="*/ 960727 h 960727"/>
              <a:gd name="connsiteX1" fmla="*/ 746449 w 1455576"/>
              <a:gd name="connsiteY1" fmla="*/ 64988 h 960727"/>
              <a:gd name="connsiteX2" fmla="*/ 1455576 w 1455576"/>
              <a:gd name="connsiteY2" fmla="*/ 139633 h 960727"/>
              <a:gd name="connsiteX0" fmla="*/ 0 w 1455576"/>
              <a:gd name="connsiteY0" fmla="*/ 821094 h 821094"/>
              <a:gd name="connsiteX1" fmla="*/ 1455576 w 1455576"/>
              <a:gd name="connsiteY1" fmla="*/ 0 h 821094"/>
              <a:gd name="connsiteX0" fmla="*/ 0 w 1455576"/>
              <a:gd name="connsiteY0" fmla="*/ 821145 h 821145"/>
              <a:gd name="connsiteX1" fmla="*/ 1455576 w 1455576"/>
              <a:gd name="connsiteY1" fmla="*/ 51 h 821145"/>
              <a:gd name="connsiteX0" fmla="*/ 0 w 1455576"/>
              <a:gd name="connsiteY0" fmla="*/ 821180 h 821180"/>
              <a:gd name="connsiteX1" fmla="*/ 1455576 w 1455576"/>
              <a:gd name="connsiteY1" fmla="*/ 86 h 821180"/>
            </a:gdLst>
            <a:ahLst/>
            <a:cxnLst>
              <a:cxn ang="0">
                <a:pos x="connsiteX0" y="connsiteY0"/>
              </a:cxn>
              <a:cxn ang="0">
                <a:pos x="connsiteX1" y="connsiteY1"/>
              </a:cxn>
            </a:cxnLst>
            <a:rect l="l" t="t" r="r" b="b"/>
            <a:pathLst>
              <a:path w="1455576" h="821180">
                <a:moveTo>
                  <a:pt x="0" y="821180"/>
                </a:moveTo>
                <a:cubicBezTo>
                  <a:pt x="317241" y="323547"/>
                  <a:pt x="709127" y="-6135"/>
                  <a:pt x="1455576" y="86"/>
                </a:cubicBezTo>
              </a:path>
            </a:pathLst>
          </a:custGeom>
          <a:ln w="38100">
            <a:tailEnd type="arrow" w="lg"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1663043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2" presetClass="entr" presetSubtype="1"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C Corporation Owners Share Similar Concerns</a:t>
            </a:r>
            <a:endParaRPr lang="en-US" dirty="0"/>
          </a:p>
        </p:txBody>
      </p:sp>
      <p:sp>
        <p:nvSpPr>
          <p:cNvPr id="4" name="Slide Number Placeholder 3"/>
          <p:cNvSpPr>
            <a:spLocks noGrp="1"/>
          </p:cNvSpPr>
          <p:nvPr>
            <p:ph type="sldNum" sz="quarter" idx="12"/>
          </p:nvPr>
        </p:nvSpPr>
        <p:spPr/>
        <p:txBody>
          <a:bodyPr/>
          <a:lstStyle/>
          <a:p>
            <a:fld id="{9F495958-F516-439A-814A-D2DC1CC7FCCF}" type="slidenum">
              <a:rPr lang="en-US" smtClean="0"/>
              <a:t>2</a:t>
            </a:fld>
            <a:endParaRPr lang="en-US"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21593" r="28163"/>
          <a:stretch/>
        </p:blipFill>
        <p:spPr>
          <a:xfrm>
            <a:off x="-1" y="1323109"/>
            <a:ext cx="1828800" cy="4866094"/>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36511" t="12230" r="14402"/>
          <a:stretch/>
        </p:blipFill>
        <p:spPr>
          <a:xfrm>
            <a:off x="3657599" y="1323109"/>
            <a:ext cx="1828801" cy="4866094"/>
          </a:xfrm>
          <a:prstGeom prst="rect">
            <a:avLst/>
          </a:prstGeom>
        </p:spPr>
      </p:pic>
      <p:pic>
        <p:nvPicPr>
          <p:cNvPr id="8" name="Picture 7"/>
          <p:cNvPicPr>
            <a:picLocks noChangeAspect="1"/>
          </p:cNvPicPr>
          <p:nvPr/>
        </p:nvPicPr>
        <p:blipFill rotWithShape="1">
          <a:blip r:embed="rId5" cstate="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l="21042" t="15536" r="31366"/>
          <a:stretch/>
        </p:blipFill>
        <p:spPr>
          <a:xfrm>
            <a:off x="7315199" y="1323109"/>
            <a:ext cx="1828801" cy="4866094"/>
          </a:xfrm>
          <a:prstGeom prst="rect">
            <a:avLst/>
          </a:prstGeom>
        </p:spPr>
      </p:pic>
      <p:pic>
        <p:nvPicPr>
          <p:cNvPr id="9" name="Picture 8"/>
          <p:cNvPicPr>
            <a:picLocks noChangeAspect="1"/>
          </p:cNvPicPr>
          <p:nvPr/>
        </p:nvPicPr>
        <p:blipFill rotWithShape="1">
          <a:blip r:embed="rId7" cstate="print">
            <a:extLst>
              <a:ext uri="{28A0092B-C50C-407E-A947-70E740481C1C}">
                <a14:useLocalDpi xmlns:a14="http://schemas.microsoft.com/office/drawing/2010/main" val="0"/>
              </a:ext>
            </a:extLst>
          </a:blip>
          <a:srcRect l="10131" r="33523"/>
          <a:stretch/>
        </p:blipFill>
        <p:spPr>
          <a:xfrm>
            <a:off x="5486400" y="1323109"/>
            <a:ext cx="1828801" cy="4866094"/>
          </a:xfrm>
          <a:prstGeom prst="rect">
            <a:avLst/>
          </a:prstGeom>
        </p:spPr>
      </p:pic>
      <p:pic>
        <p:nvPicPr>
          <p:cNvPr id="10" name="Picture 9"/>
          <p:cNvPicPr>
            <a:picLocks noChangeAspect="1"/>
          </p:cNvPicPr>
          <p:nvPr/>
        </p:nvPicPr>
        <p:blipFill rotWithShape="1">
          <a:blip r:embed="rId8" cstate="print">
            <a:extLst>
              <a:ext uri="{28A0092B-C50C-407E-A947-70E740481C1C}">
                <a14:useLocalDpi xmlns:a14="http://schemas.microsoft.com/office/drawing/2010/main" val="0"/>
              </a:ext>
            </a:extLst>
          </a:blip>
          <a:srcRect r="49823"/>
          <a:stretch/>
        </p:blipFill>
        <p:spPr>
          <a:xfrm>
            <a:off x="1828799" y="1323109"/>
            <a:ext cx="1828800" cy="4866094"/>
          </a:xfrm>
          <a:prstGeom prst="rect">
            <a:avLst/>
          </a:prstGeom>
        </p:spPr>
      </p:pic>
      <p:sp>
        <p:nvSpPr>
          <p:cNvPr id="11" name="Rectangle 10"/>
          <p:cNvSpPr/>
          <p:nvPr/>
        </p:nvSpPr>
        <p:spPr>
          <a:xfrm>
            <a:off x="0" y="3895344"/>
            <a:ext cx="1828799" cy="2284715"/>
          </a:xfrm>
          <a:prstGeom prst="rect">
            <a:avLst/>
          </a:prstGeom>
          <a:solidFill>
            <a:srgbClr val="3D9B35">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lvl="0" algn="ctr"/>
            <a:r>
              <a:rPr lang="en-US" b="1" dirty="0" smtClean="0">
                <a:latin typeface="Arial Narrow" panose="020B0606020202030204" pitchFamily="34" charset="0"/>
              </a:rPr>
              <a:t>Managing Increases in Retained Earnings</a:t>
            </a:r>
            <a:endParaRPr lang="en-US" b="1" dirty="0">
              <a:latin typeface="Arial Narrow" panose="020B0606020202030204" pitchFamily="34" charset="0"/>
            </a:endParaRPr>
          </a:p>
        </p:txBody>
      </p:sp>
      <p:sp>
        <p:nvSpPr>
          <p:cNvPr id="12" name="Rectangle 11"/>
          <p:cNvSpPr/>
          <p:nvPr/>
        </p:nvSpPr>
        <p:spPr>
          <a:xfrm>
            <a:off x="1828800" y="3895344"/>
            <a:ext cx="1828799" cy="2284715"/>
          </a:xfrm>
          <a:prstGeom prst="rect">
            <a:avLst/>
          </a:prstGeom>
          <a:solidFill>
            <a:schemeClr val="accent3">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lvl="0" algn="ctr"/>
            <a:r>
              <a:rPr lang="en-US" b="1" dirty="0" smtClean="0">
                <a:latin typeface="Arial Narrow" panose="020B0606020202030204" pitchFamily="34" charset="0"/>
              </a:rPr>
              <a:t>Avoid Unnecessary Tax Costs</a:t>
            </a:r>
            <a:endParaRPr lang="en-US" b="1" dirty="0">
              <a:latin typeface="Arial Narrow" panose="020B0606020202030204" pitchFamily="34" charset="0"/>
            </a:endParaRPr>
          </a:p>
        </p:txBody>
      </p:sp>
      <p:sp>
        <p:nvSpPr>
          <p:cNvPr id="13" name="Rectangle 12"/>
          <p:cNvSpPr/>
          <p:nvPr/>
        </p:nvSpPr>
        <p:spPr>
          <a:xfrm>
            <a:off x="3657600" y="3895344"/>
            <a:ext cx="1828799" cy="2284715"/>
          </a:xfrm>
          <a:prstGeom prst="rect">
            <a:avLst/>
          </a:prstGeom>
          <a:solidFill>
            <a:schemeClr val="accent4">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lvl="0" algn="ctr"/>
            <a:r>
              <a:rPr lang="en-US" b="1" dirty="0">
                <a:latin typeface="Arial Narrow" panose="020B0606020202030204" pitchFamily="34" charset="0"/>
              </a:rPr>
              <a:t>Provide the Business with Protection Against the </a:t>
            </a:r>
            <a:r>
              <a:rPr lang="en-US" b="1" dirty="0" smtClean="0">
                <a:latin typeface="Arial Narrow" panose="020B0606020202030204" pitchFamily="34" charset="0"/>
              </a:rPr>
              <a:t>Loss of a </a:t>
            </a:r>
          </a:p>
          <a:p>
            <a:pPr lvl="0" algn="ctr"/>
            <a:r>
              <a:rPr lang="en-US" b="1" dirty="0" smtClean="0">
                <a:latin typeface="Arial Narrow" panose="020B0606020202030204" pitchFamily="34" charset="0"/>
              </a:rPr>
              <a:t>Key Person</a:t>
            </a:r>
            <a:endParaRPr lang="en-US" b="1" dirty="0">
              <a:latin typeface="Arial Narrow" panose="020B0606020202030204" pitchFamily="34" charset="0"/>
            </a:endParaRPr>
          </a:p>
        </p:txBody>
      </p:sp>
      <p:sp>
        <p:nvSpPr>
          <p:cNvPr id="14" name="Rectangle 13"/>
          <p:cNvSpPr/>
          <p:nvPr/>
        </p:nvSpPr>
        <p:spPr>
          <a:xfrm>
            <a:off x="5486400" y="3895344"/>
            <a:ext cx="1828799" cy="2284715"/>
          </a:xfrm>
          <a:prstGeom prst="rect">
            <a:avLst/>
          </a:prstGeom>
          <a:solidFill>
            <a:schemeClr val="accent5">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lvl="0" algn="ctr"/>
            <a:r>
              <a:rPr lang="en-US" b="1" dirty="0">
                <a:latin typeface="Arial Narrow" panose="020B0606020202030204" pitchFamily="34" charset="0"/>
              </a:rPr>
              <a:t>Retirement </a:t>
            </a:r>
            <a:r>
              <a:rPr lang="en-US" b="1" dirty="0" smtClean="0">
                <a:latin typeface="Arial Narrow" panose="020B0606020202030204" pitchFamily="34" charset="0"/>
              </a:rPr>
              <a:t>Income</a:t>
            </a:r>
            <a:endParaRPr lang="en-US" b="1" dirty="0">
              <a:latin typeface="Arial Narrow" panose="020B0606020202030204" pitchFamily="34" charset="0"/>
            </a:endParaRPr>
          </a:p>
        </p:txBody>
      </p:sp>
      <p:sp>
        <p:nvSpPr>
          <p:cNvPr id="15" name="Rectangle 14"/>
          <p:cNvSpPr/>
          <p:nvPr/>
        </p:nvSpPr>
        <p:spPr>
          <a:xfrm>
            <a:off x="7315199" y="3895344"/>
            <a:ext cx="1828799" cy="2284715"/>
          </a:xfrm>
          <a:prstGeom prst="rect">
            <a:avLst/>
          </a:prstGeom>
          <a:solidFill>
            <a:schemeClr val="bg2">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lvl="0" algn="ctr"/>
            <a:r>
              <a:rPr lang="en-US" b="1" dirty="0" smtClean="0">
                <a:latin typeface="Arial Narrow" panose="020B0606020202030204" pitchFamily="34" charset="0"/>
              </a:rPr>
              <a:t>Personal Life Insurance Protection</a:t>
            </a:r>
            <a:endParaRPr lang="en-US" b="1" dirty="0">
              <a:latin typeface="Arial Narrow" panose="020B0606020202030204" pitchFamily="34" charset="0"/>
            </a:endParaRPr>
          </a:p>
        </p:txBody>
      </p:sp>
    </p:spTree>
    <p:extLst>
      <p:ext uri="{BB962C8B-B14F-4D97-AF65-F5344CB8AC3E}">
        <p14:creationId xmlns:p14="http://schemas.microsoft.com/office/powerpoint/2010/main" val="3645914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decel="100000" fill="hold" nodeType="withEffect">
                                  <p:stCondLst>
                                    <p:cond delay="10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1" decel="100000" fill="hold" nodeType="withEffect">
                                  <p:stCondLst>
                                    <p:cond delay="2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0-#ppt_h/2"/>
                                          </p:val>
                                        </p:tav>
                                        <p:tav tm="100000">
                                          <p:val>
                                            <p:strVal val="#ppt_y"/>
                                          </p:val>
                                        </p:tav>
                                      </p:tavLst>
                                    </p:anim>
                                  </p:childTnLst>
                                </p:cTn>
                              </p:par>
                              <p:par>
                                <p:cTn id="17" presetID="2" presetClass="entr" presetSubtype="1" decel="100000" fill="hold" nodeType="withEffect">
                                  <p:stCondLst>
                                    <p:cond delay="30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0-#ppt_h/2"/>
                                          </p:val>
                                        </p:tav>
                                        <p:tav tm="100000">
                                          <p:val>
                                            <p:strVal val="#ppt_y"/>
                                          </p:val>
                                        </p:tav>
                                      </p:tavLst>
                                    </p:anim>
                                  </p:childTnLst>
                                </p:cTn>
                              </p:par>
                              <p:par>
                                <p:cTn id="21" presetID="2" presetClass="entr" presetSubtype="1" decel="100000" fill="hold" nodeType="withEffect">
                                  <p:stCondLst>
                                    <p:cond delay="40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0-#ppt_h/2"/>
                                          </p:val>
                                        </p:tav>
                                        <p:tav tm="100000">
                                          <p:val>
                                            <p:strVal val="#ppt_y"/>
                                          </p:val>
                                        </p:tav>
                                      </p:tavLst>
                                    </p:anim>
                                  </p:childTnLst>
                                </p:cTn>
                              </p:par>
                              <p:par>
                                <p:cTn id="25" presetID="2" presetClass="entr" presetSubtype="1" decel="100000" fill="hold" grpId="0" nodeType="withEffect">
                                  <p:stCondLst>
                                    <p:cond delay="40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0-#ppt_h/2"/>
                                          </p:val>
                                        </p:tav>
                                        <p:tav tm="100000">
                                          <p:val>
                                            <p:strVal val="#ppt_y"/>
                                          </p:val>
                                        </p:tav>
                                      </p:tavLst>
                                    </p:anim>
                                  </p:childTnLst>
                                </p:cTn>
                              </p:par>
                              <p:par>
                                <p:cTn id="29" presetID="2" presetClass="entr" presetSubtype="1" decel="100000" fill="hold" grpId="0" nodeType="withEffect">
                                  <p:stCondLst>
                                    <p:cond delay="50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0-#ppt_h/2"/>
                                          </p:val>
                                        </p:tav>
                                        <p:tav tm="100000">
                                          <p:val>
                                            <p:strVal val="#ppt_y"/>
                                          </p:val>
                                        </p:tav>
                                      </p:tavLst>
                                    </p:anim>
                                  </p:childTnLst>
                                </p:cTn>
                              </p:par>
                              <p:par>
                                <p:cTn id="33" presetID="2" presetClass="entr" presetSubtype="1" decel="100000" fill="hold" grpId="0" nodeType="withEffect">
                                  <p:stCondLst>
                                    <p:cond delay="60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0-#ppt_h/2"/>
                                          </p:val>
                                        </p:tav>
                                        <p:tav tm="100000">
                                          <p:val>
                                            <p:strVal val="#ppt_y"/>
                                          </p:val>
                                        </p:tav>
                                      </p:tavLst>
                                    </p:anim>
                                  </p:childTnLst>
                                </p:cTn>
                              </p:par>
                              <p:par>
                                <p:cTn id="37" presetID="2" presetClass="entr" presetSubtype="1" decel="100000" fill="hold" grpId="0" nodeType="withEffect">
                                  <p:stCondLst>
                                    <p:cond delay="70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0-#ppt_h/2"/>
                                          </p:val>
                                        </p:tav>
                                        <p:tav tm="100000">
                                          <p:val>
                                            <p:strVal val="#ppt_y"/>
                                          </p:val>
                                        </p:tav>
                                      </p:tavLst>
                                    </p:anim>
                                  </p:childTnLst>
                                </p:cTn>
                              </p:par>
                              <p:par>
                                <p:cTn id="41" presetID="2" presetClass="entr" presetSubtype="1" decel="100000" fill="hold" grpId="0" nodeType="withEffect">
                                  <p:stCondLst>
                                    <p:cond delay="80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Dividend Distribution</a:t>
            </a:r>
            <a:endParaRPr lang="en-US" dirty="0"/>
          </a:p>
        </p:txBody>
      </p:sp>
      <p:sp>
        <p:nvSpPr>
          <p:cNvPr id="4" name="Slide Number Placeholder 3"/>
          <p:cNvSpPr>
            <a:spLocks noGrp="1"/>
          </p:cNvSpPr>
          <p:nvPr>
            <p:ph type="sldNum" sz="quarter" idx="12"/>
          </p:nvPr>
        </p:nvSpPr>
        <p:spPr/>
        <p:txBody>
          <a:bodyPr/>
          <a:lstStyle/>
          <a:p>
            <a:fld id="{9F495958-F516-439A-814A-D2DC1CC7FCCF}" type="slidenum">
              <a:rPr lang="en-US" smtClean="0"/>
              <a:t>20</a:t>
            </a:fld>
            <a:endParaRPr lang="en-US" dirty="0"/>
          </a:p>
        </p:txBody>
      </p:sp>
      <p:grpSp>
        <p:nvGrpSpPr>
          <p:cNvPr id="11" name="Group 10"/>
          <p:cNvGrpSpPr/>
          <p:nvPr/>
        </p:nvGrpSpPr>
        <p:grpSpPr>
          <a:xfrm>
            <a:off x="3310218" y="5110195"/>
            <a:ext cx="2345635" cy="1654526"/>
            <a:chOff x="951704" y="2465108"/>
            <a:chExt cx="2668572" cy="2664896"/>
          </a:xfrm>
        </p:grpSpPr>
        <p:sp>
          <p:nvSpPr>
            <p:cNvPr id="12" name="Oval 11"/>
            <p:cNvSpPr/>
            <p:nvPr/>
          </p:nvSpPr>
          <p:spPr>
            <a:xfrm>
              <a:off x="1175638" y="2687204"/>
              <a:ext cx="2220704" cy="22207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lvl="0" algn="ctr">
                <a:lnSpc>
                  <a:spcPct val="90000"/>
                </a:lnSpc>
              </a:pPr>
              <a:r>
                <a:rPr lang="en-US" b="1" dirty="0" smtClean="0"/>
                <a:t>Double </a:t>
              </a:r>
            </a:p>
            <a:p>
              <a:pPr lvl="0" algn="ctr">
                <a:lnSpc>
                  <a:spcPct val="90000"/>
                </a:lnSpc>
              </a:pPr>
              <a:r>
                <a:rPr lang="en-US" b="1" dirty="0" smtClean="0"/>
                <a:t>Taxation</a:t>
              </a:r>
              <a:endParaRPr lang="en-US" b="1" dirty="0"/>
            </a:p>
          </p:txBody>
        </p:sp>
        <p:sp>
          <p:nvSpPr>
            <p:cNvPr id="13" name="Oval 12"/>
            <p:cNvSpPr/>
            <p:nvPr/>
          </p:nvSpPr>
          <p:spPr>
            <a:xfrm>
              <a:off x="951704" y="2465108"/>
              <a:ext cx="2668572" cy="2664896"/>
            </a:xfrm>
            <a:prstGeom prst="ellipse">
              <a:avLst/>
            </a:prstGeom>
            <a:noFill/>
            <a:ln cap="rnd">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599" y="1523655"/>
            <a:ext cx="8091965" cy="3273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0221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 the Three Key Issues</a:t>
            </a:r>
            <a:endParaRPr lang="en-US" dirty="0"/>
          </a:p>
        </p:txBody>
      </p:sp>
      <p:sp>
        <p:nvSpPr>
          <p:cNvPr id="22" name="Slide Number Placeholder 2"/>
          <p:cNvSpPr>
            <a:spLocks noGrp="1"/>
          </p:cNvSpPr>
          <p:nvPr>
            <p:ph type="sldNum" sz="quarter" idx="12"/>
          </p:nvPr>
        </p:nvSpPr>
        <p:spPr>
          <a:xfrm>
            <a:off x="1517556" y="5506944"/>
            <a:ext cx="515803" cy="365125"/>
          </a:xfrm>
        </p:spPr>
        <p:txBody>
          <a:bodyPr/>
          <a:lstStyle/>
          <a:p>
            <a:fld id="{9F495958-F516-439A-814A-D2DC1CC7FCCF}" type="slidenum">
              <a:rPr lang="en-US" smtClean="0"/>
              <a:t>21</a:t>
            </a:fld>
            <a:endParaRPr lang="en-US" dirty="0"/>
          </a:p>
        </p:txBody>
      </p:sp>
      <p:pic>
        <p:nvPicPr>
          <p:cNvPr id="23" name="Picture 22"/>
          <p:cNvPicPr>
            <a:picLocks noChangeAspect="1"/>
          </p:cNvPicPr>
          <p:nvPr/>
        </p:nvPicPr>
        <p:blipFill rotWithShape="1">
          <a:blip r:embed="rId3">
            <a:extLst>
              <a:ext uri="{28A0092B-C50C-407E-A947-70E740481C1C}">
                <a14:useLocalDpi xmlns:a14="http://schemas.microsoft.com/office/drawing/2010/main" val="0"/>
              </a:ext>
            </a:extLst>
          </a:blip>
          <a:srcRect t="3980" b="15943"/>
          <a:stretch/>
        </p:blipFill>
        <p:spPr>
          <a:xfrm>
            <a:off x="0" y="1314062"/>
            <a:ext cx="9144000" cy="4881465"/>
          </a:xfrm>
          <a:prstGeom prst="rect">
            <a:avLst/>
          </a:prstGeom>
        </p:spPr>
      </p:pic>
      <p:sp>
        <p:nvSpPr>
          <p:cNvPr id="24" name="Rectangle 23">
            <a:hlinkClick r:id="rId4" action="ppaction://hlinksldjump"/>
          </p:cNvPr>
          <p:cNvSpPr/>
          <p:nvPr/>
        </p:nvSpPr>
        <p:spPr>
          <a:xfrm>
            <a:off x="0" y="1650927"/>
            <a:ext cx="5406305" cy="1048991"/>
          </a:xfrm>
          <a:prstGeom prst="rect">
            <a:avLst/>
          </a:prstGeom>
          <a:solidFill>
            <a:srgbClr val="3D9B3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4488"/>
            <a:r>
              <a:rPr lang="en-US" sz="3200" dirty="0" smtClean="0"/>
              <a:t>Key Person</a:t>
            </a:r>
            <a:endParaRPr lang="en-US" sz="3200" dirty="0"/>
          </a:p>
        </p:txBody>
      </p:sp>
    </p:spTree>
    <p:extLst>
      <p:ext uri="{BB962C8B-B14F-4D97-AF65-F5344CB8AC3E}">
        <p14:creationId xmlns:p14="http://schemas.microsoft.com/office/powerpoint/2010/main" val="109782883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Know Who Your Key People Are</a:t>
            </a:r>
            <a:endParaRPr lang="en-US" dirty="0"/>
          </a:p>
        </p:txBody>
      </p:sp>
      <p:pic>
        <p:nvPicPr>
          <p:cNvPr id="8194" name="Picture 2" descr="O:\marketing\Content Marketing\Images\AdvancedSales_BizownerPulseHer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765" y="1840047"/>
            <a:ext cx="1828800" cy="1185672"/>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O:\marketing\Content Marketing\Images\5StepswealthierfutureStocksy_SM.jpg"/>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9928" y="1840047"/>
            <a:ext cx="1828800" cy="118872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O:\marketing\Content Marketing\Images\BusinessCouple_sm.jpg"/>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1999" y="1840047"/>
            <a:ext cx="1828800" cy="1188720"/>
          </a:xfrm>
          <a:prstGeom prst="rect">
            <a:avLst/>
          </a:prstGeom>
          <a:noFill/>
          <a:extLst>
            <a:ext uri="{909E8E84-426E-40DD-AFC4-6F175D3DCCD1}">
              <a14:hiddenFill xmlns:a14="http://schemas.microsoft.com/office/drawing/2010/main">
                <a:solidFill>
                  <a:srgbClr val="FFFFFF"/>
                </a:solidFill>
              </a14:hiddenFill>
            </a:ext>
          </a:extLst>
        </p:spPr>
      </p:pic>
      <p:pic>
        <p:nvPicPr>
          <p:cNvPr id="8197" name="Picture 5" descr="O:\marketing\Content Marketing\Images\paperwork_pulse.jpg"/>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74908" y="1840047"/>
            <a:ext cx="1828800" cy="118872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92765" y="3027775"/>
            <a:ext cx="1828799" cy="2284715"/>
          </a:xfrm>
          <a:prstGeom prst="rect">
            <a:avLst/>
          </a:prstGeom>
          <a:solidFill>
            <a:srgbClr val="3D9B35">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lvl="0" algn="ctr"/>
            <a:r>
              <a:rPr lang="en-US" b="1" dirty="0" smtClean="0">
                <a:latin typeface="Arial Narrow" panose="020B0606020202030204" pitchFamily="34" charset="0"/>
              </a:rPr>
              <a:t>The </a:t>
            </a:r>
          </a:p>
          <a:p>
            <a:pPr lvl="0" algn="ctr"/>
            <a:r>
              <a:rPr lang="en-US" b="1" dirty="0" smtClean="0">
                <a:latin typeface="Arial Narrow" panose="020B0606020202030204" pitchFamily="34" charset="0"/>
              </a:rPr>
              <a:t>Secret Sauce</a:t>
            </a:r>
            <a:endParaRPr lang="en-US" b="1" dirty="0">
              <a:latin typeface="Arial Narrow" panose="020B0606020202030204" pitchFamily="34" charset="0"/>
            </a:endParaRPr>
          </a:p>
        </p:txBody>
      </p:sp>
      <p:sp>
        <p:nvSpPr>
          <p:cNvPr id="16" name="Rectangle 15"/>
          <p:cNvSpPr/>
          <p:nvPr/>
        </p:nvSpPr>
        <p:spPr>
          <a:xfrm>
            <a:off x="2269929" y="3027775"/>
            <a:ext cx="1828799" cy="2284715"/>
          </a:xfrm>
          <a:prstGeom prst="rect">
            <a:avLst/>
          </a:prstGeom>
          <a:solidFill>
            <a:schemeClr val="accent3">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lvl="0" algn="ctr"/>
            <a:r>
              <a:rPr lang="en-US" b="1" dirty="0" smtClean="0">
                <a:latin typeface="Arial Narrow" panose="020B0606020202030204" pitchFamily="34" charset="0"/>
              </a:rPr>
              <a:t>Imagination</a:t>
            </a:r>
            <a:endParaRPr lang="en-US" b="1" dirty="0">
              <a:latin typeface="Arial Narrow" panose="020B0606020202030204" pitchFamily="34" charset="0"/>
            </a:endParaRPr>
          </a:p>
        </p:txBody>
      </p:sp>
      <p:sp>
        <p:nvSpPr>
          <p:cNvPr id="17" name="Rectangle 16"/>
          <p:cNvSpPr/>
          <p:nvPr/>
        </p:nvSpPr>
        <p:spPr>
          <a:xfrm>
            <a:off x="4571999" y="3027775"/>
            <a:ext cx="1828799" cy="2284715"/>
          </a:xfrm>
          <a:prstGeom prst="rect">
            <a:avLst/>
          </a:prstGeom>
          <a:solidFill>
            <a:schemeClr val="accent4">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lvl="0" algn="ctr"/>
            <a:r>
              <a:rPr lang="en-US" b="1" dirty="0" smtClean="0">
                <a:latin typeface="Arial Narrow" panose="020B0606020202030204" pitchFamily="34" charset="0"/>
              </a:rPr>
              <a:t>The Deal</a:t>
            </a:r>
            <a:endParaRPr lang="en-US" b="1" dirty="0">
              <a:latin typeface="Arial Narrow" panose="020B0606020202030204" pitchFamily="34" charset="0"/>
            </a:endParaRPr>
          </a:p>
        </p:txBody>
      </p:sp>
      <p:sp>
        <p:nvSpPr>
          <p:cNvPr id="18" name="Rectangle 17"/>
          <p:cNvSpPr/>
          <p:nvPr/>
        </p:nvSpPr>
        <p:spPr>
          <a:xfrm>
            <a:off x="6974909" y="3027775"/>
            <a:ext cx="1828799" cy="2284715"/>
          </a:xfrm>
          <a:prstGeom prst="rect">
            <a:avLst/>
          </a:prstGeom>
          <a:solidFill>
            <a:schemeClr val="accent5">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182880" rtlCol="0" anchor="ctr"/>
          <a:lstStyle/>
          <a:p>
            <a:pPr lvl="0" algn="ctr"/>
            <a:r>
              <a:rPr lang="en-US" b="1" dirty="0" smtClean="0">
                <a:latin typeface="Arial Narrow" panose="020B0606020202030204" pitchFamily="34" charset="0"/>
              </a:rPr>
              <a:t>Hard Work</a:t>
            </a:r>
            <a:endParaRPr lang="en-US" b="1" dirty="0">
              <a:latin typeface="Arial Narrow" panose="020B0606020202030204" pitchFamily="34" charset="0"/>
            </a:endParaRPr>
          </a:p>
        </p:txBody>
      </p:sp>
    </p:spTree>
    <p:extLst>
      <p:ext uri="{BB962C8B-B14F-4D97-AF65-F5344CB8AC3E}">
        <p14:creationId xmlns:p14="http://schemas.microsoft.com/office/powerpoint/2010/main" val="277701521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0-#ppt_w/2"/>
                                          </p:val>
                                        </p:tav>
                                        <p:tav tm="100000">
                                          <p:val>
                                            <p:strVal val="#ppt_x"/>
                                          </p:val>
                                        </p:tav>
                                      </p:tavLst>
                                    </p:anim>
                                    <p:anim calcmode="lin" valueType="num">
                                      <p:cBhvr additive="base">
                                        <p:cTn id="8" dur="500" fill="hold"/>
                                        <p:tgtEl>
                                          <p:spTgt spid="8194"/>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8195"/>
                                        </p:tgtEl>
                                        <p:attrNameLst>
                                          <p:attrName>style.visibility</p:attrName>
                                        </p:attrNameLst>
                                      </p:cBhvr>
                                      <p:to>
                                        <p:strVal val="visible"/>
                                      </p:to>
                                    </p:set>
                                    <p:anim calcmode="lin" valueType="num">
                                      <p:cBhvr additive="base">
                                        <p:cTn id="11" dur="500" fill="hold"/>
                                        <p:tgtEl>
                                          <p:spTgt spid="8195"/>
                                        </p:tgtEl>
                                        <p:attrNameLst>
                                          <p:attrName>ppt_x</p:attrName>
                                        </p:attrNameLst>
                                      </p:cBhvr>
                                      <p:tavLst>
                                        <p:tav tm="0">
                                          <p:val>
                                            <p:strVal val="0-#ppt_w/2"/>
                                          </p:val>
                                        </p:tav>
                                        <p:tav tm="100000">
                                          <p:val>
                                            <p:strVal val="#ppt_x"/>
                                          </p:val>
                                        </p:tav>
                                      </p:tavLst>
                                    </p:anim>
                                    <p:anim calcmode="lin" valueType="num">
                                      <p:cBhvr additive="base">
                                        <p:cTn id="12" dur="500" fill="hold"/>
                                        <p:tgtEl>
                                          <p:spTgt spid="8195"/>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8196"/>
                                        </p:tgtEl>
                                        <p:attrNameLst>
                                          <p:attrName>style.visibility</p:attrName>
                                        </p:attrNameLst>
                                      </p:cBhvr>
                                      <p:to>
                                        <p:strVal val="visible"/>
                                      </p:to>
                                    </p:set>
                                    <p:anim calcmode="lin" valueType="num">
                                      <p:cBhvr additive="base">
                                        <p:cTn id="15" dur="500" fill="hold"/>
                                        <p:tgtEl>
                                          <p:spTgt spid="8196"/>
                                        </p:tgtEl>
                                        <p:attrNameLst>
                                          <p:attrName>ppt_x</p:attrName>
                                        </p:attrNameLst>
                                      </p:cBhvr>
                                      <p:tavLst>
                                        <p:tav tm="0">
                                          <p:val>
                                            <p:strVal val="0-#ppt_w/2"/>
                                          </p:val>
                                        </p:tav>
                                        <p:tav tm="100000">
                                          <p:val>
                                            <p:strVal val="#ppt_x"/>
                                          </p:val>
                                        </p:tav>
                                      </p:tavLst>
                                    </p:anim>
                                    <p:anim calcmode="lin" valueType="num">
                                      <p:cBhvr additive="base">
                                        <p:cTn id="16" dur="500" fill="hold"/>
                                        <p:tgtEl>
                                          <p:spTgt spid="8196"/>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8197"/>
                                        </p:tgtEl>
                                        <p:attrNameLst>
                                          <p:attrName>style.visibility</p:attrName>
                                        </p:attrNameLst>
                                      </p:cBhvr>
                                      <p:to>
                                        <p:strVal val="visible"/>
                                      </p:to>
                                    </p:set>
                                    <p:anim calcmode="lin" valueType="num">
                                      <p:cBhvr additive="base">
                                        <p:cTn id="19" dur="500" fill="hold"/>
                                        <p:tgtEl>
                                          <p:spTgt spid="8197"/>
                                        </p:tgtEl>
                                        <p:attrNameLst>
                                          <p:attrName>ppt_x</p:attrName>
                                        </p:attrNameLst>
                                      </p:cBhvr>
                                      <p:tavLst>
                                        <p:tav tm="0">
                                          <p:val>
                                            <p:strVal val="0-#ppt_w/2"/>
                                          </p:val>
                                        </p:tav>
                                        <p:tav tm="100000">
                                          <p:val>
                                            <p:strVal val="#ppt_x"/>
                                          </p:val>
                                        </p:tav>
                                      </p:tavLst>
                                    </p:anim>
                                    <p:anim calcmode="lin" valueType="num">
                                      <p:cBhvr additive="base">
                                        <p:cTn id="20" dur="500" fill="hold"/>
                                        <p:tgtEl>
                                          <p:spTgt spid="8197"/>
                                        </p:tgtEl>
                                        <p:attrNameLst>
                                          <p:attrName>ppt_y</p:attrName>
                                        </p:attrNameLst>
                                      </p:cBhvr>
                                      <p:tavLst>
                                        <p:tav tm="0">
                                          <p:val>
                                            <p:strVal val="0-#ppt_h/2"/>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0-#ppt_w/2"/>
                                          </p:val>
                                        </p:tav>
                                        <p:tav tm="100000">
                                          <p:val>
                                            <p:strVal val="#ppt_x"/>
                                          </p:val>
                                        </p:tav>
                                      </p:tavLst>
                                    </p:anim>
                                    <p:anim calcmode="lin" valueType="num">
                                      <p:cBhvr additive="base">
                                        <p:cTn id="24" dur="500" fill="hold"/>
                                        <p:tgtEl>
                                          <p:spTgt spid="15"/>
                                        </p:tgtEl>
                                        <p:attrNameLst>
                                          <p:attrName>ppt_y</p:attrName>
                                        </p:attrNameLst>
                                      </p:cBhvr>
                                      <p:tavLst>
                                        <p:tav tm="0">
                                          <p:val>
                                            <p:strVal val="0-#ppt_h/2"/>
                                          </p:val>
                                        </p:tav>
                                        <p:tav tm="100000">
                                          <p:val>
                                            <p:strVal val="#ppt_y"/>
                                          </p:val>
                                        </p:tav>
                                      </p:tavLst>
                                    </p:anim>
                                  </p:childTnLst>
                                </p:cTn>
                              </p:par>
                              <p:par>
                                <p:cTn id="25" presetID="2" presetClass="entr" presetSubtype="9"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0-#ppt_w/2"/>
                                          </p:val>
                                        </p:tav>
                                        <p:tav tm="100000">
                                          <p:val>
                                            <p:strVal val="#ppt_x"/>
                                          </p:val>
                                        </p:tav>
                                      </p:tavLst>
                                    </p:anim>
                                    <p:anim calcmode="lin" valueType="num">
                                      <p:cBhvr additive="base">
                                        <p:cTn id="28" dur="500" fill="hold"/>
                                        <p:tgtEl>
                                          <p:spTgt spid="16"/>
                                        </p:tgtEl>
                                        <p:attrNameLst>
                                          <p:attrName>ppt_y</p:attrName>
                                        </p:attrNameLst>
                                      </p:cBhvr>
                                      <p:tavLst>
                                        <p:tav tm="0">
                                          <p:val>
                                            <p:strVal val="0-#ppt_h/2"/>
                                          </p:val>
                                        </p:tav>
                                        <p:tav tm="100000">
                                          <p:val>
                                            <p:strVal val="#ppt_y"/>
                                          </p:val>
                                        </p:tav>
                                      </p:tavLst>
                                    </p:anim>
                                  </p:childTnLst>
                                </p:cTn>
                              </p:par>
                              <p:par>
                                <p:cTn id="29" presetID="2" presetClass="entr" presetSubtype="9"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0-#ppt_w/2"/>
                                          </p:val>
                                        </p:tav>
                                        <p:tav tm="100000">
                                          <p:val>
                                            <p:strVal val="#ppt_x"/>
                                          </p:val>
                                        </p:tav>
                                      </p:tavLst>
                                    </p:anim>
                                    <p:anim calcmode="lin" valueType="num">
                                      <p:cBhvr additive="base">
                                        <p:cTn id="32" dur="500" fill="hold"/>
                                        <p:tgtEl>
                                          <p:spTgt spid="17"/>
                                        </p:tgtEl>
                                        <p:attrNameLst>
                                          <p:attrName>ppt_y</p:attrName>
                                        </p:attrNameLst>
                                      </p:cBhvr>
                                      <p:tavLst>
                                        <p:tav tm="0">
                                          <p:val>
                                            <p:strVal val="0-#ppt_h/2"/>
                                          </p:val>
                                        </p:tav>
                                        <p:tav tm="100000">
                                          <p:val>
                                            <p:strVal val="#ppt_y"/>
                                          </p:val>
                                        </p:tav>
                                      </p:tavLst>
                                    </p:anim>
                                  </p:childTnLst>
                                </p:cTn>
                              </p:par>
                              <p:par>
                                <p:cTn id="33" presetID="2" presetClass="entr" presetSubtype="9"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0-#ppt_w/2"/>
                                          </p:val>
                                        </p:tav>
                                        <p:tav tm="100000">
                                          <p:val>
                                            <p:strVal val="#ppt_x"/>
                                          </p:val>
                                        </p:tav>
                                      </p:tavLst>
                                    </p:anim>
                                    <p:anim calcmode="lin" valueType="num">
                                      <p:cBhvr additive="base">
                                        <p:cTn id="36"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Person Loss</a:t>
            </a:r>
            <a:endParaRPr lang="en-US" dirty="0"/>
          </a:p>
        </p:txBody>
      </p:sp>
      <p:sp>
        <p:nvSpPr>
          <p:cNvPr id="3" name="Slide Number Placeholder 2"/>
          <p:cNvSpPr>
            <a:spLocks noGrp="1"/>
          </p:cNvSpPr>
          <p:nvPr>
            <p:ph type="sldNum" sz="quarter" idx="12"/>
          </p:nvPr>
        </p:nvSpPr>
        <p:spPr/>
        <p:txBody>
          <a:bodyPr/>
          <a:lstStyle/>
          <a:p>
            <a:fld id="{9F495958-F516-439A-814A-D2DC1CC7FCCF}" type="slidenum">
              <a:rPr lang="en-US" smtClean="0"/>
              <a:t>23</a:t>
            </a:fld>
            <a:endParaRPr lang="en-US" dirty="0"/>
          </a:p>
        </p:txBody>
      </p:sp>
      <p:grpSp>
        <p:nvGrpSpPr>
          <p:cNvPr id="11" name="Group 10"/>
          <p:cNvGrpSpPr/>
          <p:nvPr/>
        </p:nvGrpSpPr>
        <p:grpSpPr>
          <a:xfrm>
            <a:off x="631707" y="1620716"/>
            <a:ext cx="3771809" cy="400111"/>
            <a:chOff x="768620" y="2099907"/>
            <a:chExt cx="3689718" cy="400111"/>
          </a:xfrm>
          <a:solidFill>
            <a:schemeClr val="accent1"/>
          </a:solidFill>
        </p:grpSpPr>
        <p:sp>
          <p:nvSpPr>
            <p:cNvPr id="12" name="Rectangle 11"/>
            <p:cNvSpPr/>
            <p:nvPr/>
          </p:nvSpPr>
          <p:spPr>
            <a:xfrm>
              <a:off x="1296705" y="2099907"/>
              <a:ext cx="3161633" cy="400110"/>
            </a:xfrm>
            <a:prstGeom prst="rect">
              <a:avLst/>
            </a:prstGeom>
            <a:solidFill>
              <a:schemeClr val="bg1">
                <a:lumMod val="95000"/>
              </a:schemeClr>
            </a:solidFill>
          </p:spPr>
          <p:txBody>
            <a:bodyPr wrap="none">
              <a:spAutoFit/>
            </a:bodyPr>
            <a:lstStyle/>
            <a:p>
              <a:r>
                <a:rPr lang="en-US" altLang="en-US" sz="2000" dirty="0" smtClean="0">
                  <a:solidFill>
                    <a:schemeClr val="accent2"/>
                  </a:solidFill>
                </a:rPr>
                <a:t>Loss of Market Confidence</a:t>
              </a:r>
              <a:endParaRPr lang="en-US" altLang="en-US" sz="2000" dirty="0">
                <a:solidFill>
                  <a:schemeClr val="accent2"/>
                </a:solidFill>
              </a:endParaRPr>
            </a:p>
          </p:txBody>
        </p:sp>
        <p:sp>
          <p:nvSpPr>
            <p:cNvPr id="13" name="Rectangle 12"/>
            <p:cNvSpPr/>
            <p:nvPr/>
          </p:nvSpPr>
          <p:spPr>
            <a:xfrm>
              <a:off x="768620" y="2099908"/>
              <a:ext cx="442741" cy="4001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ym typeface="Wingdings 3"/>
                </a:rPr>
                <a:t></a:t>
              </a:r>
              <a:endParaRPr lang="en-US" sz="2000" dirty="0"/>
            </a:p>
          </p:txBody>
        </p:sp>
      </p:grpSp>
      <p:grpSp>
        <p:nvGrpSpPr>
          <p:cNvPr id="14" name="Group 13"/>
          <p:cNvGrpSpPr/>
          <p:nvPr/>
        </p:nvGrpSpPr>
        <p:grpSpPr>
          <a:xfrm>
            <a:off x="631707" y="2231024"/>
            <a:ext cx="2720239" cy="400111"/>
            <a:chOff x="768620" y="2099907"/>
            <a:chExt cx="2661036" cy="400111"/>
          </a:xfrm>
          <a:solidFill>
            <a:schemeClr val="accent1"/>
          </a:solidFill>
        </p:grpSpPr>
        <p:sp>
          <p:nvSpPr>
            <p:cNvPr id="15" name="Rectangle 14"/>
            <p:cNvSpPr/>
            <p:nvPr/>
          </p:nvSpPr>
          <p:spPr>
            <a:xfrm>
              <a:off x="1296705" y="2099907"/>
              <a:ext cx="2132951" cy="400110"/>
            </a:xfrm>
            <a:prstGeom prst="rect">
              <a:avLst/>
            </a:prstGeom>
            <a:solidFill>
              <a:schemeClr val="bg1">
                <a:lumMod val="95000"/>
              </a:schemeClr>
            </a:solidFill>
          </p:spPr>
          <p:txBody>
            <a:bodyPr wrap="none">
              <a:spAutoFit/>
            </a:bodyPr>
            <a:lstStyle/>
            <a:p>
              <a:r>
                <a:rPr lang="en-US" altLang="en-US" sz="2000" dirty="0" smtClean="0">
                  <a:solidFill>
                    <a:schemeClr val="accent2"/>
                  </a:solidFill>
                </a:rPr>
                <a:t>Key Skill Set Lost</a:t>
              </a:r>
              <a:endParaRPr lang="en-US" altLang="en-US" sz="2000" dirty="0">
                <a:solidFill>
                  <a:schemeClr val="accent2"/>
                </a:solidFill>
              </a:endParaRPr>
            </a:p>
          </p:txBody>
        </p:sp>
        <p:sp>
          <p:nvSpPr>
            <p:cNvPr id="16" name="Rectangle 15"/>
            <p:cNvSpPr/>
            <p:nvPr/>
          </p:nvSpPr>
          <p:spPr>
            <a:xfrm>
              <a:off x="768620" y="2099908"/>
              <a:ext cx="442741" cy="4001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ym typeface="Wingdings 3"/>
                </a:rPr>
                <a:t></a:t>
              </a:r>
              <a:endParaRPr lang="en-US" sz="2000" dirty="0"/>
            </a:p>
          </p:txBody>
        </p:sp>
      </p:grpSp>
      <p:grpSp>
        <p:nvGrpSpPr>
          <p:cNvPr id="17" name="Group 16"/>
          <p:cNvGrpSpPr/>
          <p:nvPr/>
        </p:nvGrpSpPr>
        <p:grpSpPr>
          <a:xfrm>
            <a:off x="631707" y="2841332"/>
            <a:ext cx="2962292" cy="400111"/>
            <a:chOff x="768620" y="2099907"/>
            <a:chExt cx="2897821" cy="400111"/>
          </a:xfrm>
          <a:solidFill>
            <a:schemeClr val="accent1"/>
          </a:solidFill>
        </p:grpSpPr>
        <p:sp>
          <p:nvSpPr>
            <p:cNvPr id="18" name="Rectangle 17"/>
            <p:cNvSpPr/>
            <p:nvPr/>
          </p:nvSpPr>
          <p:spPr>
            <a:xfrm>
              <a:off x="1296705" y="2099907"/>
              <a:ext cx="2369736" cy="400110"/>
            </a:xfrm>
            <a:prstGeom prst="rect">
              <a:avLst/>
            </a:prstGeom>
            <a:solidFill>
              <a:schemeClr val="bg1">
                <a:lumMod val="95000"/>
              </a:schemeClr>
            </a:solidFill>
          </p:spPr>
          <p:txBody>
            <a:bodyPr wrap="none">
              <a:spAutoFit/>
            </a:bodyPr>
            <a:lstStyle/>
            <a:p>
              <a:r>
                <a:rPr lang="en-US" altLang="en-US" sz="2000" dirty="0" smtClean="0">
                  <a:solidFill>
                    <a:schemeClr val="accent2"/>
                  </a:solidFill>
                </a:rPr>
                <a:t>Replacement Costs</a:t>
              </a:r>
              <a:endParaRPr lang="en-US" altLang="en-US" sz="2000" dirty="0">
                <a:solidFill>
                  <a:schemeClr val="accent2"/>
                </a:solidFill>
              </a:endParaRPr>
            </a:p>
          </p:txBody>
        </p:sp>
        <p:sp>
          <p:nvSpPr>
            <p:cNvPr id="19" name="Rectangle 18"/>
            <p:cNvSpPr/>
            <p:nvPr/>
          </p:nvSpPr>
          <p:spPr>
            <a:xfrm>
              <a:off x="768620" y="2099908"/>
              <a:ext cx="442741" cy="4001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ym typeface="Wingdings 3"/>
                </a:rPr>
                <a:t></a:t>
              </a:r>
              <a:endParaRPr lang="en-US" sz="2000" dirty="0"/>
            </a:p>
          </p:txBody>
        </p:sp>
      </p:grpSp>
      <p:grpSp>
        <p:nvGrpSpPr>
          <p:cNvPr id="20" name="Group 19"/>
          <p:cNvGrpSpPr/>
          <p:nvPr/>
        </p:nvGrpSpPr>
        <p:grpSpPr>
          <a:xfrm>
            <a:off x="631707" y="4672256"/>
            <a:ext cx="3532961" cy="400111"/>
            <a:chOff x="768620" y="2099907"/>
            <a:chExt cx="3456069" cy="400111"/>
          </a:xfrm>
          <a:solidFill>
            <a:schemeClr val="accent1"/>
          </a:solidFill>
        </p:grpSpPr>
        <p:sp>
          <p:nvSpPr>
            <p:cNvPr id="21" name="Rectangle 20"/>
            <p:cNvSpPr/>
            <p:nvPr/>
          </p:nvSpPr>
          <p:spPr>
            <a:xfrm>
              <a:off x="1296705" y="2099907"/>
              <a:ext cx="2927984" cy="400110"/>
            </a:xfrm>
            <a:prstGeom prst="rect">
              <a:avLst/>
            </a:prstGeom>
            <a:solidFill>
              <a:schemeClr val="bg1">
                <a:lumMod val="95000"/>
              </a:schemeClr>
            </a:solidFill>
          </p:spPr>
          <p:txBody>
            <a:bodyPr wrap="none">
              <a:spAutoFit/>
            </a:bodyPr>
            <a:lstStyle/>
            <a:p>
              <a:r>
                <a:rPr lang="en-US" altLang="en-US" sz="2000" dirty="0" smtClean="0">
                  <a:solidFill>
                    <a:schemeClr val="accent2"/>
                  </a:solidFill>
                </a:rPr>
                <a:t>Business Debt / Bonding</a:t>
              </a:r>
              <a:endParaRPr lang="en-US" altLang="en-US" sz="2000" dirty="0">
                <a:solidFill>
                  <a:schemeClr val="accent2"/>
                </a:solidFill>
              </a:endParaRPr>
            </a:p>
          </p:txBody>
        </p:sp>
        <p:sp>
          <p:nvSpPr>
            <p:cNvPr id="22" name="Rectangle 21"/>
            <p:cNvSpPr/>
            <p:nvPr/>
          </p:nvSpPr>
          <p:spPr>
            <a:xfrm>
              <a:off x="768620" y="2099908"/>
              <a:ext cx="442741" cy="4001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ym typeface="Wingdings 3"/>
                </a:rPr>
                <a:t></a:t>
              </a:r>
              <a:endParaRPr lang="en-US" sz="2000" dirty="0"/>
            </a:p>
          </p:txBody>
        </p:sp>
      </p:grpSp>
      <p:grpSp>
        <p:nvGrpSpPr>
          <p:cNvPr id="23" name="Group 22"/>
          <p:cNvGrpSpPr/>
          <p:nvPr/>
        </p:nvGrpSpPr>
        <p:grpSpPr>
          <a:xfrm>
            <a:off x="631707" y="4061948"/>
            <a:ext cx="2528071" cy="400111"/>
            <a:chOff x="768620" y="2099907"/>
            <a:chExt cx="2473050" cy="400111"/>
          </a:xfrm>
          <a:solidFill>
            <a:schemeClr val="accent1"/>
          </a:solidFill>
        </p:grpSpPr>
        <p:sp>
          <p:nvSpPr>
            <p:cNvPr id="24" name="Rectangle 23"/>
            <p:cNvSpPr/>
            <p:nvPr/>
          </p:nvSpPr>
          <p:spPr>
            <a:xfrm>
              <a:off x="1296705" y="2099907"/>
              <a:ext cx="1944965" cy="400110"/>
            </a:xfrm>
            <a:prstGeom prst="rect">
              <a:avLst/>
            </a:prstGeom>
            <a:solidFill>
              <a:schemeClr val="bg1">
                <a:lumMod val="95000"/>
              </a:schemeClr>
            </a:solidFill>
          </p:spPr>
          <p:txBody>
            <a:bodyPr wrap="none">
              <a:spAutoFit/>
            </a:bodyPr>
            <a:lstStyle/>
            <a:p>
              <a:r>
                <a:rPr lang="en-US" altLang="en-US" sz="2000" dirty="0" smtClean="0">
                  <a:solidFill>
                    <a:schemeClr val="accent2"/>
                  </a:solidFill>
                </a:rPr>
                <a:t>Staff Defections</a:t>
              </a:r>
              <a:endParaRPr lang="en-US" altLang="en-US" sz="2000" dirty="0">
                <a:solidFill>
                  <a:schemeClr val="accent2"/>
                </a:solidFill>
              </a:endParaRPr>
            </a:p>
          </p:txBody>
        </p:sp>
        <p:sp>
          <p:nvSpPr>
            <p:cNvPr id="25" name="Rectangle 24"/>
            <p:cNvSpPr/>
            <p:nvPr/>
          </p:nvSpPr>
          <p:spPr>
            <a:xfrm>
              <a:off x="768620" y="2099908"/>
              <a:ext cx="442741" cy="4001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ym typeface="Wingdings 3"/>
                </a:rPr>
                <a:t></a:t>
              </a:r>
              <a:endParaRPr lang="en-US" sz="2000" dirty="0"/>
            </a:p>
          </p:txBody>
        </p:sp>
      </p:grpSp>
      <p:grpSp>
        <p:nvGrpSpPr>
          <p:cNvPr id="26" name="Group 25"/>
          <p:cNvGrpSpPr/>
          <p:nvPr/>
        </p:nvGrpSpPr>
        <p:grpSpPr>
          <a:xfrm>
            <a:off x="631707" y="3451640"/>
            <a:ext cx="4271947" cy="400111"/>
            <a:chOff x="768620" y="2099907"/>
            <a:chExt cx="4178973" cy="400111"/>
          </a:xfrm>
          <a:solidFill>
            <a:schemeClr val="accent1"/>
          </a:solidFill>
        </p:grpSpPr>
        <p:sp>
          <p:nvSpPr>
            <p:cNvPr id="27" name="Rectangle 26"/>
            <p:cNvSpPr/>
            <p:nvPr/>
          </p:nvSpPr>
          <p:spPr>
            <a:xfrm>
              <a:off x="1296706" y="2099907"/>
              <a:ext cx="3650887" cy="400110"/>
            </a:xfrm>
            <a:prstGeom prst="rect">
              <a:avLst/>
            </a:prstGeom>
            <a:solidFill>
              <a:schemeClr val="bg1">
                <a:lumMod val="95000"/>
              </a:schemeClr>
            </a:solidFill>
          </p:spPr>
          <p:txBody>
            <a:bodyPr wrap="none">
              <a:spAutoFit/>
            </a:bodyPr>
            <a:lstStyle/>
            <a:p>
              <a:r>
                <a:rPr lang="en-US" altLang="en-US" sz="2000" dirty="0" smtClean="0">
                  <a:solidFill>
                    <a:schemeClr val="accent2"/>
                  </a:solidFill>
                </a:rPr>
                <a:t>Clients Could Go to Competitor</a:t>
              </a:r>
              <a:endParaRPr lang="en-US" altLang="en-US" sz="2000" dirty="0">
                <a:solidFill>
                  <a:schemeClr val="accent2"/>
                </a:solidFill>
              </a:endParaRPr>
            </a:p>
          </p:txBody>
        </p:sp>
        <p:sp>
          <p:nvSpPr>
            <p:cNvPr id="28" name="Rectangle 27"/>
            <p:cNvSpPr/>
            <p:nvPr/>
          </p:nvSpPr>
          <p:spPr>
            <a:xfrm>
              <a:off x="768620" y="2099908"/>
              <a:ext cx="442741" cy="4001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ym typeface="Wingdings 3"/>
                </a:rPr>
                <a:t></a:t>
              </a:r>
              <a:endParaRPr lang="en-US" sz="2000" dirty="0"/>
            </a:p>
          </p:txBody>
        </p:sp>
      </p:grpSp>
      <p:grpSp>
        <p:nvGrpSpPr>
          <p:cNvPr id="29" name="Group 28"/>
          <p:cNvGrpSpPr/>
          <p:nvPr/>
        </p:nvGrpSpPr>
        <p:grpSpPr>
          <a:xfrm>
            <a:off x="631707" y="5282564"/>
            <a:ext cx="5751710" cy="400111"/>
            <a:chOff x="768620" y="2099907"/>
            <a:chExt cx="5626530" cy="400111"/>
          </a:xfrm>
          <a:solidFill>
            <a:schemeClr val="accent1"/>
          </a:solidFill>
        </p:grpSpPr>
        <p:sp>
          <p:nvSpPr>
            <p:cNvPr id="30" name="Rectangle 29"/>
            <p:cNvSpPr/>
            <p:nvPr/>
          </p:nvSpPr>
          <p:spPr>
            <a:xfrm>
              <a:off x="1296705" y="2099907"/>
              <a:ext cx="5098445" cy="400110"/>
            </a:xfrm>
            <a:prstGeom prst="rect">
              <a:avLst/>
            </a:prstGeom>
            <a:solidFill>
              <a:schemeClr val="bg1">
                <a:lumMod val="95000"/>
              </a:schemeClr>
            </a:solidFill>
          </p:spPr>
          <p:txBody>
            <a:bodyPr wrap="none">
              <a:spAutoFit/>
            </a:bodyPr>
            <a:lstStyle/>
            <a:p>
              <a:r>
                <a:rPr lang="en-US" altLang="en-US" sz="2000" dirty="0" smtClean="0">
                  <a:solidFill>
                    <a:schemeClr val="accent2"/>
                  </a:solidFill>
                </a:rPr>
                <a:t>Suppliers Could Require Different Payments</a:t>
              </a:r>
              <a:endParaRPr lang="en-US" altLang="en-US" sz="2000" dirty="0">
                <a:solidFill>
                  <a:schemeClr val="accent2"/>
                </a:solidFill>
              </a:endParaRPr>
            </a:p>
          </p:txBody>
        </p:sp>
        <p:sp>
          <p:nvSpPr>
            <p:cNvPr id="31" name="Rectangle 30"/>
            <p:cNvSpPr/>
            <p:nvPr/>
          </p:nvSpPr>
          <p:spPr>
            <a:xfrm>
              <a:off x="768620" y="2099908"/>
              <a:ext cx="442741" cy="4001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ym typeface="Wingdings 3"/>
                </a:rPr>
                <a:t></a:t>
              </a:r>
              <a:endParaRPr lang="en-US" sz="2000" dirty="0"/>
            </a:p>
          </p:txBody>
        </p:sp>
      </p:grpSp>
      <p:grpSp>
        <p:nvGrpSpPr>
          <p:cNvPr id="32" name="Group 31"/>
          <p:cNvGrpSpPr/>
          <p:nvPr/>
        </p:nvGrpSpPr>
        <p:grpSpPr>
          <a:xfrm>
            <a:off x="638335" y="5892869"/>
            <a:ext cx="3646775" cy="400111"/>
            <a:chOff x="768620" y="2099907"/>
            <a:chExt cx="3567407" cy="400111"/>
          </a:xfrm>
          <a:solidFill>
            <a:schemeClr val="accent1"/>
          </a:solidFill>
        </p:grpSpPr>
        <p:sp>
          <p:nvSpPr>
            <p:cNvPr id="33" name="Rectangle 32"/>
            <p:cNvSpPr/>
            <p:nvPr/>
          </p:nvSpPr>
          <p:spPr>
            <a:xfrm>
              <a:off x="1296705" y="2099907"/>
              <a:ext cx="3039322" cy="400110"/>
            </a:xfrm>
            <a:prstGeom prst="rect">
              <a:avLst/>
            </a:prstGeom>
            <a:solidFill>
              <a:schemeClr val="bg1">
                <a:lumMod val="95000"/>
              </a:schemeClr>
            </a:solidFill>
          </p:spPr>
          <p:txBody>
            <a:bodyPr wrap="none">
              <a:spAutoFit/>
            </a:bodyPr>
            <a:lstStyle/>
            <a:p>
              <a:r>
                <a:rPr lang="en-US" altLang="en-US" sz="2000" dirty="0" smtClean="0">
                  <a:solidFill>
                    <a:schemeClr val="accent2"/>
                  </a:solidFill>
                </a:rPr>
                <a:t>Profits Could be Reduced</a:t>
              </a:r>
              <a:endParaRPr lang="en-US" altLang="en-US" sz="2000" dirty="0">
                <a:solidFill>
                  <a:schemeClr val="accent2"/>
                </a:solidFill>
              </a:endParaRPr>
            </a:p>
          </p:txBody>
        </p:sp>
        <p:sp>
          <p:nvSpPr>
            <p:cNvPr id="34" name="Rectangle 33"/>
            <p:cNvSpPr/>
            <p:nvPr/>
          </p:nvSpPr>
          <p:spPr>
            <a:xfrm>
              <a:off x="768620" y="2099908"/>
              <a:ext cx="442741" cy="4001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ym typeface="Wingdings 3"/>
                </a:rPr>
                <a:t></a:t>
              </a:r>
              <a:endParaRPr lang="en-US" sz="2000" dirty="0"/>
            </a:p>
          </p:txBody>
        </p:sp>
      </p:grpSp>
    </p:spTree>
    <p:extLst>
      <p:ext uri="{BB962C8B-B14F-4D97-AF65-F5344CB8AC3E}">
        <p14:creationId xmlns:p14="http://schemas.microsoft.com/office/powerpoint/2010/main" val="1308536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10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10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10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0-#ppt_w/2"/>
                                          </p:val>
                                        </p:tav>
                                        <p:tav tm="100000">
                                          <p:val>
                                            <p:strVal val="#ppt_x"/>
                                          </p:val>
                                        </p:tav>
                                      </p:tavLst>
                                    </p:anim>
                                    <p:anim calcmode="lin" valueType="num">
                                      <p:cBhvr additive="base">
                                        <p:cTn id="16" dur="500" fill="hold"/>
                                        <p:tgtEl>
                                          <p:spTgt spid="17"/>
                                        </p:tgtEl>
                                        <p:attrNameLst>
                                          <p:attrName>ppt_y</p:attrName>
                                        </p:attrNameLst>
                                      </p:cBhvr>
                                      <p:tavLst>
                                        <p:tav tm="0">
                                          <p:val>
                                            <p:strVal val="#ppt_y"/>
                                          </p:val>
                                        </p:tav>
                                        <p:tav tm="100000">
                                          <p:val>
                                            <p:strVal val="#ppt_y"/>
                                          </p:val>
                                        </p:tav>
                                      </p:tavLst>
                                    </p:anim>
                                  </p:childTnLst>
                                </p:cTn>
                              </p:par>
                              <p:par>
                                <p:cTn id="17" presetID="2" presetClass="entr" presetSubtype="8" decel="100000" fill="hold" nodeType="withEffect">
                                  <p:stCondLst>
                                    <p:cond delay="1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0-#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10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500" fill="hold"/>
                                        <p:tgtEl>
                                          <p:spTgt spid="23"/>
                                        </p:tgtEl>
                                        <p:attrNameLst>
                                          <p:attrName>ppt_x</p:attrName>
                                        </p:attrNameLst>
                                      </p:cBhvr>
                                      <p:tavLst>
                                        <p:tav tm="0">
                                          <p:val>
                                            <p:strVal val="0-#ppt_w/2"/>
                                          </p:val>
                                        </p:tav>
                                        <p:tav tm="100000">
                                          <p:val>
                                            <p:strVal val="#ppt_x"/>
                                          </p:val>
                                        </p:tav>
                                      </p:tavLst>
                                    </p:anim>
                                    <p:anim calcmode="lin" valueType="num">
                                      <p:cBhvr additive="base">
                                        <p:cTn id="24" dur="500" fill="hold"/>
                                        <p:tgtEl>
                                          <p:spTgt spid="23"/>
                                        </p:tgtEl>
                                        <p:attrNameLst>
                                          <p:attrName>ppt_y</p:attrName>
                                        </p:attrNameLst>
                                      </p:cBhvr>
                                      <p:tavLst>
                                        <p:tav tm="0">
                                          <p:val>
                                            <p:strVal val="#ppt_y"/>
                                          </p:val>
                                        </p:tav>
                                        <p:tav tm="100000">
                                          <p:val>
                                            <p:strVal val="#ppt_y"/>
                                          </p:val>
                                        </p:tav>
                                      </p:tavLst>
                                    </p:anim>
                                  </p:childTnLst>
                                </p:cTn>
                              </p:par>
                              <p:par>
                                <p:cTn id="25" presetID="2" presetClass="entr" presetSubtype="8" decel="100000" fill="hold" nodeType="withEffect">
                                  <p:stCondLst>
                                    <p:cond delay="10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0-#ppt_w/2"/>
                                          </p:val>
                                        </p:tav>
                                        <p:tav tm="100000">
                                          <p:val>
                                            <p:strVal val="#ppt_x"/>
                                          </p:val>
                                        </p:tav>
                                      </p:tavLst>
                                    </p:anim>
                                    <p:anim calcmode="lin" valueType="num">
                                      <p:cBhvr additive="base">
                                        <p:cTn id="28" dur="500" fill="hold"/>
                                        <p:tgtEl>
                                          <p:spTgt spid="26"/>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10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0-#ppt_w/2"/>
                                          </p:val>
                                        </p:tav>
                                        <p:tav tm="100000">
                                          <p:val>
                                            <p:strVal val="#ppt_x"/>
                                          </p:val>
                                        </p:tav>
                                      </p:tavLst>
                                    </p:anim>
                                    <p:anim calcmode="lin" valueType="num">
                                      <p:cBhvr additive="base">
                                        <p:cTn id="32" dur="500" fill="hold"/>
                                        <p:tgtEl>
                                          <p:spTgt spid="29"/>
                                        </p:tgtEl>
                                        <p:attrNameLst>
                                          <p:attrName>ppt_y</p:attrName>
                                        </p:attrNameLst>
                                      </p:cBhvr>
                                      <p:tavLst>
                                        <p:tav tm="0">
                                          <p:val>
                                            <p:strVal val="#ppt_y"/>
                                          </p:val>
                                        </p:tav>
                                        <p:tav tm="100000">
                                          <p:val>
                                            <p:strVal val="#ppt_y"/>
                                          </p:val>
                                        </p:tav>
                                      </p:tavLst>
                                    </p:anim>
                                  </p:childTnLst>
                                </p:cTn>
                              </p:par>
                              <p:par>
                                <p:cTn id="33" presetID="2" presetClass="entr" presetSubtype="8" decel="100000" fill="hold" nodeType="withEffect">
                                  <p:stCondLst>
                                    <p:cond delay="10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500" fill="hold"/>
                                        <p:tgtEl>
                                          <p:spTgt spid="32"/>
                                        </p:tgtEl>
                                        <p:attrNameLst>
                                          <p:attrName>ppt_x</p:attrName>
                                        </p:attrNameLst>
                                      </p:cBhvr>
                                      <p:tavLst>
                                        <p:tav tm="0">
                                          <p:val>
                                            <p:strVal val="0-#ppt_w/2"/>
                                          </p:val>
                                        </p:tav>
                                        <p:tav tm="100000">
                                          <p:val>
                                            <p:strVal val="#ppt_x"/>
                                          </p:val>
                                        </p:tav>
                                      </p:tavLst>
                                    </p:anim>
                                    <p:anim calcmode="lin" valueType="num">
                                      <p:cBhvr additive="base">
                                        <p:cTn id="36"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Valuing a Key Person</a:t>
            </a:r>
            <a:endParaRPr lang="en-US" dirty="0"/>
          </a:p>
        </p:txBody>
      </p:sp>
      <p:sp>
        <p:nvSpPr>
          <p:cNvPr id="3" name="Slide Number Placeholder 2"/>
          <p:cNvSpPr>
            <a:spLocks noGrp="1"/>
          </p:cNvSpPr>
          <p:nvPr>
            <p:ph type="sldNum" sz="quarter" idx="12"/>
          </p:nvPr>
        </p:nvSpPr>
        <p:spPr/>
        <p:txBody>
          <a:bodyPr/>
          <a:lstStyle/>
          <a:p>
            <a:fld id="{9F495958-F516-439A-814A-D2DC1CC7FCCF}" type="slidenum">
              <a:rPr lang="en-US" smtClean="0"/>
              <a:t>24</a:t>
            </a:fld>
            <a:endParaRPr lang="en-US" dirty="0"/>
          </a:p>
        </p:txBody>
      </p:sp>
      <p:sp>
        <p:nvSpPr>
          <p:cNvPr id="4" name="Oval 3"/>
          <p:cNvSpPr/>
          <p:nvPr/>
        </p:nvSpPr>
        <p:spPr>
          <a:xfrm>
            <a:off x="2743507" y="1989582"/>
            <a:ext cx="3314554" cy="3314554"/>
          </a:xfrm>
          <a:prstGeom prst="ellipse">
            <a:avLst/>
          </a:prstGeom>
          <a:noFill/>
          <a:ln w="38100" cap="rnd">
            <a:solidFill>
              <a:schemeClr val="bg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5" name="Oval 4"/>
          <p:cNvSpPr/>
          <p:nvPr/>
        </p:nvSpPr>
        <p:spPr>
          <a:xfrm>
            <a:off x="2636797" y="1882872"/>
            <a:ext cx="3527974" cy="3527974"/>
          </a:xfrm>
          <a:prstGeom prst="ellipse">
            <a:avLst/>
          </a:prstGeom>
          <a:noFill/>
          <a:ln cap="rnd">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6" name="TextBox 5"/>
          <p:cNvSpPr txBox="1"/>
          <p:nvPr/>
        </p:nvSpPr>
        <p:spPr>
          <a:xfrm>
            <a:off x="2695546" y="3083868"/>
            <a:ext cx="3410485" cy="1077218"/>
          </a:xfrm>
          <a:prstGeom prst="rect">
            <a:avLst/>
          </a:prstGeom>
          <a:noFill/>
        </p:spPr>
        <p:txBody>
          <a:bodyPr wrap="none" rtlCol="0" anchor="ctr">
            <a:spAutoFit/>
          </a:bodyPr>
          <a:lstStyle/>
          <a:p>
            <a:pPr algn="ctr" fontAlgn="base">
              <a:spcBef>
                <a:spcPct val="0"/>
              </a:spcBef>
              <a:spcAft>
                <a:spcPct val="0"/>
              </a:spcAft>
            </a:pPr>
            <a:r>
              <a:rPr lang="en-US" sz="3200" dirty="0" smtClean="0">
                <a:solidFill>
                  <a:srgbClr val="616365"/>
                </a:solidFill>
              </a:rPr>
              <a:t>Different Methods</a:t>
            </a:r>
          </a:p>
          <a:p>
            <a:pPr algn="ctr" fontAlgn="base">
              <a:spcBef>
                <a:spcPct val="0"/>
              </a:spcBef>
              <a:spcAft>
                <a:spcPct val="0"/>
              </a:spcAft>
            </a:pPr>
            <a:r>
              <a:rPr lang="en-US" sz="3200" dirty="0" smtClean="0">
                <a:solidFill>
                  <a:srgbClr val="616365"/>
                </a:solidFill>
              </a:rPr>
              <a:t>Available</a:t>
            </a:r>
            <a:endParaRPr lang="en-US" sz="3200" dirty="0">
              <a:solidFill>
                <a:srgbClr val="616365"/>
              </a:solidFill>
            </a:endParaRPr>
          </a:p>
        </p:txBody>
      </p:sp>
      <p:grpSp>
        <p:nvGrpSpPr>
          <p:cNvPr id="7" name="Group 6"/>
          <p:cNvGrpSpPr/>
          <p:nvPr/>
        </p:nvGrpSpPr>
        <p:grpSpPr>
          <a:xfrm>
            <a:off x="5053476" y="4478825"/>
            <a:ext cx="4310407" cy="1078526"/>
            <a:chOff x="3985453" y="4875657"/>
            <a:chExt cx="4310407" cy="1078526"/>
          </a:xfrm>
        </p:grpSpPr>
        <p:sp>
          <p:nvSpPr>
            <p:cNvPr id="8" name="TextBox 7"/>
            <p:cNvSpPr txBox="1"/>
            <p:nvPr/>
          </p:nvSpPr>
          <p:spPr>
            <a:xfrm>
              <a:off x="5076171" y="5190480"/>
              <a:ext cx="3219689" cy="400110"/>
            </a:xfrm>
            <a:prstGeom prst="rect">
              <a:avLst/>
            </a:prstGeom>
            <a:noFill/>
          </p:spPr>
          <p:txBody>
            <a:bodyPr wrap="square" rtlCol="0" anchor="ctr">
              <a:spAutoFit/>
            </a:bodyPr>
            <a:lstStyle/>
            <a:p>
              <a:pPr fontAlgn="base">
                <a:spcBef>
                  <a:spcPct val="0"/>
                </a:spcBef>
                <a:spcAft>
                  <a:spcPct val="0"/>
                </a:spcAft>
              </a:pPr>
              <a:r>
                <a:rPr lang="en-US" sz="2000" dirty="0" smtClean="0">
                  <a:solidFill>
                    <a:srgbClr val="616365"/>
                  </a:solidFill>
                  <a:ea typeface="ＭＳ Ｐゴシック" pitchFamily="-105" charset="-128"/>
                  <a:cs typeface="Times New Roman" pitchFamily="18" charset="0"/>
                </a:rPr>
                <a:t>Proportion of Payroll</a:t>
              </a:r>
              <a:endParaRPr lang="en-US" sz="2000" dirty="0">
                <a:solidFill>
                  <a:srgbClr val="616365"/>
                </a:solidFill>
                <a:ea typeface="ＭＳ Ｐゴシック" pitchFamily="-105" charset="-128"/>
                <a:cs typeface="Times New Roman" pitchFamily="18" charset="0"/>
              </a:endParaRPr>
            </a:p>
          </p:txBody>
        </p:sp>
        <p:grpSp>
          <p:nvGrpSpPr>
            <p:cNvPr id="9" name="Group 8"/>
            <p:cNvGrpSpPr/>
            <p:nvPr/>
          </p:nvGrpSpPr>
          <p:grpSpPr>
            <a:xfrm>
              <a:off x="3985453" y="4875657"/>
              <a:ext cx="1078528" cy="1078526"/>
              <a:chOff x="5758532" y="3346133"/>
              <a:chExt cx="1078528" cy="1078526"/>
            </a:xfrm>
          </p:grpSpPr>
          <p:sp>
            <p:nvSpPr>
              <p:cNvPr id="10" name="Oval 9"/>
              <p:cNvSpPr/>
              <p:nvPr/>
            </p:nvSpPr>
            <p:spPr>
              <a:xfrm>
                <a:off x="5758532" y="3346133"/>
                <a:ext cx="1078528" cy="1078526"/>
              </a:xfrm>
              <a:prstGeom prst="ellipse">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Freeform 33"/>
              <p:cNvSpPr>
                <a:spLocks noEditPoints="1"/>
              </p:cNvSpPr>
              <p:nvPr/>
            </p:nvSpPr>
            <p:spPr bwMode="auto">
              <a:xfrm>
                <a:off x="6031077" y="3635397"/>
                <a:ext cx="533437" cy="451229"/>
              </a:xfrm>
              <a:custGeom>
                <a:avLst/>
                <a:gdLst>
                  <a:gd name="T0" fmla="*/ 101 w 584"/>
                  <a:gd name="T1" fmla="*/ 378 h 494"/>
                  <a:gd name="T2" fmla="*/ 88 w 584"/>
                  <a:gd name="T3" fmla="*/ 390 h 494"/>
                  <a:gd name="T4" fmla="*/ 101 w 584"/>
                  <a:gd name="T5" fmla="*/ 401 h 494"/>
                  <a:gd name="T6" fmla="*/ 303 w 584"/>
                  <a:gd name="T7" fmla="*/ 395 h 494"/>
                  <a:gd name="T8" fmla="*/ 296 w 584"/>
                  <a:gd name="T9" fmla="*/ 378 h 494"/>
                  <a:gd name="T10" fmla="*/ 269 w 584"/>
                  <a:gd name="T11" fmla="*/ 378 h 494"/>
                  <a:gd name="T12" fmla="*/ 269 w 584"/>
                  <a:gd name="T13" fmla="*/ 378 h 494"/>
                  <a:gd name="T14" fmla="*/ 341 w 584"/>
                  <a:gd name="T15" fmla="*/ 230 h 494"/>
                  <a:gd name="T16" fmla="*/ 380 w 584"/>
                  <a:gd name="T17" fmla="*/ 316 h 494"/>
                  <a:gd name="T18" fmla="*/ 381 w 584"/>
                  <a:gd name="T19" fmla="*/ 345 h 494"/>
                  <a:gd name="T20" fmla="*/ 372 w 584"/>
                  <a:gd name="T21" fmla="*/ 349 h 494"/>
                  <a:gd name="T22" fmla="*/ 367 w 584"/>
                  <a:gd name="T23" fmla="*/ 322 h 494"/>
                  <a:gd name="T24" fmla="*/ 375 w 584"/>
                  <a:gd name="T25" fmla="*/ 315 h 494"/>
                  <a:gd name="T26" fmla="*/ 4 w 584"/>
                  <a:gd name="T27" fmla="*/ 140 h 494"/>
                  <a:gd name="T28" fmla="*/ 0 w 584"/>
                  <a:gd name="T29" fmla="*/ 174 h 494"/>
                  <a:gd name="T30" fmla="*/ 34 w 584"/>
                  <a:gd name="T31" fmla="*/ 197 h 494"/>
                  <a:gd name="T32" fmla="*/ 20 w 584"/>
                  <a:gd name="T33" fmla="*/ 466 h 494"/>
                  <a:gd name="T34" fmla="*/ 9 w 584"/>
                  <a:gd name="T35" fmla="*/ 480 h 494"/>
                  <a:gd name="T36" fmla="*/ 20 w 584"/>
                  <a:gd name="T37" fmla="*/ 494 h 494"/>
                  <a:gd name="T38" fmla="*/ 567 w 584"/>
                  <a:gd name="T39" fmla="*/ 492 h 494"/>
                  <a:gd name="T40" fmla="*/ 572 w 584"/>
                  <a:gd name="T41" fmla="*/ 476 h 494"/>
                  <a:gd name="T42" fmla="*/ 559 w 584"/>
                  <a:gd name="T43" fmla="*/ 466 h 494"/>
                  <a:gd name="T44" fmla="*/ 557 w 584"/>
                  <a:gd name="T45" fmla="*/ 197 h 494"/>
                  <a:gd name="T46" fmla="*/ 584 w 584"/>
                  <a:gd name="T47" fmla="*/ 153 h 494"/>
                  <a:gd name="T48" fmla="*/ 583 w 584"/>
                  <a:gd name="T49" fmla="*/ 144 h 494"/>
                  <a:gd name="T50" fmla="*/ 475 w 584"/>
                  <a:gd name="T51" fmla="*/ 0 h 494"/>
                  <a:gd name="T52" fmla="*/ 530 w 584"/>
                  <a:gd name="T53" fmla="*/ 166 h 494"/>
                  <a:gd name="T54" fmla="*/ 491 w 584"/>
                  <a:gd name="T55" fmla="*/ 184 h 494"/>
                  <a:gd name="T56" fmla="*/ 478 w 584"/>
                  <a:gd name="T57" fmla="*/ 145 h 494"/>
                  <a:gd name="T58" fmla="*/ 424 w 584"/>
                  <a:gd name="T59" fmla="*/ 145 h 494"/>
                  <a:gd name="T60" fmla="*/ 410 w 584"/>
                  <a:gd name="T61" fmla="*/ 184 h 494"/>
                  <a:gd name="T62" fmla="*/ 372 w 584"/>
                  <a:gd name="T63" fmla="*/ 166 h 494"/>
                  <a:gd name="T64" fmla="*/ 380 w 584"/>
                  <a:gd name="T65" fmla="*/ 15 h 494"/>
                  <a:gd name="T66" fmla="*/ 309 w 584"/>
                  <a:gd name="T67" fmla="*/ 15 h 494"/>
                  <a:gd name="T68" fmla="*/ 314 w 584"/>
                  <a:gd name="T69" fmla="*/ 176 h 494"/>
                  <a:gd name="T70" fmla="*/ 270 w 584"/>
                  <a:gd name="T71" fmla="*/ 176 h 494"/>
                  <a:gd name="T72" fmla="*/ 212 w 584"/>
                  <a:gd name="T73" fmla="*/ 145 h 494"/>
                  <a:gd name="T74" fmla="*/ 198 w 584"/>
                  <a:gd name="T75" fmla="*/ 184 h 494"/>
                  <a:gd name="T76" fmla="*/ 160 w 584"/>
                  <a:gd name="T77" fmla="*/ 166 h 494"/>
                  <a:gd name="T78" fmla="*/ 240 w 584"/>
                  <a:gd name="T79" fmla="*/ 15 h 494"/>
                  <a:gd name="T80" fmla="*/ 106 w 584"/>
                  <a:gd name="T81" fmla="*/ 145 h 494"/>
                  <a:gd name="T82" fmla="*/ 92 w 584"/>
                  <a:gd name="T83" fmla="*/ 184 h 494"/>
                  <a:gd name="T84" fmla="*/ 53 w 584"/>
                  <a:gd name="T85" fmla="*/ 166 h 494"/>
                  <a:gd name="T86" fmla="*/ 73 w 584"/>
                  <a:gd name="T87" fmla="*/ 200 h 494"/>
                  <a:gd name="T88" fmla="*/ 109 w 584"/>
                  <a:gd name="T89" fmla="*/ 184 h 494"/>
                  <a:gd name="T90" fmla="*/ 143 w 584"/>
                  <a:gd name="T91" fmla="*/ 196 h 494"/>
                  <a:gd name="T92" fmla="*/ 174 w 584"/>
                  <a:gd name="T93" fmla="*/ 199 h 494"/>
                  <a:gd name="T94" fmla="*/ 215 w 584"/>
                  <a:gd name="T95" fmla="*/ 184 h 494"/>
                  <a:gd name="T96" fmla="*/ 249 w 584"/>
                  <a:gd name="T97" fmla="*/ 196 h 494"/>
                  <a:gd name="T98" fmla="*/ 280 w 584"/>
                  <a:gd name="T99" fmla="*/ 199 h 494"/>
                  <a:gd name="T100" fmla="*/ 321 w 584"/>
                  <a:gd name="T101" fmla="*/ 184 h 494"/>
                  <a:gd name="T102" fmla="*/ 355 w 584"/>
                  <a:gd name="T103" fmla="*/ 196 h 494"/>
                  <a:gd name="T104" fmla="*/ 386 w 584"/>
                  <a:gd name="T105" fmla="*/ 199 h 494"/>
                  <a:gd name="T106" fmla="*/ 427 w 584"/>
                  <a:gd name="T107" fmla="*/ 184 h 494"/>
                  <a:gd name="T108" fmla="*/ 461 w 584"/>
                  <a:gd name="T109" fmla="*/ 196 h 494"/>
                  <a:gd name="T110" fmla="*/ 492 w 584"/>
                  <a:gd name="T111" fmla="*/ 199 h 494"/>
                  <a:gd name="T112" fmla="*/ 517 w 584"/>
                  <a:gd name="T113" fmla="*/ 466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84" h="494">
                    <a:moveTo>
                      <a:pt x="292" y="230"/>
                    </a:moveTo>
                    <a:lnTo>
                      <a:pt x="101" y="230"/>
                    </a:lnTo>
                    <a:lnTo>
                      <a:pt x="101" y="378"/>
                    </a:lnTo>
                    <a:lnTo>
                      <a:pt x="101" y="378"/>
                    </a:lnTo>
                    <a:lnTo>
                      <a:pt x="96" y="378"/>
                    </a:lnTo>
                    <a:lnTo>
                      <a:pt x="92" y="382"/>
                    </a:lnTo>
                    <a:lnTo>
                      <a:pt x="89" y="384"/>
                    </a:lnTo>
                    <a:lnTo>
                      <a:pt x="88" y="390"/>
                    </a:lnTo>
                    <a:lnTo>
                      <a:pt x="89" y="395"/>
                    </a:lnTo>
                    <a:lnTo>
                      <a:pt x="92" y="399"/>
                    </a:lnTo>
                    <a:lnTo>
                      <a:pt x="96" y="401"/>
                    </a:lnTo>
                    <a:lnTo>
                      <a:pt x="101" y="401"/>
                    </a:lnTo>
                    <a:lnTo>
                      <a:pt x="292" y="401"/>
                    </a:lnTo>
                    <a:lnTo>
                      <a:pt x="296" y="401"/>
                    </a:lnTo>
                    <a:lnTo>
                      <a:pt x="300" y="399"/>
                    </a:lnTo>
                    <a:lnTo>
                      <a:pt x="303" y="395"/>
                    </a:lnTo>
                    <a:lnTo>
                      <a:pt x="304" y="390"/>
                    </a:lnTo>
                    <a:lnTo>
                      <a:pt x="303" y="384"/>
                    </a:lnTo>
                    <a:lnTo>
                      <a:pt x="300" y="382"/>
                    </a:lnTo>
                    <a:lnTo>
                      <a:pt x="296" y="378"/>
                    </a:lnTo>
                    <a:lnTo>
                      <a:pt x="292" y="378"/>
                    </a:lnTo>
                    <a:lnTo>
                      <a:pt x="292" y="378"/>
                    </a:lnTo>
                    <a:lnTo>
                      <a:pt x="292" y="230"/>
                    </a:lnTo>
                    <a:close/>
                    <a:moveTo>
                      <a:pt x="269" y="378"/>
                    </a:moveTo>
                    <a:lnTo>
                      <a:pt x="125" y="378"/>
                    </a:lnTo>
                    <a:lnTo>
                      <a:pt x="125" y="251"/>
                    </a:lnTo>
                    <a:lnTo>
                      <a:pt x="269" y="251"/>
                    </a:lnTo>
                    <a:lnTo>
                      <a:pt x="269" y="378"/>
                    </a:lnTo>
                    <a:close/>
                    <a:moveTo>
                      <a:pt x="341" y="435"/>
                    </a:moveTo>
                    <a:lnTo>
                      <a:pt x="481" y="435"/>
                    </a:lnTo>
                    <a:lnTo>
                      <a:pt x="481" y="230"/>
                    </a:lnTo>
                    <a:lnTo>
                      <a:pt x="341" y="230"/>
                    </a:lnTo>
                    <a:lnTo>
                      <a:pt x="341" y="435"/>
                    </a:lnTo>
                    <a:close/>
                    <a:moveTo>
                      <a:pt x="375" y="315"/>
                    </a:moveTo>
                    <a:lnTo>
                      <a:pt x="377" y="315"/>
                    </a:lnTo>
                    <a:lnTo>
                      <a:pt x="380" y="316"/>
                    </a:lnTo>
                    <a:lnTo>
                      <a:pt x="381" y="319"/>
                    </a:lnTo>
                    <a:lnTo>
                      <a:pt x="382" y="322"/>
                    </a:lnTo>
                    <a:lnTo>
                      <a:pt x="382" y="343"/>
                    </a:lnTo>
                    <a:lnTo>
                      <a:pt x="381" y="345"/>
                    </a:lnTo>
                    <a:lnTo>
                      <a:pt x="380" y="348"/>
                    </a:lnTo>
                    <a:lnTo>
                      <a:pt x="377" y="349"/>
                    </a:lnTo>
                    <a:lnTo>
                      <a:pt x="375" y="350"/>
                    </a:lnTo>
                    <a:lnTo>
                      <a:pt x="372" y="349"/>
                    </a:lnTo>
                    <a:lnTo>
                      <a:pt x="369" y="348"/>
                    </a:lnTo>
                    <a:lnTo>
                      <a:pt x="368" y="345"/>
                    </a:lnTo>
                    <a:lnTo>
                      <a:pt x="367" y="343"/>
                    </a:lnTo>
                    <a:lnTo>
                      <a:pt x="367" y="322"/>
                    </a:lnTo>
                    <a:lnTo>
                      <a:pt x="368" y="319"/>
                    </a:lnTo>
                    <a:lnTo>
                      <a:pt x="369" y="316"/>
                    </a:lnTo>
                    <a:lnTo>
                      <a:pt x="372" y="315"/>
                    </a:lnTo>
                    <a:lnTo>
                      <a:pt x="375" y="315"/>
                    </a:lnTo>
                    <a:close/>
                    <a:moveTo>
                      <a:pt x="475" y="0"/>
                    </a:moveTo>
                    <a:lnTo>
                      <a:pt x="109" y="0"/>
                    </a:lnTo>
                    <a:lnTo>
                      <a:pt x="9" y="132"/>
                    </a:lnTo>
                    <a:lnTo>
                      <a:pt x="4" y="140"/>
                    </a:lnTo>
                    <a:lnTo>
                      <a:pt x="1" y="144"/>
                    </a:lnTo>
                    <a:lnTo>
                      <a:pt x="0" y="147"/>
                    </a:lnTo>
                    <a:lnTo>
                      <a:pt x="0" y="153"/>
                    </a:lnTo>
                    <a:lnTo>
                      <a:pt x="0" y="174"/>
                    </a:lnTo>
                    <a:lnTo>
                      <a:pt x="4" y="185"/>
                    </a:lnTo>
                    <a:lnTo>
                      <a:pt x="13" y="195"/>
                    </a:lnTo>
                    <a:lnTo>
                      <a:pt x="26" y="197"/>
                    </a:lnTo>
                    <a:lnTo>
                      <a:pt x="34" y="197"/>
                    </a:lnTo>
                    <a:lnTo>
                      <a:pt x="41" y="195"/>
                    </a:lnTo>
                    <a:lnTo>
                      <a:pt x="41" y="466"/>
                    </a:lnTo>
                    <a:lnTo>
                      <a:pt x="25" y="466"/>
                    </a:lnTo>
                    <a:lnTo>
                      <a:pt x="20" y="466"/>
                    </a:lnTo>
                    <a:lnTo>
                      <a:pt x="16" y="468"/>
                    </a:lnTo>
                    <a:lnTo>
                      <a:pt x="12" y="471"/>
                    </a:lnTo>
                    <a:lnTo>
                      <a:pt x="11" y="476"/>
                    </a:lnTo>
                    <a:lnTo>
                      <a:pt x="9" y="480"/>
                    </a:lnTo>
                    <a:lnTo>
                      <a:pt x="11" y="485"/>
                    </a:lnTo>
                    <a:lnTo>
                      <a:pt x="12" y="489"/>
                    </a:lnTo>
                    <a:lnTo>
                      <a:pt x="16" y="492"/>
                    </a:lnTo>
                    <a:lnTo>
                      <a:pt x="20" y="494"/>
                    </a:lnTo>
                    <a:lnTo>
                      <a:pt x="25" y="494"/>
                    </a:lnTo>
                    <a:lnTo>
                      <a:pt x="559" y="494"/>
                    </a:lnTo>
                    <a:lnTo>
                      <a:pt x="563" y="494"/>
                    </a:lnTo>
                    <a:lnTo>
                      <a:pt x="567" y="492"/>
                    </a:lnTo>
                    <a:lnTo>
                      <a:pt x="571" y="489"/>
                    </a:lnTo>
                    <a:lnTo>
                      <a:pt x="572" y="485"/>
                    </a:lnTo>
                    <a:lnTo>
                      <a:pt x="574" y="480"/>
                    </a:lnTo>
                    <a:lnTo>
                      <a:pt x="572" y="476"/>
                    </a:lnTo>
                    <a:lnTo>
                      <a:pt x="571" y="471"/>
                    </a:lnTo>
                    <a:lnTo>
                      <a:pt x="567" y="468"/>
                    </a:lnTo>
                    <a:lnTo>
                      <a:pt x="563" y="466"/>
                    </a:lnTo>
                    <a:lnTo>
                      <a:pt x="559" y="466"/>
                    </a:lnTo>
                    <a:lnTo>
                      <a:pt x="543" y="466"/>
                    </a:lnTo>
                    <a:lnTo>
                      <a:pt x="543" y="195"/>
                    </a:lnTo>
                    <a:lnTo>
                      <a:pt x="550" y="197"/>
                    </a:lnTo>
                    <a:lnTo>
                      <a:pt x="557" y="197"/>
                    </a:lnTo>
                    <a:lnTo>
                      <a:pt x="571" y="195"/>
                    </a:lnTo>
                    <a:lnTo>
                      <a:pt x="580" y="185"/>
                    </a:lnTo>
                    <a:lnTo>
                      <a:pt x="584" y="174"/>
                    </a:lnTo>
                    <a:lnTo>
                      <a:pt x="584" y="153"/>
                    </a:lnTo>
                    <a:lnTo>
                      <a:pt x="584" y="149"/>
                    </a:lnTo>
                    <a:lnTo>
                      <a:pt x="584" y="147"/>
                    </a:lnTo>
                    <a:lnTo>
                      <a:pt x="583" y="145"/>
                    </a:lnTo>
                    <a:lnTo>
                      <a:pt x="583" y="144"/>
                    </a:lnTo>
                    <a:lnTo>
                      <a:pt x="581" y="142"/>
                    </a:lnTo>
                    <a:lnTo>
                      <a:pt x="579" y="140"/>
                    </a:lnTo>
                    <a:lnTo>
                      <a:pt x="576" y="136"/>
                    </a:lnTo>
                    <a:lnTo>
                      <a:pt x="475" y="0"/>
                    </a:lnTo>
                    <a:close/>
                    <a:moveTo>
                      <a:pt x="450" y="15"/>
                    </a:moveTo>
                    <a:lnTo>
                      <a:pt x="530" y="145"/>
                    </a:lnTo>
                    <a:lnTo>
                      <a:pt x="530" y="145"/>
                    </a:lnTo>
                    <a:lnTo>
                      <a:pt x="530" y="166"/>
                    </a:lnTo>
                    <a:lnTo>
                      <a:pt x="526" y="176"/>
                    </a:lnTo>
                    <a:lnTo>
                      <a:pt x="517" y="184"/>
                    </a:lnTo>
                    <a:lnTo>
                      <a:pt x="504" y="187"/>
                    </a:lnTo>
                    <a:lnTo>
                      <a:pt x="491" y="184"/>
                    </a:lnTo>
                    <a:lnTo>
                      <a:pt x="482" y="176"/>
                    </a:lnTo>
                    <a:lnTo>
                      <a:pt x="478" y="166"/>
                    </a:lnTo>
                    <a:lnTo>
                      <a:pt x="478" y="145"/>
                    </a:lnTo>
                    <a:lnTo>
                      <a:pt x="478" y="145"/>
                    </a:lnTo>
                    <a:lnTo>
                      <a:pt x="415" y="15"/>
                    </a:lnTo>
                    <a:lnTo>
                      <a:pt x="450" y="15"/>
                    </a:lnTo>
                    <a:close/>
                    <a:moveTo>
                      <a:pt x="380" y="15"/>
                    </a:moveTo>
                    <a:lnTo>
                      <a:pt x="424" y="145"/>
                    </a:lnTo>
                    <a:lnTo>
                      <a:pt x="424" y="145"/>
                    </a:lnTo>
                    <a:lnTo>
                      <a:pt x="424" y="166"/>
                    </a:lnTo>
                    <a:lnTo>
                      <a:pt x="420" y="176"/>
                    </a:lnTo>
                    <a:lnTo>
                      <a:pt x="410" y="184"/>
                    </a:lnTo>
                    <a:lnTo>
                      <a:pt x="398" y="187"/>
                    </a:lnTo>
                    <a:lnTo>
                      <a:pt x="385" y="184"/>
                    </a:lnTo>
                    <a:lnTo>
                      <a:pt x="376" y="176"/>
                    </a:lnTo>
                    <a:lnTo>
                      <a:pt x="372" y="166"/>
                    </a:lnTo>
                    <a:lnTo>
                      <a:pt x="372" y="145"/>
                    </a:lnTo>
                    <a:lnTo>
                      <a:pt x="372" y="145"/>
                    </a:lnTo>
                    <a:lnTo>
                      <a:pt x="344" y="15"/>
                    </a:lnTo>
                    <a:lnTo>
                      <a:pt x="380" y="15"/>
                    </a:lnTo>
                    <a:close/>
                    <a:moveTo>
                      <a:pt x="266" y="145"/>
                    </a:moveTo>
                    <a:lnTo>
                      <a:pt x="266" y="145"/>
                    </a:lnTo>
                    <a:lnTo>
                      <a:pt x="274" y="15"/>
                    </a:lnTo>
                    <a:lnTo>
                      <a:pt x="309" y="15"/>
                    </a:lnTo>
                    <a:lnTo>
                      <a:pt x="318" y="145"/>
                    </a:lnTo>
                    <a:lnTo>
                      <a:pt x="318" y="145"/>
                    </a:lnTo>
                    <a:lnTo>
                      <a:pt x="318" y="166"/>
                    </a:lnTo>
                    <a:lnTo>
                      <a:pt x="314" y="176"/>
                    </a:lnTo>
                    <a:lnTo>
                      <a:pt x="304" y="184"/>
                    </a:lnTo>
                    <a:lnTo>
                      <a:pt x="292" y="187"/>
                    </a:lnTo>
                    <a:lnTo>
                      <a:pt x="279" y="184"/>
                    </a:lnTo>
                    <a:lnTo>
                      <a:pt x="270" y="176"/>
                    </a:lnTo>
                    <a:lnTo>
                      <a:pt x="266" y="166"/>
                    </a:lnTo>
                    <a:lnTo>
                      <a:pt x="266" y="145"/>
                    </a:lnTo>
                    <a:close/>
                    <a:moveTo>
                      <a:pt x="240" y="15"/>
                    </a:moveTo>
                    <a:lnTo>
                      <a:pt x="212" y="145"/>
                    </a:lnTo>
                    <a:lnTo>
                      <a:pt x="212" y="145"/>
                    </a:lnTo>
                    <a:lnTo>
                      <a:pt x="212" y="166"/>
                    </a:lnTo>
                    <a:lnTo>
                      <a:pt x="208" y="176"/>
                    </a:lnTo>
                    <a:lnTo>
                      <a:pt x="198" y="184"/>
                    </a:lnTo>
                    <a:lnTo>
                      <a:pt x="186" y="187"/>
                    </a:lnTo>
                    <a:lnTo>
                      <a:pt x="173" y="184"/>
                    </a:lnTo>
                    <a:lnTo>
                      <a:pt x="164" y="176"/>
                    </a:lnTo>
                    <a:lnTo>
                      <a:pt x="160" y="166"/>
                    </a:lnTo>
                    <a:lnTo>
                      <a:pt x="160" y="145"/>
                    </a:lnTo>
                    <a:lnTo>
                      <a:pt x="160" y="145"/>
                    </a:lnTo>
                    <a:lnTo>
                      <a:pt x="204" y="15"/>
                    </a:lnTo>
                    <a:lnTo>
                      <a:pt x="240" y="15"/>
                    </a:lnTo>
                    <a:close/>
                    <a:moveTo>
                      <a:pt x="53" y="145"/>
                    </a:moveTo>
                    <a:lnTo>
                      <a:pt x="134" y="15"/>
                    </a:lnTo>
                    <a:lnTo>
                      <a:pt x="169" y="15"/>
                    </a:lnTo>
                    <a:lnTo>
                      <a:pt x="106" y="145"/>
                    </a:lnTo>
                    <a:lnTo>
                      <a:pt x="106" y="145"/>
                    </a:lnTo>
                    <a:lnTo>
                      <a:pt x="106" y="166"/>
                    </a:lnTo>
                    <a:lnTo>
                      <a:pt x="102" y="176"/>
                    </a:lnTo>
                    <a:lnTo>
                      <a:pt x="92" y="184"/>
                    </a:lnTo>
                    <a:lnTo>
                      <a:pt x="80" y="187"/>
                    </a:lnTo>
                    <a:lnTo>
                      <a:pt x="67" y="184"/>
                    </a:lnTo>
                    <a:lnTo>
                      <a:pt x="58" y="176"/>
                    </a:lnTo>
                    <a:lnTo>
                      <a:pt x="53" y="166"/>
                    </a:lnTo>
                    <a:lnTo>
                      <a:pt x="53" y="145"/>
                    </a:lnTo>
                    <a:close/>
                    <a:moveTo>
                      <a:pt x="67" y="466"/>
                    </a:moveTo>
                    <a:lnTo>
                      <a:pt x="67" y="199"/>
                    </a:lnTo>
                    <a:lnTo>
                      <a:pt x="73" y="200"/>
                    </a:lnTo>
                    <a:lnTo>
                      <a:pt x="80" y="201"/>
                    </a:lnTo>
                    <a:lnTo>
                      <a:pt x="92" y="199"/>
                    </a:lnTo>
                    <a:lnTo>
                      <a:pt x="102" y="193"/>
                    </a:lnTo>
                    <a:lnTo>
                      <a:pt x="109" y="184"/>
                    </a:lnTo>
                    <a:lnTo>
                      <a:pt x="114" y="192"/>
                    </a:lnTo>
                    <a:lnTo>
                      <a:pt x="123" y="196"/>
                    </a:lnTo>
                    <a:lnTo>
                      <a:pt x="132" y="197"/>
                    </a:lnTo>
                    <a:lnTo>
                      <a:pt x="143" y="196"/>
                    </a:lnTo>
                    <a:lnTo>
                      <a:pt x="151" y="192"/>
                    </a:lnTo>
                    <a:lnTo>
                      <a:pt x="156" y="184"/>
                    </a:lnTo>
                    <a:lnTo>
                      <a:pt x="164" y="193"/>
                    </a:lnTo>
                    <a:lnTo>
                      <a:pt x="174" y="199"/>
                    </a:lnTo>
                    <a:lnTo>
                      <a:pt x="186" y="201"/>
                    </a:lnTo>
                    <a:lnTo>
                      <a:pt x="198" y="199"/>
                    </a:lnTo>
                    <a:lnTo>
                      <a:pt x="208" y="193"/>
                    </a:lnTo>
                    <a:lnTo>
                      <a:pt x="215" y="184"/>
                    </a:lnTo>
                    <a:lnTo>
                      <a:pt x="220" y="192"/>
                    </a:lnTo>
                    <a:lnTo>
                      <a:pt x="229" y="196"/>
                    </a:lnTo>
                    <a:lnTo>
                      <a:pt x="238" y="197"/>
                    </a:lnTo>
                    <a:lnTo>
                      <a:pt x="249" y="196"/>
                    </a:lnTo>
                    <a:lnTo>
                      <a:pt x="257" y="192"/>
                    </a:lnTo>
                    <a:lnTo>
                      <a:pt x="263" y="184"/>
                    </a:lnTo>
                    <a:lnTo>
                      <a:pt x="270" y="193"/>
                    </a:lnTo>
                    <a:lnTo>
                      <a:pt x="280" y="199"/>
                    </a:lnTo>
                    <a:lnTo>
                      <a:pt x="292" y="201"/>
                    </a:lnTo>
                    <a:lnTo>
                      <a:pt x="304" y="199"/>
                    </a:lnTo>
                    <a:lnTo>
                      <a:pt x="314" y="193"/>
                    </a:lnTo>
                    <a:lnTo>
                      <a:pt x="321" y="184"/>
                    </a:lnTo>
                    <a:lnTo>
                      <a:pt x="327" y="192"/>
                    </a:lnTo>
                    <a:lnTo>
                      <a:pt x="335" y="196"/>
                    </a:lnTo>
                    <a:lnTo>
                      <a:pt x="344" y="197"/>
                    </a:lnTo>
                    <a:lnTo>
                      <a:pt x="355" y="196"/>
                    </a:lnTo>
                    <a:lnTo>
                      <a:pt x="363" y="192"/>
                    </a:lnTo>
                    <a:lnTo>
                      <a:pt x="369" y="184"/>
                    </a:lnTo>
                    <a:lnTo>
                      <a:pt x="376" y="193"/>
                    </a:lnTo>
                    <a:lnTo>
                      <a:pt x="386" y="199"/>
                    </a:lnTo>
                    <a:lnTo>
                      <a:pt x="398" y="201"/>
                    </a:lnTo>
                    <a:lnTo>
                      <a:pt x="410" y="199"/>
                    </a:lnTo>
                    <a:lnTo>
                      <a:pt x="420" y="193"/>
                    </a:lnTo>
                    <a:lnTo>
                      <a:pt x="427" y="184"/>
                    </a:lnTo>
                    <a:lnTo>
                      <a:pt x="433" y="192"/>
                    </a:lnTo>
                    <a:lnTo>
                      <a:pt x="441" y="196"/>
                    </a:lnTo>
                    <a:lnTo>
                      <a:pt x="450" y="197"/>
                    </a:lnTo>
                    <a:lnTo>
                      <a:pt x="461" y="196"/>
                    </a:lnTo>
                    <a:lnTo>
                      <a:pt x="469" y="192"/>
                    </a:lnTo>
                    <a:lnTo>
                      <a:pt x="475" y="184"/>
                    </a:lnTo>
                    <a:lnTo>
                      <a:pt x="482" y="193"/>
                    </a:lnTo>
                    <a:lnTo>
                      <a:pt x="492" y="199"/>
                    </a:lnTo>
                    <a:lnTo>
                      <a:pt x="504" y="201"/>
                    </a:lnTo>
                    <a:lnTo>
                      <a:pt x="511" y="200"/>
                    </a:lnTo>
                    <a:lnTo>
                      <a:pt x="517" y="199"/>
                    </a:lnTo>
                    <a:lnTo>
                      <a:pt x="517" y="466"/>
                    </a:lnTo>
                    <a:lnTo>
                      <a:pt x="67" y="466"/>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ea typeface="ＭＳ Ｐゴシック" pitchFamily="-105" charset="-128"/>
                  <a:cs typeface="Times New Roman" pitchFamily="18" charset="0"/>
                </a:endParaRPr>
              </a:p>
            </p:txBody>
          </p:sp>
        </p:grpSp>
      </p:grpSp>
      <p:grpSp>
        <p:nvGrpSpPr>
          <p:cNvPr id="12" name="Group 11"/>
          <p:cNvGrpSpPr/>
          <p:nvPr/>
        </p:nvGrpSpPr>
        <p:grpSpPr>
          <a:xfrm>
            <a:off x="5051277" y="1897917"/>
            <a:ext cx="3240667" cy="1078526"/>
            <a:chOff x="4889540" y="1840992"/>
            <a:chExt cx="3240667" cy="1078526"/>
          </a:xfrm>
        </p:grpSpPr>
        <p:sp>
          <p:nvSpPr>
            <p:cNvPr id="13" name="TextBox 12"/>
            <p:cNvSpPr txBox="1"/>
            <p:nvPr/>
          </p:nvSpPr>
          <p:spPr>
            <a:xfrm>
              <a:off x="5980259" y="2180200"/>
              <a:ext cx="2149948" cy="400110"/>
            </a:xfrm>
            <a:prstGeom prst="rect">
              <a:avLst/>
            </a:prstGeom>
            <a:noFill/>
          </p:spPr>
          <p:txBody>
            <a:bodyPr wrap="none" rtlCol="0" anchor="ctr">
              <a:spAutoFit/>
            </a:bodyPr>
            <a:lstStyle/>
            <a:p>
              <a:pPr fontAlgn="base">
                <a:spcBef>
                  <a:spcPct val="0"/>
                </a:spcBef>
                <a:spcAft>
                  <a:spcPct val="0"/>
                </a:spcAft>
              </a:pPr>
              <a:r>
                <a:rPr lang="en-US" sz="2000" dirty="0" smtClean="0">
                  <a:solidFill>
                    <a:srgbClr val="616365"/>
                  </a:solidFill>
                  <a:ea typeface="ＭＳ Ｐゴシック" pitchFamily="-105" charset="-128"/>
                  <a:cs typeface="Times New Roman" pitchFamily="18" charset="0"/>
                </a:rPr>
                <a:t>Multiple of Profits</a:t>
              </a:r>
              <a:endParaRPr lang="en-US" sz="2000" dirty="0">
                <a:solidFill>
                  <a:srgbClr val="616365"/>
                </a:solidFill>
                <a:ea typeface="ＭＳ Ｐゴシック" pitchFamily="-105" charset="-128"/>
                <a:cs typeface="Times New Roman" pitchFamily="18" charset="0"/>
              </a:endParaRPr>
            </a:p>
          </p:txBody>
        </p:sp>
        <p:grpSp>
          <p:nvGrpSpPr>
            <p:cNvPr id="14" name="Group 13"/>
            <p:cNvGrpSpPr/>
            <p:nvPr/>
          </p:nvGrpSpPr>
          <p:grpSpPr>
            <a:xfrm>
              <a:off x="4889540" y="1840992"/>
              <a:ext cx="1078528" cy="1078526"/>
              <a:chOff x="4889540" y="1840992"/>
              <a:chExt cx="1078528" cy="1078526"/>
            </a:xfrm>
          </p:grpSpPr>
          <p:sp>
            <p:nvSpPr>
              <p:cNvPr id="15" name="Oval 14"/>
              <p:cNvSpPr/>
              <p:nvPr/>
            </p:nvSpPr>
            <p:spPr>
              <a:xfrm>
                <a:off x="4889540" y="1840992"/>
                <a:ext cx="1078528" cy="1078526"/>
              </a:xfrm>
              <a:prstGeom prst="ellipse">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Freeform 30"/>
              <p:cNvSpPr>
                <a:spLocks noEditPoints="1"/>
              </p:cNvSpPr>
              <p:nvPr/>
            </p:nvSpPr>
            <p:spPr bwMode="auto">
              <a:xfrm>
                <a:off x="5247767" y="2061619"/>
                <a:ext cx="386458" cy="557513"/>
              </a:xfrm>
              <a:custGeom>
                <a:avLst/>
                <a:gdLst>
                  <a:gd name="T0" fmla="*/ 335 w 366"/>
                  <a:gd name="T1" fmla="*/ 94 h 528"/>
                  <a:gd name="T2" fmla="*/ 326 w 366"/>
                  <a:gd name="T3" fmla="*/ 130 h 528"/>
                  <a:gd name="T4" fmla="*/ 60 w 366"/>
                  <a:gd name="T5" fmla="*/ 136 h 528"/>
                  <a:gd name="T6" fmla="*/ 35 w 366"/>
                  <a:gd name="T7" fmla="*/ 123 h 528"/>
                  <a:gd name="T8" fmla="*/ 45 w 366"/>
                  <a:gd name="T9" fmla="*/ 58 h 528"/>
                  <a:gd name="T10" fmla="*/ 6 w 366"/>
                  <a:gd name="T11" fmla="*/ 60 h 528"/>
                  <a:gd name="T12" fmla="*/ 0 w 366"/>
                  <a:gd name="T13" fmla="*/ 73 h 528"/>
                  <a:gd name="T14" fmla="*/ 3 w 366"/>
                  <a:gd name="T15" fmla="*/ 521 h 528"/>
                  <a:gd name="T16" fmla="*/ 17 w 366"/>
                  <a:gd name="T17" fmla="*/ 528 h 528"/>
                  <a:gd name="T18" fmla="*/ 360 w 366"/>
                  <a:gd name="T19" fmla="*/ 525 h 528"/>
                  <a:gd name="T20" fmla="*/ 366 w 366"/>
                  <a:gd name="T21" fmla="*/ 512 h 528"/>
                  <a:gd name="T22" fmla="*/ 363 w 366"/>
                  <a:gd name="T23" fmla="*/ 64 h 528"/>
                  <a:gd name="T24" fmla="*/ 350 w 366"/>
                  <a:gd name="T25" fmla="*/ 58 h 528"/>
                  <a:gd name="T26" fmla="*/ 318 w 366"/>
                  <a:gd name="T27" fmla="*/ 203 h 528"/>
                  <a:gd name="T28" fmla="*/ 48 w 366"/>
                  <a:gd name="T29" fmla="*/ 226 h 528"/>
                  <a:gd name="T30" fmla="*/ 48 w 366"/>
                  <a:gd name="T31" fmla="*/ 255 h 528"/>
                  <a:gd name="T32" fmla="*/ 318 w 366"/>
                  <a:gd name="T33" fmla="*/ 279 h 528"/>
                  <a:gd name="T34" fmla="*/ 48 w 366"/>
                  <a:gd name="T35" fmla="*/ 279 h 528"/>
                  <a:gd name="T36" fmla="*/ 261 w 366"/>
                  <a:gd name="T37" fmla="*/ 361 h 528"/>
                  <a:gd name="T38" fmla="*/ 244 w 366"/>
                  <a:gd name="T39" fmla="*/ 490 h 528"/>
                  <a:gd name="T40" fmla="*/ 243 w 366"/>
                  <a:gd name="T41" fmla="*/ 448 h 528"/>
                  <a:gd name="T42" fmla="*/ 244 w 366"/>
                  <a:gd name="T43" fmla="*/ 490 h 528"/>
                  <a:gd name="T44" fmla="*/ 310 w 366"/>
                  <a:gd name="T45" fmla="*/ 116 h 528"/>
                  <a:gd name="T46" fmla="*/ 318 w 366"/>
                  <a:gd name="T47" fmla="*/ 109 h 528"/>
                  <a:gd name="T48" fmla="*/ 303 w 366"/>
                  <a:gd name="T49" fmla="*/ 63 h 528"/>
                  <a:gd name="T50" fmla="*/ 281 w 366"/>
                  <a:gd name="T51" fmla="*/ 47 h 528"/>
                  <a:gd name="T52" fmla="*/ 229 w 366"/>
                  <a:gd name="T53" fmla="*/ 44 h 528"/>
                  <a:gd name="T54" fmla="*/ 219 w 366"/>
                  <a:gd name="T55" fmla="*/ 35 h 528"/>
                  <a:gd name="T56" fmla="*/ 213 w 366"/>
                  <a:gd name="T57" fmla="*/ 16 h 528"/>
                  <a:gd name="T58" fmla="*/ 183 w 366"/>
                  <a:gd name="T59" fmla="*/ 0 h 528"/>
                  <a:gd name="T60" fmla="*/ 154 w 366"/>
                  <a:gd name="T61" fmla="*/ 16 h 528"/>
                  <a:gd name="T62" fmla="*/ 146 w 366"/>
                  <a:gd name="T63" fmla="*/ 35 h 528"/>
                  <a:gd name="T64" fmla="*/ 138 w 366"/>
                  <a:gd name="T65" fmla="*/ 44 h 528"/>
                  <a:gd name="T66" fmla="*/ 86 w 366"/>
                  <a:gd name="T67" fmla="*/ 47 h 528"/>
                  <a:gd name="T68" fmla="*/ 62 w 366"/>
                  <a:gd name="T69" fmla="*/ 63 h 528"/>
                  <a:gd name="T70" fmla="*/ 48 w 366"/>
                  <a:gd name="T71" fmla="*/ 109 h 528"/>
                  <a:gd name="T72" fmla="*/ 56 w 366"/>
                  <a:gd name="T73" fmla="*/ 116 h 528"/>
                  <a:gd name="T74" fmla="*/ 188 w 366"/>
                  <a:gd name="T75" fmla="*/ 10 h 528"/>
                  <a:gd name="T76" fmla="*/ 197 w 366"/>
                  <a:gd name="T77" fmla="*/ 20 h 528"/>
                  <a:gd name="T78" fmla="*/ 195 w 366"/>
                  <a:gd name="T79" fmla="*/ 33 h 528"/>
                  <a:gd name="T80" fmla="*/ 183 w 366"/>
                  <a:gd name="T81" fmla="*/ 39 h 528"/>
                  <a:gd name="T82" fmla="*/ 171 w 366"/>
                  <a:gd name="T83" fmla="*/ 33 h 528"/>
                  <a:gd name="T84" fmla="*/ 170 w 366"/>
                  <a:gd name="T85" fmla="*/ 20 h 528"/>
                  <a:gd name="T86" fmla="*/ 179 w 366"/>
                  <a:gd name="T87" fmla="*/ 1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6" h="528">
                    <a:moveTo>
                      <a:pt x="350" y="58"/>
                    </a:moveTo>
                    <a:lnTo>
                      <a:pt x="322" y="58"/>
                    </a:lnTo>
                    <a:lnTo>
                      <a:pt x="335" y="94"/>
                    </a:lnTo>
                    <a:lnTo>
                      <a:pt x="337" y="110"/>
                    </a:lnTo>
                    <a:lnTo>
                      <a:pt x="332" y="123"/>
                    </a:lnTo>
                    <a:lnTo>
                      <a:pt x="326" y="130"/>
                    </a:lnTo>
                    <a:lnTo>
                      <a:pt x="316" y="135"/>
                    </a:lnTo>
                    <a:lnTo>
                      <a:pt x="306" y="136"/>
                    </a:lnTo>
                    <a:lnTo>
                      <a:pt x="60" y="136"/>
                    </a:lnTo>
                    <a:lnTo>
                      <a:pt x="51" y="135"/>
                    </a:lnTo>
                    <a:lnTo>
                      <a:pt x="41" y="130"/>
                    </a:lnTo>
                    <a:lnTo>
                      <a:pt x="35" y="123"/>
                    </a:lnTo>
                    <a:lnTo>
                      <a:pt x="30" y="110"/>
                    </a:lnTo>
                    <a:lnTo>
                      <a:pt x="31" y="94"/>
                    </a:lnTo>
                    <a:lnTo>
                      <a:pt x="45" y="58"/>
                    </a:lnTo>
                    <a:lnTo>
                      <a:pt x="17" y="58"/>
                    </a:lnTo>
                    <a:lnTo>
                      <a:pt x="11" y="58"/>
                    </a:lnTo>
                    <a:lnTo>
                      <a:pt x="6" y="60"/>
                    </a:lnTo>
                    <a:lnTo>
                      <a:pt x="3" y="64"/>
                    </a:lnTo>
                    <a:lnTo>
                      <a:pt x="1" y="68"/>
                    </a:lnTo>
                    <a:lnTo>
                      <a:pt x="0" y="73"/>
                    </a:lnTo>
                    <a:lnTo>
                      <a:pt x="0" y="512"/>
                    </a:lnTo>
                    <a:lnTo>
                      <a:pt x="1" y="517"/>
                    </a:lnTo>
                    <a:lnTo>
                      <a:pt x="3" y="521"/>
                    </a:lnTo>
                    <a:lnTo>
                      <a:pt x="6" y="525"/>
                    </a:lnTo>
                    <a:lnTo>
                      <a:pt x="11" y="526"/>
                    </a:lnTo>
                    <a:lnTo>
                      <a:pt x="17" y="528"/>
                    </a:lnTo>
                    <a:lnTo>
                      <a:pt x="350" y="528"/>
                    </a:lnTo>
                    <a:lnTo>
                      <a:pt x="356" y="526"/>
                    </a:lnTo>
                    <a:lnTo>
                      <a:pt x="360" y="525"/>
                    </a:lnTo>
                    <a:lnTo>
                      <a:pt x="363" y="521"/>
                    </a:lnTo>
                    <a:lnTo>
                      <a:pt x="366" y="517"/>
                    </a:lnTo>
                    <a:lnTo>
                      <a:pt x="366" y="512"/>
                    </a:lnTo>
                    <a:lnTo>
                      <a:pt x="366" y="73"/>
                    </a:lnTo>
                    <a:lnTo>
                      <a:pt x="366" y="68"/>
                    </a:lnTo>
                    <a:lnTo>
                      <a:pt x="363" y="64"/>
                    </a:lnTo>
                    <a:lnTo>
                      <a:pt x="360" y="60"/>
                    </a:lnTo>
                    <a:lnTo>
                      <a:pt x="356" y="58"/>
                    </a:lnTo>
                    <a:lnTo>
                      <a:pt x="350" y="58"/>
                    </a:lnTo>
                    <a:close/>
                    <a:moveTo>
                      <a:pt x="48" y="174"/>
                    </a:moveTo>
                    <a:lnTo>
                      <a:pt x="318" y="174"/>
                    </a:lnTo>
                    <a:lnTo>
                      <a:pt x="318" y="203"/>
                    </a:lnTo>
                    <a:lnTo>
                      <a:pt x="48" y="203"/>
                    </a:lnTo>
                    <a:lnTo>
                      <a:pt x="48" y="174"/>
                    </a:lnTo>
                    <a:close/>
                    <a:moveTo>
                      <a:pt x="48" y="226"/>
                    </a:moveTo>
                    <a:lnTo>
                      <a:pt x="261" y="226"/>
                    </a:lnTo>
                    <a:lnTo>
                      <a:pt x="261" y="255"/>
                    </a:lnTo>
                    <a:lnTo>
                      <a:pt x="48" y="255"/>
                    </a:lnTo>
                    <a:lnTo>
                      <a:pt x="48" y="226"/>
                    </a:lnTo>
                    <a:close/>
                    <a:moveTo>
                      <a:pt x="48" y="279"/>
                    </a:moveTo>
                    <a:lnTo>
                      <a:pt x="318" y="279"/>
                    </a:lnTo>
                    <a:lnTo>
                      <a:pt x="318" y="308"/>
                    </a:lnTo>
                    <a:lnTo>
                      <a:pt x="48" y="308"/>
                    </a:lnTo>
                    <a:lnTo>
                      <a:pt x="48" y="279"/>
                    </a:lnTo>
                    <a:close/>
                    <a:moveTo>
                      <a:pt x="48" y="331"/>
                    </a:moveTo>
                    <a:lnTo>
                      <a:pt x="261" y="331"/>
                    </a:lnTo>
                    <a:lnTo>
                      <a:pt x="261" y="361"/>
                    </a:lnTo>
                    <a:lnTo>
                      <a:pt x="48" y="361"/>
                    </a:lnTo>
                    <a:lnTo>
                      <a:pt x="48" y="331"/>
                    </a:lnTo>
                    <a:close/>
                    <a:moveTo>
                      <a:pt x="244" y="490"/>
                    </a:moveTo>
                    <a:lnTo>
                      <a:pt x="195" y="436"/>
                    </a:lnTo>
                    <a:lnTo>
                      <a:pt x="204" y="423"/>
                    </a:lnTo>
                    <a:lnTo>
                      <a:pt x="243" y="448"/>
                    </a:lnTo>
                    <a:lnTo>
                      <a:pt x="306" y="385"/>
                    </a:lnTo>
                    <a:lnTo>
                      <a:pt x="322" y="393"/>
                    </a:lnTo>
                    <a:lnTo>
                      <a:pt x="244" y="490"/>
                    </a:lnTo>
                    <a:close/>
                    <a:moveTo>
                      <a:pt x="60" y="116"/>
                    </a:moveTo>
                    <a:lnTo>
                      <a:pt x="306" y="116"/>
                    </a:lnTo>
                    <a:lnTo>
                      <a:pt x="310" y="116"/>
                    </a:lnTo>
                    <a:lnTo>
                      <a:pt x="314" y="115"/>
                    </a:lnTo>
                    <a:lnTo>
                      <a:pt x="316" y="113"/>
                    </a:lnTo>
                    <a:lnTo>
                      <a:pt x="318" y="109"/>
                    </a:lnTo>
                    <a:lnTo>
                      <a:pt x="318" y="106"/>
                    </a:lnTo>
                    <a:lnTo>
                      <a:pt x="318" y="101"/>
                    </a:lnTo>
                    <a:lnTo>
                      <a:pt x="303" y="63"/>
                    </a:lnTo>
                    <a:lnTo>
                      <a:pt x="298" y="55"/>
                    </a:lnTo>
                    <a:lnTo>
                      <a:pt x="290" y="50"/>
                    </a:lnTo>
                    <a:lnTo>
                      <a:pt x="281" y="47"/>
                    </a:lnTo>
                    <a:lnTo>
                      <a:pt x="239" y="47"/>
                    </a:lnTo>
                    <a:lnTo>
                      <a:pt x="234" y="47"/>
                    </a:lnTo>
                    <a:lnTo>
                      <a:pt x="229" y="44"/>
                    </a:lnTo>
                    <a:lnTo>
                      <a:pt x="225" y="42"/>
                    </a:lnTo>
                    <a:lnTo>
                      <a:pt x="221" y="39"/>
                    </a:lnTo>
                    <a:lnTo>
                      <a:pt x="219" y="35"/>
                    </a:lnTo>
                    <a:lnTo>
                      <a:pt x="218" y="31"/>
                    </a:lnTo>
                    <a:lnTo>
                      <a:pt x="217" y="25"/>
                    </a:lnTo>
                    <a:lnTo>
                      <a:pt x="213" y="16"/>
                    </a:lnTo>
                    <a:lnTo>
                      <a:pt x="206" y="8"/>
                    </a:lnTo>
                    <a:lnTo>
                      <a:pt x="196" y="1"/>
                    </a:lnTo>
                    <a:lnTo>
                      <a:pt x="183" y="0"/>
                    </a:lnTo>
                    <a:lnTo>
                      <a:pt x="170" y="1"/>
                    </a:lnTo>
                    <a:lnTo>
                      <a:pt x="161" y="8"/>
                    </a:lnTo>
                    <a:lnTo>
                      <a:pt x="154" y="16"/>
                    </a:lnTo>
                    <a:lnTo>
                      <a:pt x="150" y="25"/>
                    </a:lnTo>
                    <a:lnTo>
                      <a:pt x="147" y="31"/>
                    </a:lnTo>
                    <a:lnTo>
                      <a:pt x="146" y="35"/>
                    </a:lnTo>
                    <a:lnTo>
                      <a:pt x="145" y="39"/>
                    </a:lnTo>
                    <a:lnTo>
                      <a:pt x="142" y="42"/>
                    </a:lnTo>
                    <a:lnTo>
                      <a:pt x="138" y="44"/>
                    </a:lnTo>
                    <a:lnTo>
                      <a:pt x="133" y="47"/>
                    </a:lnTo>
                    <a:lnTo>
                      <a:pt x="127" y="47"/>
                    </a:lnTo>
                    <a:lnTo>
                      <a:pt x="86" y="47"/>
                    </a:lnTo>
                    <a:lnTo>
                      <a:pt x="77" y="50"/>
                    </a:lnTo>
                    <a:lnTo>
                      <a:pt x="68" y="55"/>
                    </a:lnTo>
                    <a:lnTo>
                      <a:pt x="62" y="63"/>
                    </a:lnTo>
                    <a:lnTo>
                      <a:pt x="49" y="101"/>
                    </a:lnTo>
                    <a:lnTo>
                      <a:pt x="48" y="106"/>
                    </a:lnTo>
                    <a:lnTo>
                      <a:pt x="48" y="109"/>
                    </a:lnTo>
                    <a:lnTo>
                      <a:pt x="51" y="113"/>
                    </a:lnTo>
                    <a:lnTo>
                      <a:pt x="53" y="115"/>
                    </a:lnTo>
                    <a:lnTo>
                      <a:pt x="56" y="116"/>
                    </a:lnTo>
                    <a:lnTo>
                      <a:pt x="60" y="116"/>
                    </a:lnTo>
                    <a:close/>
                    <a:moveTo>
                      <a:pt x="183" y="9"/>
                    </a:moveTo>
                    <a:lnTo>
                      <a:pt x="188" y="10"/>
                    </a:lnTo>
                    <a:lnTo>
                      <a:pt x="191" y="12"/>
                    </a:lnTo>
                    <a:lnTo>
                      <a:pt x="195" y="16"/>
                    </a:lnTo>
                    <a:lnTo>
                      <a:pt x="197" y="20"/>
                    </a:lnTo>
                    <a:lnTo>
                      <a:pt x="197" y="24"/>
                    </a:lnTo>
                    <a:lnTo>
                      <a:pt x="197" y="29"/>
                    </a:lnTo>
                    <a:lnTo>
                      <a:pt x="195" y="33"/>
                    </a:lnTo>
                    <a:lnTo>
                      <a:pt x="191" y="35"/>
                    </a:lnTo>
                    <a:lnTo>
                      <a:pt x="188" y="38"/>
                    </a:lnTo>
                    <a:lnTo>
                      <a:pt x="183" y="39"/>
                    </a:lnTo>
                    <a:lnTo>
                      <a:pt x="179" y="38"/>
                    </a:lnTo>
                    <a:lnTo>
                      <a:pt x="175" y="35"/>
                    </a:lnTo>
                    <a:lnTo>
                      <a:pt x="171" y="33"/>
                    </a:lnTo>
                    <a:lnTo>
                      <a:pt x="170" y="29"/>
                    </a:lnTo>
                    <a:lnTo>
                      <a:pt x="168" y="24"/>
                    </a:lnTo>
                    <a:lnTo>
                      <a:pt x="170" y="20"/>
                    </a:lnTo>
                    <a:lnTo>
                      <a:pt x="171" y="16"/>
                    </a:lnTo>
                    <a:lnTo>
                      <a:pt x="175" y="12"/>
                    </a:lnTo>
                    <a:lnTo>
                      <a:pt x="179" y="10"/>
                    </a:lnTo>
                    <a:lnTo>
                      <a:pt x="183" y="9"/>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ea typeface="ＭＳ Ｐゴシック" pitchFamily="-105" charset="-128"/>
                  <a:cs typeface="Times New Roman" pitchFamily="18" charset="0"/>
                </a:endParaRPr>
              </a:p>
            </p:txBody>
          </p:sp>
        </p:grpSp>
      </p:grpSp>
      <p:grpSp>
        <p:nvGrpSpPr>
          <p:cNvPr id="17" name="Group 16"/>
          <p:cNvGrpSpPr/>
          <p:nvPr/>
        </p:nvGrpSpPr>
        <p:grpSpPr>
          <a:xfrm>
            <a:off x="-84566" y="1897917"/>
            <a:ext cx="3900897" cy="1078526"/>
            <a:chOff x="329184" y="1840992"/>
            <a:chExt cx="3900897" cy="1078526"/>
          </a:xfrm>
        </p:grpSpPr>
        <p:sp>
          <p:nvSpPr>
            <p:cNvPr id="18" name="TextBox 17"/>
            <p:cNvSpPr txBox="1"/>
            <p:nvPr/>
          </p:nvSpPr>
          <p:spPr>
            <a:xfrm>
              <a:off x="329184" y="2180199"/>
              <a:ext cx="2810178" cy="400110"/>
            </a:xfrm>
            <a:prstGeom prst="rect">
              <a:avLst/>
            </a:prstGeom>
            <a:noFill/>
          </p:spPr>
          <p:txBody>
            <a:bodyPr wrap="square" rtlCol="0" anchor="ctr">
              <a:spAutoFit/>
            </a:bodyPr>
            <a:lstStyle/>
            <a:p>
              <a:pPr algn="r" fontAlgn="base">
                <a:spcBef>
                  <a:spcPct val="0"/>
                </a:spcBef>
                <a:spcAft>
                  <a:spcPct val="0"/>
                </a:spcAft>
              </a:pPr>
              <a:r>
                <a:rPr lang="en-US" sz="2000" dirty="0" smtClean="0">
                  <a:solidFill>
                    <a:srgbClr val="616365"/>
                  </a:solidFill>
                  <a:ea typeface="ＭＳ Ｐゴシック" pitchFamily="-105" charset="-128"/>
                  <a:cs typeface="Times New Roman" pitchFamily="18" charset="0"/>
                </a:rPr>
                <a:t>Multiple of Salary</a:t>
              </a:r>
              <a:endParaRPr lang="en-US" sz="2000" dirty="0">
                <a:solidFill>
                  <a:srgbClr val="616365"/>
                </a:solidFill>
                <a:ea typeface="ＭＳ Ｐゴシック" pitchFamily="-105" charset="-128"/>
                <a:cs typeface="Times New Roman" pitchFamily="18" charset="0"/>
              </a:endParaRPr>
            </a:p>
          </p:txBody>
        </p:sp>
        <p:grpSp>
          <p:nvGrpSpPr>
            <p:cNvPr id="19" name="Group 18"/>
            <p:cNvGrpSpPr/>
            <p:nvPr/>
          </p:nvGrpSpPr>
          <p:grpSpPr>
            <a:xfrm>
              <a:off x="3151553" y="1840992"/>
              <a:ext cx="1078528" cy="1078526"/>
              <a:chOff x="3151553" y="1840992"/>
              <a:chExt cx="1078528" cy="1078526"/>
            </a:xfrm>
          </p:grpSpPr>
          <p:sp>
            <p:nvSpPr>
              <p:cNvPr id="20" name="Oval 19"/>
              <p:cNvSpPr/>
              <p:nvPr/>
            </p:nvSpPr>
            <p:spPr>
              <a:xfrm>
                <a:off x="3151553" y="1840992"/>
                <a:ext cx="1078528" cy="1078526"/>
              </a:xfrm>
              <a:prstGeom prst="ellipse">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21" name="Group 20"/>
              <p:cNvGrpSpPr/>
              <p:nvPr/>
            </p:nvGrpSpPr>
            <p:grpSpPr>
              <a:xfrm>
                <a:off x="3429800" y="2119238"/>
                <a:ext cx="522034" cy="522034"/>
                <a:chOff x="10790842" y="7515480"/>
                <a:chExt cx="1016000" cy="1016000"/>
              </a:xfrm>
            </p:grpSpPr>
            <p:sp>
              <p:nvSpPr>
                <p:cNvPr id="22" name="Freeform 73"/>
                <p:cNvSpPr>
                  <a:spLocks/>
                </p:cNvSpPr>
                <p:nvPr/>
              </p:nvSpPr>
              <p:spPr bwMode="auto">
                <a:xfrm>
                  <a:off x="10790842" y="7515480"/>
                  <a:ext cx="1016000" cy="1016000"/>
                </a:xfrm>
                <a:custGeom>
                  <a:avLst/>
                  <a:gdLst>
                    <a:gd name="T0" fmla="*/ 62 w 1280"/>
                    <a:gd name="T1" fmla="*/ 0 h 1281"/>
                    <a:gd name="T2" fmla="*/ 86 w 1280"/>
                    <a:gd name="T3" fmla="*/ 6 h 1281"/>
                    <a:gd name="T4" fmla="*/ 107 w 1280"/>
                    <a:gd name="T5" fmla="*/ 19 h 1281"/>
                    <a:gd name="T6" fmla="*/ 119 w 1280"/>
                    <a:gd name="T7" fmla="*/ 38 h 1281"/>
                    <a:gd name="T8" fmla="*/ 124 w 1280"/>
                    <a:gd name="T9" fmla="*/ 63 h 1281"/>
                    <a:gd name="T10" fmla="*/ 124 w 1280"/>
                    <a:gd name="T11" fmla="*/ 1156 h 1281"/>
                    <a:gd name="T12" fmla="*/ 1218 w 1280"/>
                    <a:gd name="T13" fmla="*/ 1156 h 1281"/>
                    <a:gd name="T14" fmla="*/ 1242 w 1280"/>
                    <a:gd name="T15" fmla="*/ 1162 h 1281"/>
                    <a:gd name="T16" fmla="*/ 1261 w 1280"/>
                    <a:gd name="T17" fmla="*/ 1174 h 1281"/>
                    <a:gd name="T18" fmla="*/ 1275 w 1280"/>
                    <a:gd name="T19" fmla="*/ 1194 h 1281"/>
                    <a:gd name="T20" fmla="*/ 1280 w 1280"/>
                    <a:gd name="T21" fmla="*/ 1219 h 1281"/>
                    <a:gd name="T22" fmla="*/ 1275 w 1280"/>
                    <a:gd name="T23" fmla="*/ 1243 h 1281"/>
                    <a:gd name="T24" fmla="*/ 1261 w 1280"/>
                    <a:gd name="T25" fmla="*/ 1262 h 1281"/>
                    <a:gd name="T26" fmla="*/ 1242 w 1280"/>
                    <a:gd name="T27" fmla="*/ 1276 h 1281"/>
                    <a:gd name="T28" fmla="*/ 1218 w 1280"/>
                    <a:gd name="T29" fmla="*/ 1281 h 1281"/>
                    <a:gd name="T30" fmla="*/ 62 w 1280"/>
                    <a:gd name="T31" fmla="*/ 1281 h 1281"/>
                    <a:gd name="T32" fmla="*/ 38 w 1280"/>
                    <a:gd name="T33" fmla="*/ 1276 h 1281"/>
                    <a:gd name="T34" fmla="*/ 19 w 1280"/>
                    <a:gd name="T35" fmla="*/ 1262 h 1281"/>
                    <a:gd name="T36" fmla="*/ 5 w 1280"/>
                    <a:gd name="T37" fmla="*/ 1243 h 1281"/>
                    <a:gd name="T38" fmla="*/ 0 w 1280"/>
                    <a:gd name="T39" fmla="*/ 1219 h 1281"/>
                    <a:gd name="T40" fmla="*/ 0 w 1280"/>
                    <a:gd name="T41" fmla="*/ 63 h 1281"/>
                    <a:gd name="T42" fmla="*/ 5 w 1280"/>
                    <a:gd name="T43" fmla="*/ 38 h 1281"/>
                    <a:gd name="T44" fmla="*/ 19 w 1280"/>
                    <a:gd name="T45" fmla="*/ 19 h 1281"/>
                    <a:gd name="T46" fmla="*/ 38 w 1280"/>
                    <a:gd name="T47" fmla="*/ 6 h 1281"/>
                    <a:gd name="T48" fmla="*/ 62 w 1280"/>
                    <a:gd name="T49" fmla="*/ 0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 h="1281">
                      <a:moveTo>
                        <a:pt x="62" y="0"/>
                      </a:moveTo>
                      <a:lnTo>
                        <a:pt x="86" y="6"/>
                      </a:lnTo>
                      <a:lnTo>
                        <a:pt x="107" y="19"/>
                      </a:lnTo>
                      <a:lnTo>
                        <a:pt x="119" y="38"/>
                      </a:lnTo>
                      <a:lnTo>
                        <a:pt x="124" y="63"/>
                      </a:lnTo>
                      <a:lnTo>
                        <a:pt x="124" y="1156"/>
                      </a:lnTo>
                      <a:lnTo>
                        <a:pt x="1218" y="1156"/>
                      </a:lnTo>
                      <a:lnTo>
                        <a:pt x="1242" y="1162"/>
                      </a:lnTo>
                      <a:lnTo>
                        <a:pt x="1261" y="1174"/>
                      </a:lnTo>
                      <a:lnTo>
                        <a:pt x="1275" y="1194"/>
                      </a:lnTo>
                      <a:lnTo>
                        <a:pt x="1280" y="1219"/>
                      </a:lnTo>
                      <a:lnTo>
                        <a:pt x="1275" y="1243"/>
                      </a:lnTo>
                      <a:lnTo>
                        <a:pt x="1261" y="1262"/>
                      </a:lnTo>
                      <a:lnTo>
                        <a:pt x="1242" y="1276"/>
                      </a:lnTo>
                      <a:lnTo>
                        <a:pt x="1218" y="1281"/>
                      </a:lnTo>
                      <a:lnTo>
                        <a:pt x="62" y="1281"/>
                      </a:lnTo>
                      <a:lnTo>
                        <a:pt x="38" y="1276"/>
                      </a:lnTo>
                      <a:lnTo>
                        <a:pt x="19" y="1262"/>
                      </a:lnTo>
                      <a:lnTo>
                        <a:pt x="5" y="1243"/>
                      </a:lnTo>
                      <a:lnTo>
                        <a:pt x="0" y="1219"/>
                      </a:lnTo>
                      <a:lnTo>
                        <a:pt x="0" y="63"/>
                      </a:lnTo>
                      <a:lnTo>
                        <a:pt x="5" y="38"/>
                      </a:lnTo>
                      <a:lnTo>
                        <a:pt x="19" y="19"/>
                      </a:lnTo>
                      <a:lnTo>
                        <a:pt x="38" y="6"/>
                      </a:lnTo>
                      <a:lnTo>
                        <a:pt x="62"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ea typeface="ＭＳ Ｐゴシック" pitchFamily="-105" charset="-128"/>
                    <a:cs typeface="Times New Roman" pitchFamily="18" charset="0"/>
                  </a:endParaRPr>
                </a:p>
              </p:txBody>
            </p:sp>
            <p:sp>
              <p:nvSpPr>
                <p:cNvPr id="23" name="Freeform 74"/>
                <p:cNvSpPr>
                  <a:spLocks/>
                </p:cNvSpPr>
                <p:nvPr/>
              </p:nvSpPr>
              <p:spPr bwMode="auto">
                <a:xfrm>
                  <a:off x="10968642" y="7732967"/>
                  <a:ext cx="774700" cy="622300"/>
                </a:xfrm>
                <a:custGeom>
                  <a:avLst/>
                  <a:gdLst>
                    <a:gd name="T0" fmla="*/ 977 w 977"/>
                    <a:gd name="T1" fmla="*/ 0 h 785"/>
                    <a:gd name="T2" fmla="*/ 977 w 977"/>
                    <a:gd name="T3" fmla="*/ 785 h 785"/>
                    <a:gd name="T4" fmla="*/ 0 w 977"/>
                    <a:gd name="T5" fmla="*/ 785 h 785"/>
                    <a:gd name="T6" fmla="*/ 415 w 977"/>
                    <a:gd name="T7" fmla="*/ 303 h 785"/>
                    <a:gd name="T8" fmla="*/ 545 w 977"/>
                    <a:gd name="T9" fmla="*/ 432 h 785"/>
                    <a:gd name="T10" fmla="*/ 977 w 977"/>
                    <a:gd name="T11" fmla="*/ 0 h 785"/>
                  </a:gdLst>
                  <a:ahLst/>
                  <a:cxnLst>
                    <a:cxn ang="0">
                      <a:pos x="T0" y="T1"/>
                    </a:cxn>
                    <a:cxn ang="0">
                      <a:pos x="T2" y="T3"/>
                    </a:cxn>
                    <a:cxn ang="0">
                      <a:pos x="T4" y="T5"/>
                    </a:cxn>
                    <a:cxn ang="0">
                      <a:pos x="T6" y="T7"/>
                    </a:cxn>
                    <a:cxn ang="0">
                      <a:pos x="T8" y="T9"/>
                    </a:cxn>
                    <a:cxn ang="0">
                      <a:pos x="T10" y="T11"/>
                    </a:cxn>
                  </a:cxnLst>
                  <a:rect l="0" t="0" r="r" b="b"/>
                  <a:pathLst>
                    <a:path w="977" h="785">
                      <a:moveTo>
                        <a:pt x="977" y="0"/>
                      </a:moveTo>
                      <a:lnTo>
                        <a:pt x="977" y="785"/>
                      </a:lnTo>
                      <a:lnTo>
                        <a:pt x="0" y="785"/>
                      </a:lnTo>
                      <a:lnTo>
                        <a:pt x="415" y="303"/>
                      </a:lnTo>
                      <a:lnTo>
                        <a:pt x="545" y="432"/>
                      </a:lnTo>
                      <a:lnTo>
                        <a:pt x="977"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ea typeface="ＭＳ Ｐゴシック" pitchFamily="-105" charset="-128"/>
                    <a:cs typeface="Times New Roman" pitchFamily="18" charset="0"/>
                  </a:endParaRPr>
                </a:p>
              </p:txBody>
            </p:sp>
            <p:sp>
              <p:nvSpPr>
                <p:cNvPr id="24" name="Freeform 75"/>
                <p:cNvSpPr>
                  <a:spLocks/>
                </p:cNvSpPr>
                <p:nvPr/>
              </p:nvSpPr>
              <p:spPr bwMode="auto">
                <a:xfrm>
                  <a:off x="10968642" y="7551992"/>
                  <a:ext cx="714375" cy="530225"/>
                </a:xfrm>
                <a:custGeom>
                  <a:avLst/>
                  <a:gdLst>
                    <a:gd name="T0" fmla="*/ 726 w 901"/>
                    <a:gd name="T1" fmla="*/ 0 h 669"/>
                    <a:gd name="T2" fmla="*/ 861 w 901"/>
                    <a:gd name="T3" fmla="*/ 0 h 669"/>
                    <a:gd name="T4" fmla="*/ 870 w 901"/>
                    <a:gd name="T5" fmla="*/ 0 h 669"/>
                    <a:gd name="T6" fmla="*/ 876 w 901"/>
                    <a:gd name="T7" fmla="*/ 2 h 669"/>
                    <a:gd name="T8" fmla="*/ 883 w 901"/>
                    <a:gd name="T9" fmla="*/ 6 h 669"/>
                    <a:gd name="T10" fmla="*/ 889 w 901"/>
                    <a:gd name="T11" fmla="*/ 11 h 669"/>
                    <a:gd name="T12" fmla="*/ 894 w 901"/>
                    <a:gd name="T13" fmla="*/ 16 h 669"/>
                    <a:gd name="T14" fmla="*/ 897 w 901"/>
                    <a:gd name="T15" fmla="*/ 23 h 669"/>
                    <a:gd name="T16" fmla="*/ 897 w 901"/>
                    <a:gd name="T17" fmla="*/ 23 h 669"/>
                    <a:gd name="T18" fmla="*/ 899 w 901"/>
                    <a:gd name="T19" fmla="*/ 28 h 669"/>
                    <a:gd name="T20" fmla="*/ 899 w 901"/>
                    <a:gd name="T21" fmla="*/ 30 h 669"/>
                    <a:gd name="T22" fmla="*/ 901 w 901"/>
                    <a:gd name="T23" fmla="*/ 37 h 669"/>
                    <a:gd name="T24" fmla="*/ 901 w 901"/>
                    <a:gd name="T25" fmla="*/ 37 h 669"/>
                    <a:gd name="T26" fmla="*/ 901 w 901"/>
                    <a:gd name="T27" fmla="*/ 177 h 669"/>
                    <a:gd name="T28" fmla="*/ 895 w 901"/>
                    <a:gd name="T29" fmla="*/ 196 h 669"/>
                    <a:gd name="T30" fmla="*/ 882 w 901"/>
                    <a:gd name="T31" fmla="*/ 209 h 669"/>
                    <a:gd name="T32" fmla="*/ 863 w 901"/>
                    <a:gd name="T33" fmla="*/ 215 h 669"/>
                    <a:gd name="T34" fmla="*/ 844 w 901"/>
                    <a:gd name="T35" fmla="*/ 209 h 669"/>
                    <a:gd name="T36" fmla="*/ 830 w 901"/>
                    <a:gd name="T37" fmla="*/ 196 h 669"/>
                    <a:gd name="T38" fmla="*/ 826 w 901"/>
                    <a:gd name="T39" fmla="*/ 177 h 669"/>
                    <a:gd name="T40" fmla="*/ 826 w 901"/>
                    <a:gd name="T41" fmla="*/ 127 h 669"/>
                    <a:gd name="T42" fmla="*/ 567 w 901"/>
                    <a:gd name="T43" fmla="*/ 386 h 669"/>
                    <a:gd name="T44" fmla="*/ 555 w 901"/>
                    <a:gd name="T45" fmla="*/ 394 h 669"/>
                    <a:gd name="T46" fmla="*/ 541 w 901"/>
                    <a:gd name="T47" fmla="*/ 398 h 669"/>
                    <a:gd name="T48" fmla="*/ 527 w 901"/>
                    <a:gd name="T49" fmla="*/ 394 h 669"/>
                    <a:gd name="T50" fmla="*/ 515 w 901"/>
                    <a:gd name="T51" fmla="*/ 386 h 669"/>
                    <a:gd name="T52" fmla="*/ 400 w 901"/>
                    <a:gd name="T53" fmla="*/ 275 h 669"/>
                    <a:gd name="T54" fmla="*/ 64 w 901"/>
                    <a:gd name="T55" fmla="*/ 655 h 669"/>
                    <a:gd name="T56" fmla="*/ 52 w 901"/>
                    <a:gd name="T57" fmla="*/ 666 h 669"/>
                    <a:gd name="T58" fmla="*/ 37 w 901"/>
                    <a:gd name="T59" fmla="*/ 669 h 669"/>
                    <a:gd name="T60" fmla="*/ 28 w 901"/>
                    <a:gd name="T61" fmla="*/ 667 h 669"/>
                    <a:gd name="T62" fmla="*/ 19 w 901"/>
                    <a:gd name="T63" fmla="*/ 664 h 669"/>
                    <a:gd name="T64" fmla="*/ 12 w 901"/>
                    <a:gd name="T65" fmla="*/ 659 h 669"/>
                    <a:gd name="T66" fmla="*/ 4 w 901"/>
                    <a:gd name="T67" fmla="*/ 647 h 669"/>
                    <a:gd name="T68" fmla="*/ 0 w 901"/>
                    <a:gd name="T69" fmla="*/ 633 h 669"/>
                    <a:gd name="T70" fmla="*/ 2 w 901"/>
                    <a:gd name="T71" fmla="*/ 619 h 669"/>
                    <a:gd name="T72" fmla="*/ 9 w 901"/>
                    <a:gd name="T73" fmla="*/ 607 h 669"/>
                    <a:gd name="T74" fmla="*/ 370 w 901"/>
                    <a:gd name="T75" fmla="*/ 197 h 669"/>
                    <a:gd name="T76" fmla="*/ 375 w 901"/>
                    <a:gd name="T77" fmla="*/ 192 h 669"/>
                    <a:gd name="T78" fmla="*/ 382 w 901"/>
                    <a:gd name="T79" fmla="*/ 187 h 669"/>
                    <a:gd name="T80" fmla="*/ 389 w 901"/>
                    <a:gd name="T81" fmla="*/ 185 h 669"/>
                    <a:gd name="T82" fmla="*/ 396 w 901"/>
                    <a:gd name="T83" fmla="*/ 184 h 669"/>
                    <a:gd name="T84" fmla="*/ 405 w 901"/>
                    <a:gd name="T85" fmla="*/ 185 h 669"/>
                    <a:gd name="T86" fmla="*/ 412 w 901"/>
                    <a:gd name="T87" fmla="*/ 187 h 669"/>
                    <a:gd name="T88" fmla="*/ 419 w 901"/>
                    <a:gd name="T89" fmla="*/ 190 h 669"/>
                    <a:gd name="T90" fmla="*/ 424 w 901"/>
                    <a:gd name="T91" fmla="*/ 194 h 669"/>
                    <a:gd name="T92" fmla="*/ 540 w 901"/>
                    <a:gd name="T93" fmla="*/ 308 h 669"/>
                    <a:gd name="T94" fmla="*/ 773 w 901"/>
                    <a:gd name="T95" fmla="*/ 75 h 669"/>
                    <a:gd name="T96" fmla="*/ 726 w 901"/>
                    <a:gd name="T97" fmla="*/ 75 h 669"/>
                    <a:gd name="T98" fmla="*/ 707 w 901"/>
                    <a:gd name="T99" fmla="*/ 69 h 669"/>
                    <a:gd name="T100" fmla="*/ 693 w 901"/>
                    <a:gd name="T101" fmla="*/ 56 h 669"/>
                    <a:gd name="T102" fmla="*/ 688 w 901"/>
                    <a:gd name="T103" fmla="*/ 37 h 669"/>
                    <a:gd name="T104" fmla="*/ 693 w 901"/>
                    <a:gd name="T105" fmla="*/ 19 h 669"/>
                    <a:gd name="T106" fmla="*/ 707 w 901"/>
                    <a:gd name="T107" fmla="*/ 6 h 669"/>
                    <a:gd name="T108" fmla="*/ 726 w 901"/>
                    <a:gd name="T109"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01" h="669">
                      <a:moveTo>
                        <a:pt x="726" y="0"/>
                      </a:moveTo>
                      <a:lnTo>
                        <a:pt x="861" y="0"/>
                      </a:lnTo>
                      <a:lnTo>
                        <a:pt x="870" y="0"/>
                      </a:lnTo>
                      <a:lnTo>
                        <a:pt x="876" y="2"/>
                      </a:lnTo>
                      <a:lnTo>
                        <a:pt x="883" y="6"/>
                      </a:lnTo>
                      <a:lnTo>
                        <a:pt x="889" y="11"/>
                      </a:lnTo>
                      <a:lnTo>
                        <a:pt x="894" y="16"/>
                      </a:lnTo>
                      <a:lnTo>
                        <a:pt x="897" y="23"/>
                      </a:lnTo>
                      <a:lnTo>
                        <a:pt x="897" y="23"/>
                      </a:lnTo>
                      <a:lnTo>
                        <a:pt x="899" y="28"/>
                      </a:lnTo>
                      <a:lnTo>
                        <a:pt x="899" y="30"/>
                      </a:lnTo>
                      <a:lnTo>
                        <a:pt x="901" y="37"/>
                      </a:lnTo>
                      <a:lnTo>
                        <a:pt x="901" y="37"/>
                      </a:lnTo>
                      <a:lnTo>
                        <a:pt x="901" y="177"/>
                      </a:lnTo>
                      <a:lnTo>
                        <a:pt x="895" y="196"/>
                      </a:lnTo>
                      <a:lnTo>
                        <a:pt x="882" y="209"/>
                      </a:lnTo>
                      <a:lnTo>
                        <a:pt x="863" y="215"/>
                      </a:lnTo>
                      <a:lnTo>
                        <a:pt x="844" y="209"/>
                      </a:lnTo>
                      <a:lnTo>
                        <a:pt x="830" y="196"/>
                      </a:lnTo>
                      <a:lnTo>
                        <a:pt x="826" y="177"/>
                      </a:lnTo>
                      <a:lnTo>
                        <a:pt x="826" y="127"/>
                      </a:lnTo>
                      <a:lnTo>
                        <a:pt x="567" y="386"/>
                      </a:lnTo>
                      <a:lnTo>
                        <a:pt x="555" y="394"/>
                      </a:lnTo>
                      <a:lnTo>
                        <a:pt x="541" y="398"/>
                      </a:lnTo>
                      <a:lnTo>
                        <a:pt x="527" y="394"/>
                      </a:lnTo>
                      <a:lnTo>
                        <a:pt x="515" y="386"/>
                      </a:lnTo>
                      <a:lnTo>
                        <a:pt x="400" y="275"/>
                      </a:lnTo>
                      <a:lnTo>
                        <a:pt x="64" y="655"/>
                      </a:lnTo>
                      <a:lnTo>
                        <a:pt x="52" y="666"/>
                      </a:lnTo>
                      <a:lnTo>
                        <a:pt x="37" y="669"/>
                      </a:lnTo>
                      <a:lnTo>
                        <a:pt x="28" y="667"/>
                      </a:lnTo>
                      <a:lnTo>
                        <a:pt x="19" y="664"/>
                      </a:lnTo>
                      <a:lnTo>
                        <a:pt x="12" y="659"/>
                      </a:lnTo>
                      <a:lnTo>
                        <a:pt x="4" y="647"/>
                      </a:lnTo>
                      <a:lnTo>
                        <a:pt x="0" y="633"/>
                      </a:lnTo>
                      <a:lnTo>
                        <a:pt x="2" y="619"/>
                      </a:lnTo>
                      <a:lnTo>
                        <a:pt x="9" y="607"/>
                      </a:lnTo>
                      <a:lnTo>
                        <a:pt x="370" y="197"/>
                      </a:lnTo>
                      <a:lnTo>
                        <a:pt x="375" y="192"/>
                      </a:lnTo>
                      <a:lnTo>
                        <a:pt x="382" y="187"/>
                      </a:lnTo>
                      <a:lnTo>
                        <a:pt x="389" y="185"/>
                      </a:lnTo>
                      <a:lnTo>
                        <a:pt x="396" y="184"/>
                      </a:lnTo>
                      <a:lnTo>
                        <a:pt x="405" y="185"/>
                      </a:lnTo>
                      <a:lnTo>
                        <a:pt x="412" y="187"/>
                      </a:lnTo>
                      <a:lnTo>
                        <a:pt x="419" y="190"/>
                      </a:lnTo>
                      <a:lnTo>
                        <a:pt x="424" y="194"/>
                      </a:lnTo>
                      <a:lnTo>
                        <a:pt x="540" y="308"/>
                      </a:lnTo>
                      <a:lnTo>
                        <a:pt x="773" y="75"/>
                      </a:lnTo>
                      <a:lnTo>
                        <a:pt x="726" y="75"/>
                      </a:lnTo>
                      <a:lnTo>
                        <a:pt x="707" y="69"/>
                      </a:lnTo>
                      <a:lnTo>
                        <a:pt x="693" y="56"/>
                      </a:lnTo>
                      <a:lnTo>
                        <a:pt x="688" y="37"/>
                      </a:lnTo>
                      <a:lnTo>
                        <a:pt x="693" y="19"/>
                      </a:lnTo>
                      <a:lnTo>
                        <a:pt x="707" y="6"/>
                      </a:lnTo>
                      <a:lnTo>
                        <a:pt x="726"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ea typeface="ＭＳ Ｐゴシック" pitchFamily="-105" charset="-128"/>
                    <a:cs typeface="Times New Roman" pitchFamily="18" charset="0"/>
                  </a:endParaRPr>
                </a:p>
              </p:txBody>
            </p:sp>
          </p:grpSp>
        </p:grpSp>
      </p:grpSp>
      <p:grpSp>
        <p:nvGrpSpPr>
          <p:cNvPr id="25" name="Group 24"/>
          <p:cNvGrpSpPr/>
          <p:nvPr/>
        </p:nvGrpSpPr>
        <p:grpSpPr>
          <a:xfrm>
            <a:off x="67834" y="4478825"/>
            <a:ext cx="3900897" cy="1078526"/>
            <a:chOff x="329184" y="1840992"/>
            <a:chExt cx="3900897" cy="1078526"/>
          </a:xfrm>
        </p:grpSpPr>
        <p:sp>
          <p:nvSpPr>
            <p:cNvPr id="26" name="TextBox 25"/>
            <p:cNvSpPr txBox="1"/>
            <p:nvPr/>
          </p:nvSpPr>
          <p:spPr>
            <a:xfrm>
              <a:off x="329184" y="2180199"/>
              <a:ext cx="2810178" cy="400110"/>
            </a:xfrm>
            <a:prstGeom prst="rect">
              <a:avLst/>
            </a:prstGeom>
            <a:noFill/>
          </p:spPr>
          <p:txBody>
            <a:bodyPr wrap="square" rtlCol="0" anchor="ctr">
              <a:spAutoFit/>
            </a:bodyPr>
            <a:lstStyle/>
            <a:p>
              <a:pPr algn="r" fontAlgn="base">
                <a:spcBef>
                  <a:spcPct val="0"/>
                </a:spcBef>
                <a:spcAft>
                  <a:spcPct val="0"/>
                </a:spcAft>
              </a:pPr>
              <a:r>
                <a:rPr lang="en-US" sz="2000" dirty="0" smtClean="0">
                  <a:solidFill>
                    <a:srgbClr val="616365"/>
                  </a:solidFill>
                  <a:ea typeface="ＭＳ Ｐゴシック" pitchFamily="-105" charset="-128"/>
                  <a:cs typeface="Times New Roman" pitchFamily="18" charset="0"/>
                </a:rPr>
                <a:t>Actual Impact</a:t>
              </a:r>
              <a:endParaRPr lang="en-US" sz="2000" dirty="0">
                <a:solidFill>
                  <a:srgbClr val="616365"/>
                </a:solidFill>
                <a:ea typeface="ＭＳ Ｐゴシック" pitchFamily="-105" charset="-128"/>
                <a:cs typeface="Times New Roman" pitchFamily="18" charset="0"/>
              </a:endParaRPr>
            </a:p>
          </p:txBody>
        </p:sp>
        <p:grpSp>
          <p:nvGrpSpPr>
            <p:cNvPr id="27" name="Group 26"/>
            <p:cNvGrpSpPr/>
            <p:nvPr/>
          </p:nvGrpSpPr>
          <p:grpSpPr>
            <a:xfrm>
              <a:off x="3151553" y="1840992"/>
              <a:ext cx="1078528" cy="1078526"/>
              <a:chOff x="3151553" y="1840992"/>
              <a:chExt cx="1078528" cy="1078526"/>
            </a:xfrm>
          </p:grpSpPr>
          <p:sp>
            <p:nvSpPr>
              <p:cNvPr id="28" name="Oval 27"/>
              <p:cNvSpPr/>
              <p:nvPr/>
            </p:nvSpPr>
            <p:spPr>
              <a:xfrm>
                <a:off x="3151553" y="1840992"/>
                <a:ext cx="1078528" cy="1078526"/>
              </a:xfrm>
              <a:prstGeom prst="ellipse">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29" name="Group 28"/>
              <p:cNvGrpSpPr/>
              <p:nvPr/>
            </p:nvGrpSpPr>
            <p:grpSpPr>
              <a:xfrm>
                <a:off x="3429800" y="2119238"/>
                <a:ext cx="522034" cy="522034"/>
                <a:chOff x="10790842" y="7515480"/>
                <a:chExt cx="1016000" cy="1016000"/>
              </a:xfrm>
            </p:grpSpPr>
            <p:sp>
              <p:nvSpPr>
                <p:cNvPr id="30" name="Freeform 73"/>
                <p:cNvSpPr>
                  <a:spLocks/>
                </p:cNvSpPr>
                <p:nvPr/>
              </p:nvSpPr>
              <p:spPr bwMode="auto">
                <a:xfrm>
                  <a:off x="10790842" y="7515480"/>
                  <a:ext cx="1016000" cy="1016000"/>
                </a:xfrm>
                <a:custGeom>
                  <a:avLst/>
                  <a:gdLst>
                    <a:gd name="T0" fmla="*/ 62 w 1280"/>
                    <a:gd name="T1" fmla="*/ 0 h 1281"/>
                    <a:gd name="T2" fmla="*/ 86 w 1280"/>
                    <a:gd name="T3" fmla="*/ 6 h 1281"/>
                    <a:gd name="T4" fmla="*/ 107 w 1280"/>
                    <a:gd name="T5" fmla="*/ 19 h 1281"/>
                    <a:gd name="T6" fmla="*/ 119 w 1280"/>
                    <a:gd name="T7" fmla="*/ 38 h 1281"/>
                    <a:gd name="T8" fmla="*/ 124 w 1280"/>
                    <a:gd name="T9" fmla="*/ 63 h 1281"/>
                    <a:gd name="T10" fmla="*/ 124 w 1280"/>
                    <a:gd name="T11" fmla="*/ 1156 h 1281"/>
                    <a:gd name="T12" fmla="*/ 1218 w 1280"/>
                    <a:gd name="T13" fmla="*/ 1156 h 1281"/>
                    <a:gd name="T14" fmla="*/ 1242 w 1280"/>
                    <a:gd name="T15" fmla="*/ 1162 h 1281"/>
                    <a:gd name="T16" fmla="*/ 1261 w 1280"/>
                    <a:gd name="T17" fmla="*/ 1174 h 1281"/>
                    <a:gd name="T18" fmla="*/ 1275 w 1280"/>
                    <a:gd name="T19" fmla="*/ 1194 h 1281"/>
                    <a:gd name="T20" fmla="*/ 1280 w 1280"/>
                    <a:gd name="T21" fmla="*/ 1219 h 1281"/>
                    <a:gd name="T22" fmla="*/ 1275 w 1280"/>
                    <a:gd name="T23" fmla="*/ 1243 h 1281"/>
                    <a:gd name="T24" fmla="*/ 1261 w 1280"/>
                    <a:gd name="T25" fmla="*/ 1262 h 1281"/>
                    <a:gd name="T26" fmla="*/ 1242 w 1280"/>
                    <a:gd name="T27" fmla="*/ 1276 h 1281"/>
                    <a:gd name="T28" fmla="*/ 1218 w 1280"/>
                    <a:gd name="T29" fmla="*/ 1281 h 1281"/>
                    <a:gd name="T30" fmla="*/ 62 w 1280"/>
                    <a:gd name="T31" fmla="*/ 1281 h 1281"/>
                    <a:gd name="T32" fmla="*/ 38 w 1280"/>
                    <a:gd name="T33" fmla="*/ 1276 h 1281"/>
                    <a:gd name="T34" fmla="*/ 19 w 1280"/>
                    <a:gd name="T35" fmla="*/ 1262 h 1281"/>
                    <a:gd name="T36" fmla="*/ 5 w 1280"/>
                    <a:gd name="T37" fmla="*/ 1243 h 1281"/>
                    <a:gd name="T38" fmla="*/ 0 w 1280"/>
                    <a:gd name="T39" fmla="*/ 1219 h 1281"/>
                    <a:gd name="T40" fmla="*/ 0 w 1280"/>
                    <a:gd name="T41" fmla="*/ 63 h 1281"/>
                    <a:gd name="T42" fmla="*/ 5 w 1280"/>
                    <a:gd name="T43" fmla="*/ 38 h 1281"/>
                    <a:gd name="T44" fmla="*/ 19 w 1280"/>
                    <a:gd name="T45" fmla="*/ 19 h 1281"/>
                    <a:gd name="T46" fmla="*/ 38 w 1280"/>
                    <a:gd name="T47" fmla="*/ 6 h 1281"/>
                    <a:gd name="T48" fmla="*/ 62 w 1280"/>
                    <a:gd name="T49" fmla="*/ 0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 h="1281">
                      <a:moveTo>
                        <a:pt x="62" y="0"/>
                      </a:moveTo>
                      <a:lnTo>
                        <a:pt x="86" y="6"/>
                      </a:lnTo>
                      <a:lnTo>
                        <a:pt x="107" y="19"/>
                      </a:lnTo>
                      <a:lnTo>
                        <a:pt x="119" y="38"/>
                      </a:lnTo>
                      <a:lnTo>
                        <a:pt x="124" y="63"/>
                      </a:lnTo>
                      <a:lnTo>
                        <a:pt x="124" y="1156"/>
                      </a:lnTo>
                      <a:lnTo>
                        <a:pt x="1218" y="1156"/>
                      </a:lnTo>
                      <a:lnTo>
                        <a:pt x="1242" y="1162"/>
                      </a:lnTo>
                      <a:lnTo>
                        <a:pt x="1261" y="1174"/>
                      </a:lnTo>
                      <a:lnTo>
                        <a:pt x="1275" y="1194"/>
                      </a:lnTo>
                      <a:lnTo>
                        <a:pt x="1280" y="1219"/>
                      </a:lnTo>
                      <a:lnTo>
                        <a:pt x="1275" y="1243"/>
                      </a:lnTo>
                      <a:lnTo>
                        <a:pt x="1261" y="1262"/>
                      </a:lnTo>
                      <a:lnTo>
                        <a:pt x="1242" y="1276"/>
                      </a:lnTo>
                      <a:lnTo>
                        <a:pt x="1218" y="1281"/>
                      </a:lnTo>
                      <a:lnTo>
                        <a:pt x="62" y="1281"/>
                      </a:lnTo>
                      <a:lnTo>
                        <a:pt x="38" y="1276"/>
                      </a:lnTo>
                      <a:lnTo>
                        <a:pt x="19" y="1262"/>
                      </a:lnTo>
                      <a:lnTo>
                        <a:pt x="5" y="1243"/>
                      </a:lnTo>
                      <a:lnTo>
                        <a:pt x="0" y="1219"/>
                      </a:lnTo>
                      <a:lnTo>
                        <a:pt x="0" y="63"/>
                      </a:lnTo>
                      <a:lnTo>
                        <a:pt x="5" y="38"/>
                      </a:lnTo>
                      <a:lnTo>
                        <a:pt x="19" y="19"/>
                      </a:lnTo>
                      <a:lnTo>
                        <a:pt x="38" y="6"/>
                      </a:lnTo>
                      <a:lnTo>
                        <a:pt x="62"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ea typeface="ＭＳ Ｐゴシック" pitchFamily="-105" charset="-128"/>
                    <a:cs typeface="Times New Roman" pitchFamily="18" charset="0"/>
                  </a:endParaRPr>
                </a:p>
              </p:txBody>
            </p:sp>
            <p:sp>
              <p:nvSpPr>
                <p:cNvPr id="31" name="Freeform 74"/>
                <p:cNvSpPr>
                  <a:spLocks/>
                </p:cNvSpPr>
                <p:nvPr/>
              </p:nvSpPr>
              <p:spPr bwMode="auto">
                <a:xfrm>
                  <a:off x="10968642" y="7732967"/>
                  <a:ext cx="774700" cy="622300"/>
                </a:xfrm>
                <a:custGeom>
                  <a:avLst/>
                  <a:gdLst>
                    <a:gd name="T0" fmla="*/ 977 w 977"/>
                    <a:gd name="T1" fmla="*/ 0 h 785"/>
                    <a:gd name="T2" fmla="*/ 977 w 977"/>
                    <a:gd name="T3" fmla="*/ 785 h 785"/>
                    <a:gd name="T4" fmla="*/ 0 w 977"/>
                    <a:gd name="T5" fmla="*/ 785 h 785"/>
                    <a:gd name="T6" fmla="*/ 415 w 977"/>
                    <a:gd name="T7" fmla="*/ 303 h 785"/>
                    <a:gd name="T8" fmla="*/ 545 w 977"/>
                    <a:gd name="T9" fmla="*/ 432 h 785"/>
                    <a:gd name="T10" fmla="*/ 977 w 977"/>
                    <a:gd name="T11" fmla="*/ 0 h 785"/>
                  </a:gdLst>
                  <a:ahLst/>
                  <a:cxnLst>
                    <a:cxn ang="0">
                      <a:pos x="T0" y="T1"/>
                    </a:cxn>
                    <a:cxn ang="0">
                      <a:pos x="T2" y="T3"/>
                    </a:cxn>
                    <a:cxn ang="0">
                      <a:pos x="T4" y="T5"/>
                    </a:cxn>
                    <a:cxn ang="0">
                      <a:pos x="T6" y="T7"/>
                    </a:cxn>
                    <a:cxn ang="0">
                      <a:pos x="T8" y="T9"/>
                    </a:cxn>
                    <a:cxn ang="0">
                      <a:pos x="T10" y="T11"/>
                    </a:cxn>
                  </a:cxnLst>
                  <a:rect l="0" t="0" r="r" b="b"/>
                  <a:pathLst>
                    <a:path w="977" h="785">
                      <a:moveTo>
                        <a:pt x="977" y="0"/>
                      </a:moveTo>
                      <a:lnTo>
                        <a:pt x="977" y="785"/>
                      </a:lnTo>
                      <a:lnTo>
                        <a:pt x="0" y="785"/>
                      </a:lnTo>
                      <a:lnTo>
                        <a:pt x="415" y="303"/>
                      </a:lnTo>
                      <a:lnTo>
                        <a:pt x="545" y="432"/>
                      </a:lnTo>
                      <a:lnTo>
                        <a:pt x="977"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ea typeface="ＭＳ Ｐゴシック" pitchFamily="-105" charset="-128"/>
                    <a:cs typeface="Times New Roman" pitchFamily="18" charset="0"/>
                  </a:endParaRPr>
                </a:p>
              </p:txBody>
            </p:sp>
            <p:sp>
              <p:nvSpPr>
                <p:cNvPr id="32" name="Freeform 75"/>
                <p:cNvSpPr>
                  <a:spLocks/>
                </p:cNvSpPr>
                <p:nvPr/>
              </p:nvSpPr>
              <p:spPr bwMode="auto">
                <a:xfrm>
                  <a:off x="10968642" y="7551992"/>
                  <a:ext cx="714375" cy="530225"/>
                </a:xfrm>
                <a:custGeom>
                  <a:avLst/>
                  <a:gdLst>
                    <a:gd name="T0" fmla="*/ 726 w 901"/>
                    <a:gd name="T1" fmla="*/ 0 h 669"/>
                    <a:gd name="T2" fmla="*/ 861 w 901"/>
                    <a:gd name="T3" fmla="*/ 0 h 669"/>
                    <a:gd name="T4" fmla="*/ 870 w 901"/>
                    <a:gd name="T5" fmla="*/ 0 h 669"/>
                    <a:gd name="T6" fmla="*/ 876 w 901"/>
                    <a:gd name="T7" fmla="*/ 2 h 669"/>
                    <a:gd name="T8" fmla="*/ 883 w 901"/>
                    <a:gd name="T9" fmla="*/ 6 h 669"/>
                    <a:gd name="T10" fmla="*/ 889 w 901"/>
                    <a:gd name="T11" fmla="*/ 11 h 669"/>
                    <a:gd name="T12" fmla="*/ 894 w 901"/>
                    <a:gd name="T13" fmla="*/ 16 h 669"/>
                    <a:gd name="T14" fmla="*/ 897 w 901"/>
                    <a:gd name="T15" fmla="*/ 23 h 669"/>
                    <a:gd name="T16" fmla="*/ 897 w 901"/>
                    <a:gd name="T17" fmla="*/ 23 h 669"/>
                    <a:gd name="T18" fmla="*/ 899 w 901"/>
                    <a:gd name="T19" fmla="*/ 28 h 669"/>
                    <a:gd name="T20" fmla="*/ 899 w 901"/>
                    <a:gd name="T21" fmla="*/ 30 h 669"/>
                    <a:gd name="T22" fmla="*/ 901 w 901"/>
                    <a:gd name="T23" fmla="*/ 37 h 669"/>
                    <a:gd name="T24" fmla="*/ 901 w 901"/>
                    <a:gd name="T25" fmla="*/ 37 h 669"/>
                    <a:gd name="T26" fmla="*/ 901 w 901"/>
                    <a:gd name="T27" fmla="*/ 177 h 669"/>
                    <a:gd name="T28" fmla="*/ 895 w 901"/>
                    <a:gd name="T29" fmla="*/ 196 h 669"/>
                    <a:gd name="T30" fmla="*/ 882 w 901"/>
                    <a:gd name="T31" fmla="*/ 209 h 669"/>
                    <a:gd name="T32" fmla="*/ 863 w 901"/>
                    <a:gd name="T33" fmla="*/ 215 h 669"/>
                    <a:gd name="T34" fmla="*/ 844 w 901"/>
                    <a:gd name="T35" fmla="*/ 209 h 669"/>
                    <a:gd name="T36" fmla="*/ 830 w 901"/>
                    <a:gd name="T37" fmla="*/ 196 h 669"/>
                    <a:gd name="T38" fmla="*/ 826 w 901"/>
                    <a:gd name="T39" fmla="*/ 177 h 669"/>
                    <a:gd name="T40" fmla="*/ 826 w 901"/>
                    <a:gd name="T41" fmla="*/ 127 h 669"/>
                    <a:gd name="T42" fmla="*/ 567 w 901"/>
                    <a:gd name="T43" fmla="*/ 386 h 669"/>
                    <a:gd name="T44" fmla="*/ 555 w 901"/>
                    <a:gd name="T45" fmla="*/ 394 h 669"/>
                    <a:gd name="T46" fmla="*/ 541 w 901"/>
                    <a:gd name="T47" fmla="*/ 398 h 669"/>
                    <a:gd name="T48" fmla="*/ 527 w 901"/>
                    <a:gd name="T49" fmla="*/ 394 h 669"/>
                    <a:gd name="T50" fmla="*/ 515 w 901"/>
                    <a:gd name="T51" fmla="*/ 386 h 669"/>
                    <a:gd name="T52" fmla="*/ 400 w 901"/>
                    <a:gd name="T53" fmla="*/ 275 h 669"/>
                    <a:gd name="T54" fmla="*/ 64 w 901"/>
                    <a:gd name="T55" fmla="*/ 655 h 669"/>
                    <a:gd name="T56" fmla="*/ 52 w 901"/>
                    <a:gd name="T57" fmla="*/ 666 h 669"/>
                    <a:gd name="T58" fmla="*/ 37 w 901"/>
                    <a:gd name="T59" fmla="*/ 669 h 669"/>
                    <a:gd name="T60" fmla="*/ 28 w 901"/>
                    <a:gd name="T61" fmla="*/ 667 h 669"/>
                    <a:gd name="T62" fmla="*/ 19 w 901"/>
                    <a:gd name="T63" fmla="*/ 664 h 669"/>
                    <a:gd name="T64" fmla="*/ 12 w 901"/>
                    <a:gd name="T65" fmla="*/ 659 h 669"/>
                    <a:gd name="T66" fmla="*/ 4 w 901"/>
                    <a:gd name="T67" fmla="*/ 647 h 669"/>
                    <a:gd name="T68" fmla="*/ 0 w 901"/>
                    <a:gd name="T69" fmla="*/ 633 h 669"/>
                    <a:gd name="T70" fmla="*/ 2 w 901"/>
                    <a:gd name="T71" fmla="*/ 619 h 669"/>
                    <a:gd name="T72" fmla="*/ 9 w 901"/>
                    <a:gd name="T73" fmla="*/ 607 h 669"/>
                    <a:gd name="T74" fmla="*/ 370 w 901"/>
                    <a:gd name="T75" fmla="*/ 197 h 669"/>
                    <a:gd name="T76" fmla="*/ 375 w 901"/>
                    <a:gd name="T77" fmla="*/ 192 h 669"/>
                    <a:gd name="T78" fmla="*/ 382 w 901"/>
                    <a:gd name="T79" fmla="*/ 187 h 669"/>
                    <a:gd name="T80" fmla="*/ 389 w 901"/>
                    <a:gd name="T81" fmla="*/ 185 h 669"/>
                    <a:gd name="T82" fmla="*/ 396 w 901"/>
                    <a:gd name="T83" fmla="*/ 184 h 669"/>
                    <a:gd name="T84" fmla="*/ 405 w 901"/>
                    <a:gd name="T85" fmla="*/ 185 h 669"/>
                    <a:gd name="T86" fmla="*/ 412 w 901"/>
                    <a:gd name="T87" fmla="*/ 187 h 669"/>
                    <a:gd name="T88" fmla="*/ 419 w 901"/>
                    <a:gd name="T89" fmla="*/ 190 h 669"/>
                    <a:gd name="T90" fmla="*/ 424 w 901"/>
                    <a:gd name="T91" fmla="*/ 194 h 669"/>
                    <a:gd name="T92" fmla="*/ 540 w 901"/>
                    <a:gd name="T93" fmla="*/ 308 h 669"/>
                    <a:gd name="T94" fmla="*/ 773 w 901"/>
                    <a:gd name="T95" fmla="*/ 75 h 669"/>
                    <a:gd name="T96" fmla="*/ 726 w 901"/>
                    <a:gd name="T97" fmla="*/ 75 h 669"/>
                    <a:gd name="T98" fmla="*/ 707 w 901"/>
                    <a:gd name="T99" fmla="*/ 69 h 669"/>
                    <a:gd name="T100" fmla="*/ 693 w 901"/>
                    <a:gd name="T101" fmla="*/ 56 h 669"/>
                    <a:gd name="T102" fmla="*/ 688 w 901"/>
                    <a:gd name="T103" fmla="*/ 37 h 669"/>
                    <a:gd name="T104" fmla="*/ 693 w 901"/>
                    <a:gd name="T105" fmla="*/ 19 h 669"/>
                    <a:gd name="T106" fmla="*/ 707 w 901"/>
                    <a:gd name="T107" fmla="*/ 6 h 669"/>
                    <a:gd name="T108" fmla="*/ 726 w 901"/>
                    <a:gd name="T109"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01" h="669">
                      <a:moveTo>
                        <a:pt x="726" y="0"/>
                      </a:moveTo>
                      <a:lnTo>
                        <a:pt x="861" y="0"/>
                      </a:lnTo>
                      <a:lnTo>
                        <a:pt x="870" y="0"/>
                      </a:lnTo>
                      <a:lnTo>
                        <a:pt x="876" y="2"/>
                      </a:lnTo>
                      <a:lnTo>
                        <a:pt x="883" y="6"/>
                      </a:lnTo>
                      <a:lnTo>
                        <a:pt x="889" y="11"/>
                      </a:lnTo>
                      <a:lnTo>
                        <a:pt x="894" y="16"/>
                      </a:lnTo>
                      <a:lnTo>
                        <a:pt x="897" y="23"/>
                      </a:lnTo>
                      <a:lnTo>
                        <a:pt x="897" y="23"/>
                      </a:lnTo>
                      <a:lnTo>
                        <a:pt x="899" y="28"/>
                      </a:lnTo>
                      <a:lnTo>
                        <a:pt x="899" y="30"/>
                      </a:lnTo>
                      <a:lnTo>
                        <a:pt x="901" y="37"/>
                      </a:lnTo>
                      <a:lnTo>
                        <a:pt x="901" y="37"/>
                      </a:lnTo>
                      <a:lnTo>
                        <a:pt x="901" y="177"/>
                      </a:lnTo>
                      <a:lnTo>
                        <a:pt x="895" y="196"/>
                      </a:lnTo>
                      <a:lnTo>
                        <a:pt x="882" y="209"/>
                      </a:lnTo>
                      <a:lnTo>
                        <a:pt x="863" y="215"/>
                      </a:lnTo>
                      <a:lnTo>
                        <a:pt x="844" y="209"/>
                      </a:lnTo>
                      <a:lnTo>
                        <a:pt x="830" y="196"/>
                      </a:lnTo>
                      <a:lnTo>
                        <a:pt x="826" y="177"/>
                      </a:lnTo>
                      <a:lnTo>
                        <a:pt x="826" y="127"/>
                      </a:lnTo>
                      <a:lnTo>
                        <a:pt x="567" y="386"/>
                      </a:lnTo>
                      <a:lnTo>
                        <a:pt x="555" y="394"/>
                      </a:lnTo>
                      <a:lnTo>
                        <a:pt x="541" y="398"/>
                      </a:lnTo>
                      <a:lnTo>
                        <a:pt x="527" y="394"/>
                      </a:lnTo>
                      <a:lnTo>
                        <a:pt x="515" y="386"/>
                      </a:lnTo>
                      <a:lnTo>
                        <a:pt x="400" y="275"/>
                      </a:lnTo>
                      <a:lnTo>
                        <a:pt x="64" y="655"/>
                      </a:lnTo>
                      <a:lnTo>
                        <a:pt x="52" y="666"/>
                      </a:lnTo>
                      <a:lnTo>
                        <a:pt x="37" y="669"/>
                      </a:lnTo>
                      <a:lnTo>
                        <a:pt x="28" y="667"/>
                      </a:lnTo>
                      <a:lnTo>
                        <a:pt x="19" y="664"/>
                      </a:lnTo>
                      <a:lnTo>
                        <a:pt x="12" y="659"/>
                      </a:lnTo>
                      <a:lnTo>
                        <a:pt x="4" y="647"/>
                      </a:lnTo>
                      <a:lnTo>
                        <a:pt x="0" y="633"/>
                      </a:lnTo>
                      <a:lnTo>
                        <a:pt x="2" y="619"/>
                      </a:lnTo>
                      <a:lnTo>
                        <a:pt x="9" y="607"/>
                      </a:lnTo>
                      <a:lnTo>
                        <a:pt x="370" y="197"/>
                      </a:lnTo>
                      <a:lnTo>
                        <a:pt x="375" y="192"/>
                      </a:lnTo>
                      <a:lnTo>
                        <a:pt x="382" y="187"/>
                      </a:lnTo>
                      <a:lnTo>
                        <a:pt x="389" y="185"/>
                      </a:lnTo>
                      <a:lnTo>
                        <a:pt x="396" y="184"/>
                      </a:lnTo>
                      <a:lnTo>
                        <a:pt x="405" y="185"/>
                      </a:lnTo>
                      <a:lnTo>
                        <a:pt x="412" y="187"/>
                      </a:lnTo>
                      <a:lnTo>
                        <a:pt x="419" y="190"/>
                      </a:lnTo>
                      <a:lnTo>
                        <a:pt x="424" y="194"/>
                      </a:lnTo>
                      <a:lnTo>
                        <a:pt x="540" y="308"/>
                      </a:lnTo>
                      <a:lnTo>
                        <a:pt x="773" y="75"/>
                      </a:lnTo>
                      <a:lnTo>
                        <a:pt x="726" y="75"/>
                      </a:lnTo>
                      <a:lnTo>
                        <a:pt x="707" y="69"/>
                      </a:lnTo>
                      <a:lnTo>
                        <a:pt x="693" y="56"/>
                      </a:lnTo>
                      <a:lnTo>
                        <a:pt x="688" y="37"/>
                      </a:lnTo>
                      <a:lnTo>
                        <a:pt x="693" y="19"/>
                      </a:lnTo>
                      <a:lnTo>
                        <a:pt x="707" y="6"/>
                      </a:lnTo>
                      <a:lnTo>
                        <a:pt x="726"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ea typeface="ＭＳ Ｐゴシック" pitchFamily="-105" charset="-128"/>
                    <a:cs typeface="Times New Roman" pitchFamily="18" charset="0"/>
                  </a:endParaRPr>
                </a:p>
              </p:txBody>
            </p:sp>
          </p:grpSp>
        </p:grpSp>
      </p:grpSp>
    </p:spTree>
    <p:extLst>
      <p:ext uri="{BB962C8B-B14F-4D97-AF65-F5344CB8AC3E}">
        <p14:creationId xmlns:p14="http://schemas.microsoft.com/office/powerpoint/2010/main" val="20452070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500"/>
                                        <p:tgtEl>
                                          <p:spTgt spid="5"/>
                                        </p:tgtEl>
                                      </p:cBhvr>
                                    </p:animEffect>
                                  </p:childTnLst>
                                </p:cTn>
                              </p:par>
                              <p:par>
                                <p:cTn id="8" presetID="21" presetClass="entr" presetSubtype="1" fill="hold" grpId="0" nodeType="withEffect">
                                  <p:stCondLst>
                                    <p:cond delay="20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0-#ppt_w/2"/>
                                          </p:val>
                                        </p:tav>
                                        <p:tav tm="100000">
                                          <p:val>
                                            <p:strVal val="#ppt_x"/>
                                          </p:val>
                                        </p:tav>
                                      </p:tavLst>
                                    </p:anim>
                                    <p:anim calcmode="lin" valueType="num">
                                      <p:cBhvr additive="base">
                                        <p:cTn id="16"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1+#ppt_w/2"/>
                                          </p:val>
                                        </p:tav>
                                        <p:tav tm="100000">
                                          <p:val>
                                            <p:strVal val="#ppt_x"/>
                                          </p:val>
                                        </p:tav>
                                      </p:tavLst>
                                    </p:anim>
                                    <p:anim calcmode="lin" valueType="num">
                                      <p:cBhvr additive="base">
                                        <p:cTn id="2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500" fill="hold"/>
                                        <p:tgtEl>
                                          <p:spTgt spid="25"/>
                                        </p:tgtEl>
                                        <p:attrNameLst>
                                          <p:attrName>ppt_x</p:attrName>
                                        </p:attrNameLst>
                                      </p:cBhvr>
                                      <p:tavLst>
                                        <p:tav tm="0">
                                          <p:val>
                                            <p:strVal val="0-#ppt_w/2"/>
                                          </p:val>
                                        </p:tav>
                                        <p:tav tm="100000">
                                          <p:val>
                                            <p:strVal val="#ppt_x"/>
                                          </p:val>
                                        </p:tav>
                                      </p:tavLst>
                                    </p:anim>
                                    <p:anim calcmode="lin" valueType="num">
                                      <p:cBhvr additive="base">
                                        <p:cTn id="34"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Considering the Three Key Issues</a:t>
            </a:r>
            <a:endParaRPr lang="en-US" dirty="0"/>
          </a:p>
        </p:txBody>
      </p:sp>
      <p:sp>
        <p:nvSpPr>
          <p:cNvPr id="3" name="Slide Number Placeholder 2"/>
          <p:cNvSpPr>
            <a:spLocks noGrp="1"/>
          </p:cNvSpPr>
          <p:nvPr>
            <p:ph type="sldNum" sz="quarter" idx="12"/>
          </p:nvPr>
        </p:nvSpPr>
        <p:spPr/>
        <p:txBody>
          <a:bodyPr/>
          <a:lstStyle/>
          <a:p>
            <a:fld id="{9F495958-F516-439A-814A-D2DC1CC7FCCF}" type="slidenum">
              <a:rPr lang="en-US" smtClean="0"/>
              <a:t>25</a:t>
            </a:fld>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3980" b="15943"/>
          <a:stretch/>
        </p:blipFill>
        <p:spPr>
          <a:xfrm>
            <a:off x="0" y="1314062"/>
            <a:ext cx="9144000" cy="4881465"/>
          </a:xfrm>
          <a:prstGeom prst="rect">
            <a:avLst/>
          </a:prstGeom>
        </p:spPr>
      </p:pic>
      <p:sp>
        <p:nvSpPr>
          <p:cNvPr id="5" name="Rectangle 4">
            <a:hlinkClick r:id="rId4" action="ppaction://hlinksldjump"/>
          </p:cNvPr>
          <p:cNvSpPr/>
          <p:nvPr/>
        </p:nvSpPr>
        <p:spPr>
          <a:xfrm>
            <a:off x="0" y="1650927"/>
            <a:ext cx="5406305" cy="1048991"/>
          </a:xfrm>
          <a:prstGeom prst="rect">
            <a:avLst/>
          </a:prstGeom>
          <a:solidFill>
            <a:srgbClr val="3D9B3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4488"/>
            <a:r>
              <a:rPr lang="en-US" sz="3200" dirty="0" smtClean="0"/>
              <a:t>Future Personal Needs</a:t>
            </a:r>
            <a:endParaRPr lang="en-US" sz="3200" dirty="0"/>
          </a:p>
        </p:txBody>
      </p:sp>
    </p:spTree>
    <p:extLst>
      <p:ext uri="{BB962C8B-B14F-4D97-AF65-F5344CB8AC3E}">
        <p14:creationId xmlns:p14="http://schemas.microsoft.com/office/powerpoint/2010/main" val="2624975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Personal Needs</a:t>
            </a:r>
            <a:endParaRPr lang="en-US" dirty="0"/>
          </a:p>
        </p:txBody>
      </p:sp>
      <p:sp>
        <p:nvSpPr>
          <p:cNvPr id="3" name="Slide Number Placeholder 2"/>
          <p:cNvSpPr>
            <a:spLocks noGrp="1"/>
          </p:cNvSpPr>
          <p:nvPr>
            <p:ph type="sldNum" sz="quarter" idx="12"/>
          </p:nvPr>
        </p:nvSpPr>
        <p:spPr/>
        <p:txBody>
          <a:bodyPr/>
          <a:lstStyle/>
          <a:p>
            <a:fld id="{9F495958-F516-439A-814A-D2DC1CC7FCCF}" type="slidenum">
              <a:rPr lang="en-US" smtClean="0"/>
              <a:t>26</a:t>
            </a:fld>
            <a:endParaRPr lang="en-US" dirty="0"/>
          </a:p>
        </p:txBody>
      </p:sp>
      <p:grpSp>
        <p:nvGrpSpPr>
          <p:cNvPr id="4" name="Group 3"/>
          <p:cNvGrpSpPr/>
          <p:nvPr/>
        </p:nvGrpSpPr>
        <p:grpSpPr>
          <a:xfrm>
            <a:off x="631707" y="2030969"/>
            <a:ext cx="3502505" cy="400111"/>
            <a:chOff x="768620" y="2099907"/>
            <a:chExt cx="3426277" cy="400111"/>
          </a:xfrm>
          <a:solidFill>
            <a:schemeClr val="accent1"/>
          </a:solidFill>
        </p:grpSpPr>
        <p:sp>
          <p:nvSpPr>
            <p:cNvPr id="5" name="Rectangle 4"/>
            <p:cNvSpPr/>
            <p:nvPr/>
          </p:nvSpPr>
          <p:spPr>
            <a:xfrm>
              <a:off x="1296705" y="2099907"/>
              <a:ext cx="2898192" cy="400110"/>
            </a:xfrm>
            <a:prstGeom prst="rect">
              <a:avLst/>
            </a:prstGeom>
            <a:solidFill>
              <a:schemeClr val="bg1">
                <a:lumMod val="95000"/>
              </a:schemeClr>
            </a:solidFill>
          </p:spPr>
          <p:txBody>
            <a:bodyPr wrap="none">
              <a:spAutoFit/>
            </a:bodyPr>
            <a:lstStyle/>
            <a:p>
              <a:r>
                <a:rPr lang="en-US" altLang="en-US" sz="2000" dirty="0" smtClean="0">
                  <a:solidFill>
                    <a:schemeClr val="accent2"/>
                  </a:solidFill>
                </a:rPr>
                <a:t>Death Benefit Protection</a:t>
              </a:r>
              <a:endParaRPr lang="en-US" altLang="en-US" sz="2000" dirty="0">
                <a:solidFill>
                  <a:schemeClr val="accent2"/>
                </a:solidFill>
              </a:endParaRPr>
            </a:p>
          </p:txBody>
        </p:sp>
        <p:sp>
          <p:nvSpPr>
            <p:cNvPr id="6" name="Rectangle 5"/>
            <p:cNvSpPr/>
            <p:nvPr/>
          </p:nvSpPr>
          <p:spPr>
            <a:xfrm>
              <a:off x="768620" y="2099908"/>
              <a:ext cx="442741" cy="4001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ym typeface="Wingdings 3"/>
                </a:rPr>
                <a:t></a:t>
              </a:r>
              <a:endParaRPr lang="en-US" sz="2000" dirty="0"/>
            </a:p>
          </p:txBody>
        </p:sp>
      </p:grpSp>
      <p:grpSp>
        <p:nvGrpSpPr>
          <p:cNvPr id="7" name="Group 6"/>
          <p:cNvGrpSpPr/>
          <p:nvPr/>
        </p:nvGrpSpPr>
        <p:grpSpPr>
          <a:xfrm>
            <a:off x="631707" y="2641277"/>
            <a:ext cx="4772339" cy="400111"/>
            <a:chOff x="768620" y="2099907"/>
            <a:chExt cx="4668475" cy="400111"/>
          </a:xfrm>
          <a:solidFill>
            <a:schemeClr val="accent1"/>
          </a:solidFill>
        </p:grpSpPr>
        <p:sp>
          <p:nvSpPr>
            <p:cNvPr id="8" name="Rectangle 7"/>
            <p:cNvSpPr/>
            <p:nvPr/>
          </p:nvSpPr>
          <p:spPr>
            <a:xfrm>
              <a:off x="1296705" y="2099907"/>
              <a:ext cx="4140390" cy="400110"/>
            </a:xfrm>
            <a:prstGeom prst="rect">
              <a:avLst/>
            </a:prstGeom>
            <a:solidFill>
              <a:schemeClr val="bg1">
                <a:lumMod val="95000"/>
              </a:schemeClr>
            </a:solidFill>
          </p:spPr>
          <p:txBody>
            <a:bodyPr wrap="none">
              <a:spAutoFit/>
            </a:bodyPr>
            <a:lstStyle/>
            <a:p>
              <a:r>
                <a:rPr lang="en-US" altLang="en-US" sz="2000" dirty="0" smtClean="0">
                  <a:solidFill>
                    <a:schemeClr val="accent2"/>
                  </a:solidFill>
                </a:rPr>
                <a:t>Potential Retirement Accumulations</a:t>
              </a:r>
              <a:endParaRPr lang="en-US" altLang="en-US" sz="2000" dirty="0">
                <a:solidFill>
                  <a:schemeClr val="accent2"/>
                </a:solidFill>
              </a:endParaRPr>
            </a:p>
          </p:txBody>
        </p:sp>
        <p:sp>
          <p:nvSpPr>
            <p:cNvPr id="9" name="Rectangle 8"/>
            <p:cNvSpPr/>
            <p:nvPr/>
          </p:nvSpPr>
          <p:spPr>
            <a:xfrm>
              <a:off x="768620" y="2099908"/>
              <a:ext cx="442741" cy="4001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ym typeface="Wingdings 3"/>
                </a:rPr>
                <a:t></a:t>
              </a:r>
              <a:endParaRPr lang="en-US" sz="2000" dirty="0"/>
            </a:p>
          </p:txBody>
        </p:sp>
      </p:grpSp>
      <p:grpSp>
        <p:nvGrpSpPr>
          <p:cNvPr id="10" name="Group 9"/>
          <p:cNvGrpSpPr/>
          <p:nvPr/>
        </p:nvGrpSpPr>
        <p:grpSpPr>
          <a:xfrm>
            <a:off x="631707" y="3251585"/>
            <a:ext cx="2393226" cy="400111"/>
            <a:chOff x="768620" y="2099907"/>
            <a:chExt cx="2341140" cy="400111"/>
          </a:xfrm>
          <a:solidFill>
            <a:schemeClr val="accent1"/>
          </a:solidFill>
        </p:grpSpPr>
        <p:sp>
          <p:nvSpPr>
            <p:cNvPr id="11" name="Rectangle 10"/>
            <p:cNvSpPr/>
            <p:nvPr/>
          </p:nvSpPr>
          <p:spPr>
            <a:xfrm>
              <a:off x="1296705" y="2099907"/>
              <a:ext cx="1813055" cy="400110"/>
            </a:xfrm>
            <a:prstGeom prst="rect">
              <a:avLst/>
            </a:prstGeom>
            <a:solidFill>
              <a:schemeClr val="bg1">
                <a:lumMod val="95000"/>
              </a:schemeClr>
            </a:solidFill>
          </p:spPr>
          <p:txBody>
            <a:bodyPr wrap="none">
              <a:spAutoFit/>
            </a:bodyPr>
            <a:lstStyle/>
            <a:p>
              <a:r>
                <a:rPr lang="en-US" altLang="en-US" sz="2000" dirty="0" smtClean="0">
                  <a:solidFill>
                    <a:schemeClr val="accent2"/>
                  </a:solidFill>
                </a:rPr>
                <a:t>Living Benefits</a:t>
              </a:r>
              <a:endParaRPr lang="en-US" altLang="en-US" sz="2000" dirty="0">
                <a:solidFill>
                  <a:schemeClr val="accent2"/>
                </a:solidFill>
              </a:endParaRPr>
            </a:p>
          </p:txBody>
        </p:sp>
        <p:sp>
          <p:nvSpPr>
            <p:cNvPr id="12" name="Rectangle 11"/>
            <p:cNvSpPr/>
            <p:nvPr/>
          </p:nvSpPr>
          <p:spPr>
            <a:xfrm>
              <a:off x="768620" y="2099908"/>
              <a:ext cx="442741" cy="4001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ym typeface="Wingdings 3"/>
                </a:rPr>
                <a:t></a:t>
              </a:r>
              <a:endParaRPr lang="en-US" sz="2000" dirty="0"/>
            </a:p>
          </p:txBody>
        </p:sp>
      </p:gr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199" y="1544170"/>
            <a:ext cx="3028353" cy="3028353"/>
          </a:xfrm>
          <a:prstGeom prst="rect">
            <a:avLst/>
          </a:prstGeom>
        </p:spPr>
      </p:pic>
      <p:sp>
        <p:nvSpPr>
          <p:cNvPr id="15" name="TextBox 14"/>
          <p:cNvSpPr txBox="1"/>
          <p:nvPr/>
        </p:nvSpPr>
        <p:spPr>
          <a:xfrm>
            <a:off x="479537" y="4572523"/>
            <a:ext cx="8194241" cy="2092881"/>
          </a:xfrm>
          <a:prstGeom prst="rect">
            <a:avLst/>
          </a:prstGeom>
          <a:noFill/>
        </p:spPr>
        <p:txBody>
          <a:bodyPr wrap="square" rtlCol="0">
            <a:spAutoFit/>
          </a:bodyPr>
          <a:lstStyle/>
          <a:p>
            <a:r>
              <a:rPr lang="en-US" sz="1000" dirty="0" smtClean="0"/>
              <a:t>The </a:t>
            </a:r>
            <a:r>
              <a:rPr lang="en-US" sz="1000" dirty="0"/>
              <a:t>ability of a life insurance contract to accumulate sufficient cash value to provide retirement income will be dependent upon the amount of extra premium paid into the policy, and the performance of the policy, and is not </a:t>
            </a:r>
            <a:r>
              <a:rPr lang="en-US" sz="1000" dirty="0" smtClean="0"/>
              <a:t>guaranteed. Policy </a:t>
            </a:r>
            <a:r>
              <a:rPr lang="en-US" sz="1000" dirty="0"/>
              <a:t>loans and withdrawals reduce the policy’s cash value and death benefit and may result in a taxable event. If remaining policy values and scheduled premiums are insufficient, additional out-of-pocket payments may be needed to keep the policy inforce. Surrender charges may reduce the policy's cash value in early </a:t>
            </a:r>
            <a:r>
              <a:rPr lang="en-US" sz="1000" dirty="0" smtClean="0"/>
              <a:t>years. </a:t>
            </a:r>
          </a:p>
          <a:p>
            <a:endParaRPr lang="en-US" sz="1000" dirty="0" smtClean="0"/>
          </a:p>
          <a:p>
            <a:r>
              <a:rPr lang="en-US" sz="1000" dirty="0" smtClean="0"/>
              <a:t>Living </a:t>
            </a:r>
            <a:r>
              <a:rPr lang="en-US" sz="1000" dirty="0"/>
              <a:t>Benefits are provided by no additional premium Accelerated Benefit Riders.  Payment of Accelerated Benefits will reduce the Cash Value and Death Benefit otherwise payable under the policy.  Receipt of Accelerated Benefits may be a taxable event and may affect your eligibility for public assistance </a:t>
            </a:r>
            <a:r>
              <a:rPr lang="en-US" sz="1000" dirty="0" smtClean="0"/>
              <a:t>programs. Please </a:t>
            </a:r>
            <a:r>
              <a:rPr lang="en-US" sz="1000" dirty="0"/>
              <a:t>consult your personal tax advisor to determine the tax status of any benefits paid under this rider and with social service agencies concerning how receipt of such a payment will affect you. </a:t>
            </a:r>
            <a:endParaRPr lang="en-US" sz="1000" dirty="0" smtClean="0"/>
          </a:p>
          <a:p>
            <a:endParaRPr lang="en-US" sz="1000" dirty="0" smtClean="0"/>
          </a:p>
          <a:p>
            <a:r>
              <a:rPr lang="en-US" sz="1000" dirty="0" smtClean="0"/>
              <a:t>Riders </a:t>
            </a:r>
            <a:r>
              <a:rPr lang="en-US" sz="1000" dirty="0"/>
              <a:t>are supplemental benefits that can be added to a life insurance policy and are not suitable unless you also have a need for life insurance. </a:t>
            </a:r>
            <a:r>
              <a:rPr lang="en-US" sz="1000" dirty="0" smtClean="0"/>
              <a:t>Riders </a:t>
            </a:r>
            <a:r>
              <a:rPr lang="en-US" sz="1000" dirty="0"/>
              <a:t>are optional, may require additional premium and may not be available in all states or on all products.  This is not a solicitation of any specific insurance policy</a:t>
            </a:r>
            <a:r>
              <a:rPr lang="en-US" sz="1000" dirty="0" smtClean="0"/>
              <a:t>.</a:t>
            </a:r>
            <a:endParaRPr lang="en-US" sz="1000" dirty="0"/>
          </a:p>
        </p:txBody>
      </p:sp>
    </p:spTree>
    <p:extLst>
      <p:ext uri="{BB962C8B-B14F-4D97-AF65-F5344CB8AC3E}">
        <p14:creationId xmlns:p14="http://schemas.microsoft.com/office/powerpoint/2010/main" val="251257203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1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1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10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7201" b="13130"/>
          <a:stretch/>
        </p:blipFill>
        <p:spPr>
          <a:xfrm>
            <a:off x="0" y="1324661"/>
            <a:ext cx="9144000" cy="4856683"/>
          </a:xfrm>
          <a:prstGeom prst="rect">
            <a:avLst/>
          </a:prstGeom>
        </p:spPr>
      </p:pic>
      <p:sp>
        <p:nvSpPr>
          <p:cNvPr id="2" name="Title 1"/>
          <p:cNvSpPr>
            <a:spLocks noGrp="1"/>
          </p:cNvSpPr>
          <p:nvPr>
            <p:ph type="title"/>
          </p:nvPr>
        </p:nvSpPr>
        <p:spPr/>
        <p:txBody>
          <a:bodyPr/>
          <a:lstStyle/>
          <a:p>
            <a:r>
              <a:rPr lang="en-US" dirty="0" smtClean="0"/>
              <a:t>The Retained Earnings Trifecta</a:t>
            </a:r>
            <a:endParaRPr lang="en-US" dirty="0"/>
          </a:p>
        </p:txBody>
      </p:sp>
      <p:sp>
        <p:nvSpPr>
          <p:cNvPr id="3" name="Slide Number Placeholder 2"/>
          <p:cNvSpPr>
            <a:spLocks noGrp="1"/>
          </p:cNvSpPr>
          <p:nvPr>
            <p:ph type="sldNum" sz="quarter" idx="12"/>
          </p:nvPr>
        </p:nvSpPr>
        <p:spPr/>
        <p:txBody>
          <a:bodyPr/>
          <a:lstStyle/>
          <a:p>
            <a:fld id="{9F495958-F516-439A-814A-D2DC1CC7FCCF}" type="slidenum">
              <a:rPr lang="en-US" smtClean="0"/>
              <a:t>27</a:t>
            </a:fld>
            <a:endParaRPr lang="en-US" dirty="0"/>
          </a:p>
        </p:txBody>
      </p:sp>
      <p:sp>
        <p:nvSpPr>
          <p:cNvPr id="10" name="Rectangle 9"/>
          <p:cNvSpPr/>
          <p:nvPr/>
        </p:nvSpPr>
        <p:spPr>
          <a:xfrm>
            <a:off x="5274258" y="1536612"/>
            <a:ext cx="3869741" cy="1723423"/>
          </a:xfrm>
          <a:prstGeom prst="rect">
            <a:avLst/>
          </a:prstGeom>
          <a:solidFill>
            <a:schemeClr val="accent3">
              <a:alpha val="8313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Specially Designed</a:t>
            </a:r>
          </a:p>
          <a:p>
            <a:pPr algn="ctr"/>
            <a:r>
              <a:rPr lang="en-US" sz="3200" dirty="0" smtClean="0"/>
              <a:t>Business Owned </a:t>
            </a:r>
          </a:p>
          <a:p>
            <a:pPr algn="ctr"/>
            <a:r>
              <a:rPr lang="en-US" sz="3200" dirty="0" smtClean="0"/>
              <a:t>Life Insurance</a:t>
            </a:r>
            <a:endParaRPr lang="en-US" sz="3200" dirty="0"/>
          </a:p>
        </p:txBody>
      </p:sp>
    </p:spTree>
    <p:extLst>
      <p:ext uri="{BB962C8B-B14F-4D97-AF65-F5344CB8AC3E}">
        <p14:creationId xmlns:p14="http://schemas.microsoft.com/office/powerpoint/2010/main" val="3032791565"/>
      </p:ext>
    </p:extLst>
  </p:cSld>
  <p:clrMapOvr>
    <a:masterClrMapping/>
  </p:clrMapOvr>
  <p:transition spd="slow">
    <p:randomBar dir="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One For Three Solution</a:t>
            </a:r>
            <a:endParaRPr lang="en-US" dirty="0"/>
          </a:p>
        </p:txBody>
      </p:sp>
      <p:sp>
        <p:nvSpPr>
          <p:cNvPr id="3" name="Slide Number Placeholder 2"/>
          <p:cNvSpPr>
            <a:spLocks noGrp="1"/>
          </p:cNvSpPr>
          <p:nvPr>
            <p:ph type="sldNum" sz="quarter" idx="12"/>
          </p:nvPr>
        </p:nvSpPr>
        <p:spPr/>
        <p:txBody>
          <a:bodyPr/>
          <a:lstStyle/>
          <a:p>
            <a:fld id="{9F495958-F516-439A-814A-D2DC1CC7FCCF}" type="slidenum">
              <a:rPr lang="en-US" smtClean="0"/>
              <a:t>28</a:t>
            </a:fld>
            <a:endParaRPr lang="en-US" dirty="0"/>
          </a:p>
        </p:txBody>
      </p:sp>
      <p:sp>
        <p:nvSpPr>
          <p:cNvPr id="4" name="Slide Number Placeholder 2"/>
          <p:cNvSpPr txBox="1">
            <a:spLocks/>
          </p:cNvSpPr>
          <p:nvPr/>
        </p:nvSpPr>
        <p:spPr>
          <a:xfrm>
            <a:off x="218843" y="6328579"/>
            <a:ext cx="515803" cy="365125"/>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a:solidFill>
                  <a:schemeClr val="accent1"/>
                </a:solidFill>
                <a:latin typeface="Arial" charset="0"/>
                <a:ea typeface="ＭＳ Ｐゴシック" pitchFamily="-105" charset="-128"/>
                <a:cs typeface="Times New Roman" pitchFamily="18" charset="0"/>
              </a:defRPr>
            </a:lvl1pPr>
            <a:lvl2pPr marL="457200" algn="l" rtl="0" fontAlgn="base">
              <a:spcBef>
                <a:spcPct val="0"/>
              </a:spcBef>
              <a:spcAft>
                <a:spcPct val="0"/>
              </a:spcAft>
              <a:defRPr kern="1200">
                <a:solidFill>
                  <a:schemeClr val="tx1"/>
                </a:solidFill>
                <a:latin typeface="Arial" charset="0"/>
                <a:ea typeface="ＭＳ Ｐゴシック" pitchFamily="-105" charset="-128"/>
                <a:cs typeface="Times New Roman" pitchFamily="18" charset="0"/>
              </a:defRPr>
            </a:lvl2pPr>
            <a:lvl3pPr marL="914400" algn="l" rtl="0" fontAlgn="base">
              <a:spcBef>
                <a:spcPct val="0"/>
              </a:spcBef>
              <a:spcAft>
                <a:spcPct val="0"/>
              </a:spcAft>
              <a:defRPr kern="1200">
                <a:solidFill>
                  <a:schemeClr val="tx1"/>
                </a:solidFill>
                <a:latin typeface="Arial" charset="0"/>
                <a:ea typeface="ＭＳ Ｐゴシック" pitchFamily="-105" charset="-128"/>
                <a:cs typeface="Times New Roman" pitchFamily="18" charset="0"/>
              </a:defRPr>
            </a:lvl3pPr>
            <a:lvl4pPr marL="1371600" algn="l" rtl="0" fontAlgn="base">
              <a:spcBef>
                <a:spcPct val="0"/>
              </a:spcBef>
              <a:spcAft>
                <a:spcPct val="0"/>
              </a:spcAft>
              <a:defRPr kern="1200">
                <a:solidFill>
                  <a:schemeClr val="tx1"/>
                </a:solidFill>
                <a:latin typeface="Arial" charset="0"/>
                <a:ea typeface="ＭＳ Ｐゴシック" pitchFamily="-105" charset="-128"/>
                <a:cs typeface="Times New Roman" pitchFamily="18" charset="0"/>
              </a:defRPr>
            </a:lvl4pPr>
            <a:lvl5pPr marL="1828800" algn="l" rtl="0" fontAlgn="base">
              <a:spcBef>
                <a:spcPct val="0"/>
              </a:spcBef>
              <a:spcAft>
                <a:spcPct val="0"/>
              </a:spcAft>
              <a:defRPr kern="1200">
                <a:solidFill>
                  <a:schemeClr val="tx1"/>
                </a:solidFill>
                <a:latin typeface="Arial" charset="0"/>
                <a:ea typeface="ＭＳ Ｐゴシック" pitchFamily="-105" charset="-128"/>
                <a:cs typeface="Times New Roman" pitchFamily="18" charset="0"/>
              </a:defRPr>
            </a:lvl5pPr>
            <a:lvl6pPr marL="2286000" algn="l" defTabSz="914400" rtl="0" eaLnBrk="1" latinLnBrk="0" hangingPunct="1">
              <a:defRPr kern="1200">
                <a:solidFill>
                  <a:schemeClr val="tx1"/>
                </a:solidFill>
                <a:latin typeface="Arial" charset="0"/>
                <a:ea typeface="ＭＳ Ｐゴシック" pitchFamily="-105" charset="-128"/>
                <a:cs typeface="Times New Roman" pitchFamily="18" charset="0"/>
              </a:defRPr>
            </a:lvl6pPr>
            <a:lvl7pPr marL="2743200" algn="l" defTabSz="914400" rtl="0" eaLnBrk="1" latinLnBrk="0" hangingPunct="1">
              <a:defRPr kern="1200">
                <a:solidFill>
                  <a:schemeClr val="tx1"/>
                </a:solidFill>
                <a:latin typeface="Arial" charset="0"/>
                <a:ea typeface="ＭＳ Ｐゴシック" pitchFamily="-105" charset="-128"/>
                <a:cs typeface="Times New Roman" pitchFamily="18" charset="0"/>
              </a:defRPr>
            </a:lvl7pPr>
            <a:lvl8pPr marL="3200400" algn="l" defTabSz="914400" rtl="0" eaLnBrk="1" latinLnBrk="0" hangingPunct="1">
              <a:defRPr kern="1200">
                <a:solidFill>
                  <a:schemeClr val="tx1"/>
                </a:solidFill>
                <a:latin typeface="Arial" charset="0"/>
                <a:ea typeface="ＭＳ Ｐゴシック" pitchFamily="-105" charset="-128"/>
                <a:cs typeface="Times New Roman" pitchFamily="18" charset="0"/>
              </a:defRPr>
            </a:lvl8pPr>
            <a:lvl9pPr marL="3657600" algn="l" defTabSz="914400" rtl="0" eaLnBrk="1" latinLnBrk="0" hangingPunct="1">
              <a:defRPr kern="1200">
                <a:solidFill>
                  <a:schemeClr val="tx1"/>
                </a:solidFill>
                <a:latin typeface="Arial" charset="0"/>
                <a:ea typeface="ＭＳ Ｐゴシック" pitchFamily="-105" charset="-128"/>
                <a:cs typeface="Times New Roman" pitchFamily="18" charset="0"/>
              </a:defRPr>
            </a:lvl9pPr>
          </a:lstStyle>
          <a:p>
            <a:fld id="{9F495958-F516-439A-814A-D2DC1CC7FCCF}" type="slidenum">
              <a:rPr lang="en-US" smtClean="0">
                <a:solidFill>
                  <a:srgbClr val="3D9B35"/>
                </a:solidFill>
              </a:rPr>
              <a:pPr/>
              <a:t>28</a:t>
            </a:fld>
            <a:endParaRPr lang="en-US" dirty="0">
              <a:solidFill>
                <a:srgbClr val="3D9B35"/>
              </a:solidFill>
            </a:endParaRPr>
          </a:p>
        </p:txBody>
      </p:sp>
      <p:sp>
        <p:nvSpPr>
          <p:cNvPr id="27" name="Oval 26"/>
          <p:cNvSpPr/>
          <p:nvPr/>
        </p:nvSpPr>
        <p:spPr>
          <a:xfrm>
            <a:off x="2743507" y="1989582"/>
            <a:ext cx="3314554" cy="3314554"/>
          </a:xfrm>
          <a:prstGeom prst="ellipse">
            <a:avLst/>
          </a:prstGeom>
          <a:noFill/>
          <a:ln w="38100" cap="rnd">
            <a:solidFill>
              <a:schemeClr val="bg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28" name="Oval 27"/>
          <p:cNvSpPr/>
          <p:nvPr/>
        </p:nvSpPr>
        <p:spPr>
          <a:xfrm>
            <a:off x="2636797" y="1882872"/>
            <a:ext cx="3527974" cy="3527974"/>
          </a:xfrm>
          <a:prstGeom prst="ellipse">
            <a:avLst/>
          </a:prstGeom>
          <a:noFill/>
          <a:ln cap="rnd">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pic>
        <p:nvPicPr>
          <p:cNvPr id="29" name="Picture 6"/>
          <p:cNvPicPr>
            <a:picLocks noChangeAspect="1" noChangeArrowheads="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3031694" y="2811088"/>
            <a:ext cx="2915047" cy="196472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1" name="Group 30"/>
          <p:cNvGrpSpPr/>
          <p:nvPr/>
        </p:nvGrpSpPr>
        <p:grpSpPr>
          <a:xfrm>
            <a:off x="5051277" y="2189461"/>
            <a:ext cx="3386540" cy="1078526"/>
            <a:chOff x="4889540" y="1840992"/>
            <a:chExt cx="3386540" cy="1078526"/>
          </a:xfrm>
        </p:grpSpPr>
        <p:sp>
          <p:nvSpPr>
            <p:cNvPr id="32" name="TextBox 31"/>
            <p:cNvSpPr txBox="1"/>
            <p:nvPr/>
          </p:nvSpPr>
          <p:spPr>
            <a:xfrm>
              <a:off x="5980259" y="2026312"/>
              <a:ext cx="2295821" cy="707886"/>
            </a:xfrm>
            <a:prstGeom prst="rect">
              <a:avLst/>
            </a:prstGeom>
            <a:noFill/>
          </p:spPr>
          <p:txBody>
            <a:bodyPr wrap="none" rtlCol="0" anchor="ctr">
              <a:spAutoFit/>
            </a:bodyPr>
            <a:lstStyle/>
            <a:p>
              <a:pPr fontAlgn="base">
                <a:spcBef>
                  <a:spcPct val="0"/>
                </a:spcBef>
                <a:spcAft>
                  <a:spcPct val="0"/>
                </a:spcAft>
              </a:pPr>
              <a:r>
                <a:rPr lang="en-US" sz="2000" dirty="0" smtClean="0">
                  <a:solidFill>
                    <a:srgbClr val="616365"/>
                  </a:solidFill>
                  <a:ea typeface="ＭＳ Ｐゴシック" pitchFamily="-105" charset="-128"/>
                  <a:cs typeface="Times New Roman" pitchFamily="18" charset="0"/>
                </a:rPr>
                <a:t>Retained Earnings</a:t>
              </a:r>
            </a:p>
            <a:p>
              <a:pPr fontAlgn="base">
                <a:spcBef>
                  <a:spcPct val="0"/>
                </a:spcBef>
                <a:spcAft>
                  <a:spcPct val="0"/>
                </a:spcAft>
              </a:pPr>
              <a:r>
                <a:rPr lang="en-US" sz="2000" dirty="0" smtClean="0">
                  <a:solidFill>
                    <a:srgbClr val="616365"/>
                  </a:solidFill>
                </a:rPr>
                <a:t>And Dividends</a:t>
              </a:r>
              <a:endParaRPr lang="en-US" sz="2000" dirty="0">
                <a:solidFill>
                  <a:srgbClr val="616365"/>
                </a:solidFill>
                <a:ea typeface="ＭＳ Ｐゴシック" pitchFamily="-105" charset="-128"/>
                <a:cs typeface="Times New Roman" pitchFamily="18" charset="0"/>
              </a:endParaRPr>
            </a:p>
          </p:txBody>
        </p:sp>
        <p:grpSp>
          <p:nvGrpSpPr>
            <p:cNvPr id="33" name="Group 32"/>
            <p:cNvGrpSpPr/>
            <p:nvPr/>
          </p:nvGrpSpPr>
          <p:grpSpPr>
            <a:xfrm>
              <a:off x="4889540" y="1840992"/>
              <a:ext cx="1078528" cy="1078526"/>
              <a:chOff x="4889540" y="1840992"/>
              <a:chExt cx="1078528" cy="1078526"/>
            </a:xfrm>
          </p:grpSpPr>
          <p:sp>
            <p:nvSpPr>
              <p:cNvPr id="34" name="Oval 33"/>
              <p:cNvSpPr/>
              <p:nvPr/>
            </p:nvSpPr>
            <p:spPr>
              <a:xfrm>
                <a:off x="4889540" y="1840992"/>
                <a:ext cx="1078528" cy="1078526"/>
              </a:xfrm>
              <a:prstGeom prst="ellipse">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5" name="Freeform 30"/>
              <p:cNvSpPr>
                <a:spLocks noEditPoints="1"/>
              </p:cNvSpPr>
              <p:nvPr/>
            </p:nvSpPr>
            <p:spPr bwMode="auto">
              <a:xfrm>
                <a:off x="5247767" y="2061619"/>
                <a:ext cx="386458" cy="557513"/>
              </a:xfrm>
              <a:custGeom>
                <a:avLst/>
                <a:gdLst>
                  <a:gd name="T0" fmla="*/ 335 w 366"/>
                  <a:gd name="T1" fmla="*/ 94 h 528"/>
                  <a:gd name="T2" fmla="*/ 326 w 366"/>
                  <a:gd name="T3" fmla="*/ 130 h 528"/>
                  <a:gd name="T4" fmla="*/ 60 w 366"/>
                  <a:gd name="T5" fmla="*/ 136 h 528"/>
                  <a:gd name="T6" fmla="*/ 35 w 366"/>
                  <a:gd name="T7" fmla="*/ 123 h 528"/>
                  <a:gd name="T8" fmla="*/ 45 w 366"/>
                  <a:gd name="T9" fmla="*/ 58 h 528"/>
                  <a:gd name="T10" fmla="*/ 6 w 366"/>
                  <a:gd name="T11" fmla="*/ 60 h 528"/>
                  <a:gd name="T12" fmla="*/ 0 w 366"/>
                  <a:gd name="T13" fmla="*/ 73 h 528"/>
                  <a:gd name="T14" fmla="*/ 3 w 366"/>
                  <a:gd name="T15" fmla="*/ 521 h 528"/>
                  <a:gd name="T16" fmla="*/ 17 w 366"/>
                  <a:gd name="T17" fmla="*/ 528 h 528"/>
                  <a:gd name="T18" fmla="*/ 360 w 366"/>
                  <a:gd name="T19" fmla="*/ 525 h 528"/>
                  <a:gd name="T20" fmla="*/ 366 w 366"/>
                  <a:gd name="T21" fmla="*/ 512 h 528"/>
                  <a:gd name="T22" fmla="*/ 363 w 366"/>
                  <a:gd name="T23" fmla="*/ 64 h 528"/>
                  <a:gd name="T24" fmla="*/ 350 w 366"/>
                  <a:gd name="T25" fmla="*/ 58 h 528"/>
                  <a:gd name="T26" fmla="*/ 318 w 366"/>
                  <a:gd name="T27" fmla="*/ 203 h 528"/>
                  <a:gd name="T28" fmla="*/ 48 w 366"/>
                  <a:gd name="T29" fmla="*/ 226 h 528"/>
                  <a:gd name="T30" fmla="*/ 48 w 366"/>
                  <a:gd name="T31" fmla="*/ 255 h 528"/>
                  <a:gd name="T32" fmla="*/ 318 w 366"/>
                  <a:gd name="T33" fmla="*/ 279 h 528"/>
                  <a:gd name="T34" fmla="*/ 48 w 366"/>
                  <a:gd name="T35" fmla="*/ 279 h 528"/>
                  <a:gd name="T36" fmla="*/ 261 w 366"/>
                  <a:gd name="T37" fmla="*/ 361 h 528"/>
                  <a:gd name="T38" fmla="*/ 244 w 366"/>
                  <a:gd name="T39" fmla="*/ 490 h 528"/>
                  <a:gd name="T40" fmla="*/ 243 w 366"/>
                  <a:gd name="T41" fmla="*/ 448 h 528"/>
                  <a:gd name="T42" fmla="*/ 244 w 366"/>
                  <a:gd name="T43" fmla="*/ 490 h 528"/>
                  <a:gd name="T44" fmla="*/ 310 w 366"/>
                  <a:gd name="T45" fmla="*/ 116 h 528"/>
                  <a:gd name="T46" fmla="*/ 318 w 366"/>
                  <a:gd name="T47" fmla="*/ 109 h 528"/>
                  <a:gd name="T48" fmla="*/ 303 w 366"/>
                  <a:gd name="T49" fmla="*/ 63 h 528"/>
                  <a:gd name="T50" fmla="*/ 281 w 366"/>
                  <a:gd name="T51" fmla="*/ 47 h 528"/>
                  <a:gd name="T52" fmla="*/ 229 w 366"/>
                  <a:gd name="T53" fmla="*/ 44 h 528"/>
                  <a:gd name="T54" fmla="*/ 219 w 366"/>
                  <a:gd name="T55" fmla="*/ 35 h 528"/>
                  <a:gd name="T56" fmla="*/ 213 w 366"/>
                  <a:gd name="T57" fmla="*/ 16 h 528"/>
                  <a:gd name="T58" fmla="*/ 183 w 366"/>
                  <a:gd name="T59" fmla="*/ 0 h 528"/>
                  <a:gd name="T60" fmla="*/ 154 w 366"/>
                  <a:gd name="T61" fmla="*/ 16 h 528"/>
                  <a:gd name="T62" fmla="*/ 146 w 366"/>
                  <a:gd name="T63" fmla="*/ 35 h 528"/>
                  <a:gd name="T64" fmla="*/ 138 w 366"/>
                  <a:gd name="T65" fmla="*/ 44 h 528"/>
                  <a:gd name="T66" fmla="*/ 86 w 366"/>
                  <a:gd name="T67" fmla="*/ 47 h 528"/>
                  <a:gd name="T68" fmla="*/ 62 w 366"/>
                  <a:gd name="T69" fmla="*/ 63 h 528"/>
                  <a:gd name="T70" fmla="*/ 48 w 366"/>
                  <a:gd name="T71" fmla="*/ 109 h 528"/>
                  <a:gd name="T72" fmla="*/ 56 w 366"/>
                  <a:gd name="T73" fmla="*/ 116 h 528"/>
                  <a:gd name="T74" fmla="*/ 188 w 366"/>
                  <a:gd name="T75" fmla="*/ 10 h 528"/>
                  <a:gd name="T76" fmla="*/ 197 w 366"/>
                  <a:gd name="T77" fmla="*/ 20 h 528"/>
                  <a:gd name="T78" fmla="*/ 195 w 366"/>
                  <a:gd name="T79" fmla="*/ 33 h 528"/>
                  <a:gd name="T80" fmla="*/ 183 w 366"/>
                  <a:gd name="T81" fmla="*/ 39 h 528"/>
                  <a:gd name="T82" fmla="*/ 171 w 366"/>
                  <a:gd name="T83" fmla="*/ 33 h 528"/>
                  <a:gd name="T84" fmla="*/ 170 w 366"/>
                  <a:gd name="T85" fmla="*/ 20 h 528"/>
                  <a:gd name="T86" fmla="*/ 179 w 366"/>
                  <a:gd name="T87" fmla="*/ 1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6" h="528">
                    <a:moveTo>
                      <a:pt x="350" y="58"/>
                    </a:moveTo>
                    <a:lnTo>
                      <a:pt x="322" y="58"/>
                    </a:lnTo>
                    <a:lnTo>
                      <a:pt x="335" y="94"/>
                    </a:lnTo>
                    <a:lnTo>
                      <a:pt x="337" y="110"/>
                    </a:lnTo>
                    <a:lnTo>
                      <a:pt x="332" y="123"/>
                    </a:lnTo>
                    <a:lnTo>
                      <a:pt x="326" y="130"/>
                    </a:lnTo>
                    <a:lnTo>
                      <a:pt x="316" y="135"/>
                    </a:lnTo>
                    <a:lnTo>
                      <a:pt x="306" y="136"/>
                    </a:lnTo>
                    <a:lnTo>
                      <a:pt x="60" y="136"/>
                    </a:lnTo>
                    <a:lnTo>
                      <a:pt x="51" y="135"/>
                    </a:lnTo>
                    <a:lnTo>
                      <a:pt x="41" y="130"/>
                    </a:lnTo>
                    <a:lnTo>
                      <a:pt x="35" y="123"/>
                    </a:lnTo>
                    <a:lnTo>
                      <a:pt x="30" y="110"/>
                    </a:lnTo>
                    <a:lnTo>
                      <a:pt x="31" y="94"/>
                    </a:lnTo>
                    <a:lnTo>
                      <a:pt x="45" y="58"/>
                    </a:lnTo>
                    <a:lnTo>
                      <a:pt x="17" y="58"/>
                    </a:lnTo>
                    <a:lnTo>
                      <a:pt x="11" y="58"/>
                    </a:lnTo>
                    <a:lnTo>
                      <a:pt x="6" y="60"/>
                    </a:lnTo>
                    <a:lnTo>
                      <a:pt x="3" y="64"/>
                    </a:lnTo>
                    <a:lnTo>
                      <a:pt x="1" y="68"/>
                    </a:lnTo>
                    <a:lnTo>
                      <a:pt x="0" y="73"/>
                    </a:lnTo>
                    <a:lnTo>
                      <a:pt x="0" y="512"/>
                    </a:lnTo>
                    <a:lnTo>
                      <a:pt x="1" y="517"/>
                    </a:lnTo>
                    <a:lnTo>
                      <a:pt x="3" y="521"/>
                    </a:lnTo>
                    <a:lnTo>
                      <a:pt x="6" y="525"/>
                    </a:lnTo>
                    <a:lnTo>
                      <a:pt x="11" y="526"/>
                    </a:lnTo>
                    <a:lnTo>
                      <a:pt x="17" y="528"/>
                    </a:lnTo>
                    <a:lnTo>
                      <a:pt x="350" y="528"/>
                    </a:lnTo>
                    <a:lnTo>
                      <a:pt x="356" y="526"/>
                    </a:lnTo>
                    <a:lnTo>
                      <a:pt x="360" y="525"/>
                    </a:lnTo>
                    <a:lnTo>
                      <a:pt x="363" y="521"/>
                    </a:lnTo>
                    <a:lnTo>
                      <a:pt x="366" y="517"/>
                    </a:lnTo>
                    <a:lnTo>
                      <a:pt x="366" y="512"/>
                    </a:lnTo>
                    <a:lnTo>
                      <a:pt x="366" y="73"/>
                    </a:lnTo>
                    <a:lnTo>
                      <a:pt x="366" y="68"/>
                    </a:lnTo>
                    <a:lnTo>
                      <a:pt x="363" y="64"/>
                    </a:lnTo>
                    <a:lnTo>
                      <a:pt x="360" y="60"/>
                    </a:lnTo>
                    <a:lnTo>
                      <a:pt x="356" y="58"/>
                    </a:lnTo>
                    <a:lnTo>
                      <a:pt x="350" y="58"/>
                    </a:lnTo>
                    <a:close/>
                    <a:moveTo>
                      <a:pt x="48" y="174"/>
                    </a:moveTo>
                    <a:lnTo>
                      <a:pt x="318" y="174"/>
                    </a:lnTo>
                    <a:lnTo>
                      <a:pt x="318" y="203"/>
                    </a:lnTo>
                    <a:lnTo>
                      <a:pt x="48" y="203"/>
                    </a:lnTo>
                    <a:lnTo>
                      <a:pt x="48" y="174"/>
                    </a:lnTo>
                    <a:close/>
                    <a:moveTo>
                      <a:pt x="48" y="226"/>
                    </a:moveTo>
                    <a:lnTo>
                      <a:pt x="261" y="226"/>
                    </a:lnTo>
                    <a:lnTo>
                      <a:pt x="261" y="255"/>
                    </a:lnTo>
                    <a:lnTo>
                      <a:pt x="48" y="255"/>
                    </a:lnTo>
                    <a:lnTo>
                      <a:pt x="48" y="226"/>
                    </a:lnTo>
                    <a:close/>
                    <a:moveTo>
                      <a:pt x="48" y="279"/>
                    </a:moveTo>
                    <a:lnTo>
                      <a:pt x="318" y="279"/>
                    </a:lnTo>
                    <a:lnTo>
                      <a:pt x="318" y="308"/>
                    </a:lnTo>
                    <a:lnTo>
                      <a:pt x="48" y="308"/>
                    </a:lnTo>
                    <a:lnTo>
                      <a:pt x="48" y="279"/>
                    </a:lnTo>
                    <a:close/>
                    <a:moveTo>
                      <a:pt x="48" y="331"/>
                    </a:moveTo>
                    <a:lnTo>
                      <a:pt x="261" y="331"/>
                    </a:lnTo>
                    <a:lnTo>
                      <a:pt x="261" y="361"/>
                    </a:lnTo>
                    <a:lnTo>
                      <a:pt x="48" y="361"/>
                    </a:lnTo>
                    <a:lnTo>
                      <a:pt x="48" y="331"/>
                    </a:lnTo>
                    <a:close/>
                    <a:moveTo>
                      <a:pt x="244" y="490"/>
                    </a:moveTo>
                    <a:lnTo>
                      <a:pt x="195" y="436"/>
                    </a:lnTo>
                    <a:lnTo>
                      <a:pt x="204" y="423"/>
                    </a:lnTo>
                    <a:lnTo>
                      <a:pt x="243" y="448"/>
                    </a:lnTo>
                    <a:lnTo>
                      <a:pt x="306" y="385"/>
                    </a:lnTo>
                    <a:lnTo>
                      <a:pt x="322" y="393"/>
                    </a:lnTo>
                    <a:lnTo>
                      <a:pt x="244" y="490"/>
                    </a:lnTo>
                    <a:close/>
                    <a:moveTo>
                      <a:pt x="60" y="116"/>
                    </a:moveTo>
                    <a:lnTo>
                      <a:pt x="306" y="116"/>
                    </a:lnTo>
                    <a:lnTo>
                      <a:pt x="310" y="116"/>
                    </a:lnTo>
                    <a:lnTo>
                      <a:pt x="314" y="115"/>
                    </a:lnTo>
                    <a:lnTo>
                      <a:pt x="316" y="113"/>
                    </a:lnTo>
                    <a:lnTo>
                      <a:pt x="318" y="109"/>
                    </a:lnTo>
                    <a:lnTo>
                      <a:pt x="318" y="106"/>
                    </a:lnTo>
                    <a:lnTo>
                      <a:pt x="318" y="101"/>
                    </a:lnTo>
                    <a:lnTo>
                      <a:pt x="303" y="63"/>
                    </a:lnTo>
                    <a:lnTo>
                      <a:pt x="298" y="55"/>
                    </a:lnTo>
                    <a:lnTo>
                      <a:pt x="290" y="50"/>
                    </a:lnTo>
                    <a:lnTo>
                      <a:pt x="281" y="47"/>
                    </a:lnTo>
                    <a:lnTo>
                      <a:pt x="239" y="47"/>
                    </a:lnTo>
                    <a:lnTo>
                      <a:pt x="234" y="47"/>
                    </a:lnTo>
                    <a:lnTo>
                      <a:pt x="229" y="44"/>
                    </a:lnTo>
                    <a:lnTo>
                      <a:pt x="225" y="42"/>
                    </a:lnTo>
                    <a:lnTo>
                      <a:pt x="221" y="39"/>
                    </a:lnTo>
                    <a:lnTo>
                      <a:pt x="219" y="35"/>
                    </a:lnTo>
                    <a:lnTo>
                      <a:pt x="218" y="31"/>
                    </a:lnTo>
                    <a:lnTo>
                      <a:pt x="217" y="25"/>
                    </a:lnTo>
                    <a:lnTo>
                      <a:pt x="213" y="16"/>
                    </a:lnTo>
                    <a:lnTo>
                      <a:pt x="206" y="8"/>
                    </a:lnTo>
                    <a:lnTo>
                      <a:pt x="196" y="1"/>
                    </a:lnTo>
                    <a:lnTo>
                      <a:pt x="183" y="0"/>
                    </a:lnTo>
                    <a:lnTo>
                      <a:pt x="170" y="1"/>
                    </a:lnTo>
                    <a:lnTo>
                      <a:pt x="161" y="8"/>
                    </a:lnTo>
                    <a:lnTo>
                      <a:pt x="154" y="16"/>
                    </a:lnTo>
                    <a:lnTo>
                      <a:pt x="150" y="25"/>
                    </a:lnTo>
                    <a:lnTo>
                      <a:pt x="147" y="31"/>
                    </a:lnTo>
                    <a:lnTo>
                      <a:pt x="146" y="35"/>
                    </a:lnTo>
                    <a:lnTo>
                      <a:pt x="145" y="39"/>
                    </a:lnTo>
                    <a:lnTo>
                      <a:pt x="142" y="42"/>
                    </a:lnTo>
                    <a:lnTo>
                      <a:pt x="138" y="44"/>
                    </a:lnTo>
                    <a:lnTo>
                      <a:pt x="133" y="47"/>
                    </a:lnTo>
                    <a:lnTo>
                      <a:pt x="127" y="47"/>
                    </a:lnTo>
                    <a:lnTo>
                      <a:pt x="86" y="47"/>
                    </a:lnTo>
                    <a:lnTo>
                      <a:pt x="77" y="50"/>
                    </a:lnTo>
                    <a:lnTo>
                      <a:pt x="68" y="55"/>
                    </a:lnTo>
                    <a:lnTo>
                      <a:pt x="62" y="63"/>
                    </a:lnTo>
                    <a:lnTo>
                      <a:pt x="49" y="101"/>
                    </a:lnTo>
                    <a:lnTo>
                      <a:pt x="48" y="106"/>
                    </a:lnTo>
                    <a:lnTo>
                      <a:pt x="48" y="109"/>
                    </a:lnTo>
                    <a:lnTo>
                      <a:pt x="51" y="113"/>
                    </a:lnTo>
                    <a:lnTo>
                      <a:pt x="53" y="115"/>
                    </a:lnTo>
                    <a:lnTo>
                      <a:pt x="56" y="116"/>
                    </a:lnTo>
                    <a:lnTo>
                      <a:pt x="60" y="116"/>
                    </a:lnTo>
                    <a:close/>
                    <a:moveTo>
                      <a:pt x="183" y="9"/>
                    </a:moveTo>
                    <a:lnTo>
                      <a:pt x="188" y="10"/>
                    </a:lnTo>
                    <a:lnTo>
                      <a:pt x="191" y="12"/>
                    </a:lnTo>
                    <a:lnTo>
                      <a:pt x="195" y="16"/>
                    </a:lnTo>
                    <a:lnTo>
                      <a:pt x="197" y="20"/>
                    </a:lnTo>
                    <a:lnTo>
                      <a:pt x="197" y="24"/>
                    </a:lnTo>
                    <a:lnTo>
                      <a:pt x="197" y="29"/>
                    </a:lnTo>
                    <a:lnTo>
                      <a:pt x="195" y="33"/>
                    </a:lnTo>
                    <a:lnTo>
                      <a:pt x="191" y="35"/>
                    </a:lnTo>
                    <a:lnTo>
                      <a:pt x="188" y="38"/>
                    </a:lnTo>
                    <a:lnTo>
                      <a:pt x="183" y="39"/>
                    </a:lnTo>
                    <a:lnTo>
                      <a:pt x="179" y="38"/>
                    </a:lnTo>
                    <a:lnTo>
                      <a:pt x="175" y="35"/>
                    </a:lnTo>
                    <a:lnTo>
                      <a:pt x="171" y="33"/>
                    </a:lnTo>
                    <a:lnTo>
                      <a:pt x="170" y="29"/>
                    </a:lnTo>
                    <a:lnTo>
                      <a:pt x="168" y="24"/>
                    </a:lnTo>
                    <a:lnTo>
                      <a:pt x="170" y="20"/>
                    </a:lnTo>
                    <a:lnTo>
                      <a:pt x="171" y="16"/>
                    </a:lnTo>
                    <a:lnTo>
                      <a:pt x="175" y="12"/>
                    </a:lnTo>
                    <a:lnTo>
                      <a:pt x="179" y="10"/>
                    </a:lnTo>
                    <a:lnTo>
                      <a:pt x="183" y="9"/>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ea typeface="ＭＳ Ｐゴシック" pitchFamily="-105" charset="-128"/>
                  <a:cs typeface="Times New Roman" pitchFamily="18" charset="0"/>
                </a:endParaRPr>
              </a:p>
            </p:txBody>
          </p:sp>
        </p:grpSp>
      </p:grpSp>
      <p:grpSp>
        <p:nvGrpSpPr>
          <p:cNvPr id="36" name="Group 35"/>
          <p:cNvGrpSpPr/>
          <p:nvPr/>
        </p:nvGrpSpPr>
        <p:grpSpPr>
          <a:xfrm>
            <a:off x="-84566" y="2189461"/>
            <a:ext cx="3900897" cy="1078526"/>
            <a:chOff x="329184" y="1840992"/>
            <a:chExt cx="3900897" cy="1078526"/>
          </a:xfrm>
        </p:grpSpPr>
        <p:sp>
          <p:nvSpPr>
            <p:cNvPr id="37" name="TextBox 36"/>
            <p:cNvSpPr txBox="1"/>
            <p:nvPr/>
          </p:nvSpPr>
          <p:spPr>
            <a:xfrm>
              <a:off x="329184" y="2180199"/>
              <a:ext cx="2810178" cy="400110"/>
            </a:xfrm>
            <a:prstGeom prst="rect">
              <a:avLst/>
            </a:prstGeom>
            <a:noFill/>
          </p:spPr>
          <p:txBody>
            <a:bodyPr wrap="square" rtlCol="0" anchor="ctr">
              <a:spAutoFit/>
            </a:bodyPr>
            <a:lstStyle/>
            <a:p>
              <a:pPr algn="r" fontAlgn="base">
                <a:spcBef>
                  <a:spcPct val="0"/>
                </a:spcBef>
                <a:spcAft>
                  <a:spcPct val="0"/>
                </a:spcAft>
              </a:pPr>
              <a:r>
                <a:rPr lang="en-US" sz="2000" dirty="0" smtClean="0">
                  <a:solidFill>
                    <a:srgbClr val="616365"/>
                  </a:solidFill>
                  <a:ea typeface="ＭＳ Ｐゴシック" pitchFamily="-105" charset="-128"/>
                  <a:cs typeface="Times New Roman" pitchFamily="18" charset="0"/>
                </a:rPr>
                <a:t>Key Person</a:t>
              </a:r>
              <a:endParaRPr lang="en-US" sz="2000" dirty="0">
                <a:solidFill>
                  <a:srgbClr val="616365"/>
                </a:solidFill>
                <a:ea typeface="ＭＳ Ｐゴシック" pitchFamily="-105" charset="-128"/>
                <a:cs typeface="Times New Roman" pitchFamily="18" charset="0"/>
              </a:endParaRPr>
            </a:p>
          </p:txBody>
        </p:sp>
        <p:grpSp>
          <p:nvGrpSpPr>
            <p:cNvPr id="38" name="Group 37"/>
            <p:cNvGrpSpPr/>
            <p:nvPr/>
          </p:nvGrpSpPr>
          <p:grpSpPr>
            <a:xfrm>
              <a:off x="3151553" y="1840992"/>
              <a:ext cx="1078528" cy="1078526"/>
              <a:chOff x="3151553" y="1840992"/>
              <a:chExt cx="1078528" cy="1078526"/>
            </a:xfrm>
          </p:grpSpPr>
          <p:sp>
            <p:nvSpPr>
              <p:cNvPr id="39" name="Oval 38"/>
              <p:cNvSpPr/>
              <p:nvPr/>
            </p:nvSpPr>
            <p:spPr>
              <a:xfrm>
                <a:off x="3151553" y="1840992"/>
                <a:ext cx="1078528" cy="1078526"/>
              </a:xfrm>
              <a:prstGeom prst="ellipse">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40" name="Group 39"/>
              <p:cNvGrpSpPr/>
              <p:nvPr/>
            </p:nvGrpSpPr>
            <p:grpSpPr>
              <a:xfrm>
                <a:off x="3429800" y="2119238"/>
                <a:ext cx="522034" cy="522034"/>
                <a:chOff x="10790842" y="7515480"/>
                <a:chExt cx="1016000" cy="1016000"/>
              </a:xfrm>
            </p:grpSpPr>
            <p:sp>
              <p:nvSpPr>
                <p:cNvPr id="41" name="Freeform 73"/>
                <p:cNvSpPr>
                  <a:spLocks/>
                </p:cNvSpPr>
                <p:nvPr/>
              </p:nvSpPr>
              <p:spPr bwMode="auto">
                <a:xfrm>
                  <a:off x="10790842" y="7515480"/>
                  <a:ext cx="1016000" cy="1016000"/>
                </a:xfrm>
                <a:custGeom>
                  <a:avLst/>
                  <a:gdLst>
                    <a:gd name="T0" fmla="*/ 62 w 1280"/>
                    <a:gd name="T1" fmla="*/ 0 h 1281"/>
                    <a:gd name="T2" fmla="*/ 86 w 1280"/>
                    <a:gd name="T3" fmla="*/ 6 h 1281"/>
                    <a:gd name="T4" fmla="*/ 107 w 1280"/>
                    <a:gd name="T5" fmla="*/ 19 h 1281"/>
                    <a:gd name="T6" fmla="*/ 119 w 1280"/>
                    <a:gd name="T7" fmla="*/ 38 h 1281"/>
                    <a:gd name="T8" fmla="*/ 124 w 1280"/>
                    <a:gd name="T9" fmla="*/ 63 h 1281"/>
                    <a:gd name="T10" fmla="*/ 124 w 1280"/>
                    <a:gd name="T11" fmla="*/ 1156 h 1281"/>
                    <a:gd name="T12" fmla="*/ 1218 w 1280"/>
                    <a:gd name="T13" fmla="*/ 1156 h 1281"/>
                    <a:gd name="T14" fmla="*/ 1242 w 1280"/>
                    <a:gd name="T15" fmla="*/ 1162 h 1281"/>
                    <a:gd name="T16" fmla="*/ 1261 w 1280"/>
                    <a:gd name="T17" fmla="*/ 1174 h 1281"/>
                    <a:gd name="T18" fmla="*/ 1275 w 1280"/>
                    <a:gd name="T19" fmla="*/ 1194 h 1281"/>
                    <a:gd name="T20" fmla="*/ 1280 w 1280"/>
                    <a:gd name="T21" fmla="*/ 1219 h 1281"/>
                    <a:gd name="T22" fmla="*/ 1275 w 1280"/>
                    <a:gd name="T23" fmla="*/ 1243 h 1281"/>
                    <a:gd name="T24" fmla="*/ 1261 w 1280"/>
                    <a:gd name="T25" fmla="*/ 1262 h 1281"/>
                    <a:gd name="T26" fmla="*/ 1242 w 1280"/>
                    <a:gd name="T27" fmla="*/ 1276 h 1281"/>
                    <a:gd name="T28" fmla="*/ 1218 w 1280"/>
                    <a:gd name="T29" fmla="*/ 1281 h 1281"/>
                    <a:gd name="T30" fmla="*/ 62 w 1280"/>
                    <a:gd name="T31" fmla="*/ 1281 h 1281"/>
                    <a:gd name="T32" fmla="*/ 38 w 1280"/>
                    <a:gd name="T33" fmla="*/ 1276 h 1281"/>
                    <a:gd name="T34" fmla="*/ 19 w 1280"/>
                    <a:gd name="T35" fmla="*/ 1262 h 1281"/>
                    <a:gd name="T36" fmla="*/ 5 w 1280"/>
                    <a:gd name="T37" fmla="*/ 1243 h 1281"/>
                    <a:gd name="T38" fmla="*/ 0 w 1280"/>
                    <a:gd name="T39" fmla="*/ 1219 h 1281"/>
                    <a:gd name="T40" fmla="*/ 0 w 1280"/>
                    <a:gd name="T41" fmla="*/ 63 h 1281"/>
                    <a:gd name="T42" fmla="*/ 5 w 1280"/>
                    <a:gd name="T43" fmla="*/ 38 h 1281"/>
                    <a:gd name="T44" fmla="*/ 19 w 1280"/>
                    <a:gd name="T45" fmla="*/ 19 h 1281"/>
                    <a:gd name="T46" fmla="*/ 38 w 1280"/>
                    <a:gd name="T47" fmla="*/ 6 h 1281"/>
                    <a:gd name="T48" fmla="*/ 62 w 1280"/>
                    <a:gd name="T49" fmla="*/ 0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 h="1281">
                      <a:moveTo>
                        <a:pt x="62" y="0"/>
                      </a:moveTo>
                      <a:lnTo>
                        <a:pt x="86" y="6"/>
                      </a:lnTo>
                      <a:lnTo>
                        <a:pt x="107" y="19"/>
                      </a:lnTo>
                      <a:lnTo>
                        <a:pt x="119" y="38"/>
                      </a:lnTo>
                      <a:lnTo>
                        <a:pt x="124" y="63"/>
                      </a:lnTo>
                      <a:lnTo>
                        <a:pt x="124" y="1156"/>
                      </a:lnTo>
                      <a:lnTo>
                        <a:pt x="1218" y="1156"/>
                      </a:lnTo>
                      <a:lnTo>
                        <a:pt x="1242" y="1162"/>
                      </a:lnTo>
                      <a:lnTo>
                        <a:pt x="1261" y="1174"/>
                      </a:lnTo>
                      <a:lnTo>
                        <a:pt x="1275" y="1194"/>
                      </a:lnTo>
                      <a:lnTo>
                        <a:pt x="1280" y="1219"/>
                      </a:lnTo>
                      <a:lnTo>
                        <a:pt x="1275" y="1243"/>
                      </a:lnTo>
                      <a:lnTo>
                        <a:pt x="1261" y="1262"/>
                      </a:lnTo>
                      <a:lnTo>
                        <a:pt x="1242" y="1276"/>
                      </a:lnTo>
                      <a:lnTo>
                        <a:pt x="1218" y="1281"/>
                      </a:lnTo>
                      <a:lnTo>
                        <a:pt x="62" y="1281"/>
                      </a:lnTo>
                      <a:lnTo>
                        <a:pt x="38" y="1276"/>
                      </a:lnTo>
                      <a:lnTo>
                        <a:pt x="19" y="1262"/>
                      </a:lnTo>
                      <a:lnTo>
                        <a:pt x="5" y="1243"/>
                      </a:lnTo>
                      <a:lnTo>
                        <a:pt x="0" y="1219"/>
                      </a:lnTo>
                      <a:lnTo>
                        <a:pt x="0" y="63"/>
                      </a:lnTo>
                      <a:lnTo>
                        <a:pt x="5" y="38"/>
                      </a:lnTo>
                      <a:lnTo>
                        <a:pt x="19" y="19"/>
                      </a:lnTo>
                      <a:lnTo>
                        <a:pt x="38" y="6"/>
                      </a:lnTo>
                      <a:lnTo>
                        <a:pt x="62"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ea typeface="ＭＳ Ｐゴシック" pitchFamily="-105" charset="-128"/>
                    <a:cs typeface="Times New Roman" pitchFamily="18" charset="0"/>
                  </a:endParaRPr>
                </a:p>
              </p:txBody>
            </p:sp>
            <p:sp>
              <p:nvSpPr>
                <p:cNvPr id="42" name="Freeform 74"/>
                <p:cNvSpPr>
                  <a:spLocks/>
                </p:cNvSpPr>
                <p:nvPr/>
              </p:nvSpPr>
              <p:spPr bwMode="auto">
                <a:xfrm>
                  <a:off x="10968642" y="7732967"/>
                  <a:ext cx="774700" cy="622300"/>
                </a:xfrm>
                <a:custGeom>
                  <a:avLst/>
                  <a:gdLst>
                    <a:gd name="T0" fmla="*/ 977 w 977"/>
                    <a:gd name="T1" fmla="*/ 0 h 785"/>
                    <a:gd name="T2" fmla="*/ 977 w 977"/>
                    <a:gd name="T3" fmla="*/ 785 h 785"/>
                    <a:gd name="T4" fmla="*/ 0 w 977"/>
                    <a:gd name="T5" fmla="*/ 785 h 785"/>
                    <a:gd name="T6" fmla="*/ 415 w 977"/>
                    <a:gd name="T7" fmla="*/ 303 h 785"/>
                    <a:gd name="T8" fmla="*/ 545 w 977"/>
                    <a:gd name="T9" fmla="*/ 432 h 785"/>
                    <a:gd name="T10" fmla="*/ 977 w 977"/>
                    <a:gd name="T11" fmla="*/ 0 h 785"/>
                  </a:gdLst>
                  <a:ahLst/>
                  <a:cxnLst>
                    <a:cxn ang="0">
                      <a:pos x="T0" y="T1"/>
                    </a:cxn>
                    <a:cxn ang="0">
                      <a:pos x="T2" y="T3"/>
                    </a:cxn>
                    <a:cxn ang="0">
                      <a:pos x="T4" y="T5"/>
                    </a:cxn>
                    <a:cxn ang="0">
                      <a:pos x="T6" y="T7"/>
                    </a:cxn>
                    <a:cxn ang="0">
                      <a:pos x="T8" y="T9"/>
                    </a:cxn>
                    <a:cxn ang="0">
                      <a:pos x="T10" y="T11"/>
                    </a:cxn>
                  </a:cxnLst>
                  <a:rect l="0" t="0" r="r" b="b"/>
                  <a:pathLst>
                    <a:path w="977" h="785">
                      <a:moveTo>
                        <a:pt x="977" y="0"/>
                      </a:moveTo>
                      <a:lnTo>
                        <a:pt x="977" y="785"/>
                      </a:lnTo>
                      <a:lnTo>
                        <a:pt x="0" y="785"/>
                      </a:lnTo>
                      <a:lnTo>
                        <a:pt x="415" y="303"/>
                      </a:lnTo>
                      <a:lnTo>
                        <a:pt x="545" y="432"/>
                      </a:lnTo>
                      <a:lnTo>
                        <a:pt x="977"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ea typeface="ＭＳ Ｐゴシック" pitchFamily="-105" charset="-128"/>
                    <a:cs typeface="Times New Roman" pitchFamily="18" charset="0"/>
                  </a:endParaRPr>
                </a:p>
              </p:txBody>
            </p:sp>
            <p:sp>
              <p:nvSpPr>
                <p:cNvPr id="43" name="Freeform 75"/>
                <p:cNvSpPr>
                  <a:spLocks/>
                </p:cNvSpPr>
                <p:nvPr/>
              </p:nvSpPr>
              <p:spPr bwMode="auto">
                <a:xfrm>
                  <a:off x="10968642" y="7551992"/>
                  <a:ext cx="714375" cy="530225"/>
                </a:xfrm>
                <a:custGeom>
                  <a:avLst/>
                  <a:gdLst>
                    <a:gd name="T0" fmla="*/ 726 w 901"/>
                    <a:gd name="T1" fmla="*/ 0 h 669"/>
                    <a:gd name="T2" fmla="*/ 861 w 901"/>
                    <a:gd name="T3" fmla="*/ 0 h 669"/>
                    <a:gd name="T4" fmla="*/ 870 w 901"/>
                    <a:gd name="T5" fmla="*/ 0 h 669"/>
                    <a:gd name="T6" fmla="*/ 876 w 901"/>
                    <a:gd name="T7" fmla="*/ 2 h 669"/>
                    <a:gd name="T8" fmla="*/ 883 w 901"/>
                    <a:gd name="T9" fmla="*/ 6 h 669"/>
                    <a:gd name="T10" fmla="*/ 889 w 901"/>
                    <a:gd name="T11" fmla="*/ 11 h 669"/>
                    <a:gd name="T12" fmla="*/ 894 w 901"/>
                    <a:gd name="T13" fmla="*/ 16 h 669"/>
                    <a:gd name="T14" fmla="*/ 897 w 901"/>
                    <a:gd name="T15" fmla="*/ 23 h 669"/>
                    <a:gd name="T16" fmla="*/ 897 w 901"/>
                    <a:gd name="T17" fmla="*/ 23 h 669"/>
                    <a:gd name="T18" fmla="*/ 899 w 901"/>
                    <a:gd name="T19" fmla="*/ 28 h 669"/>
                    <a:gd name="T20" fmla="*/ 899 w 901"/>
                    <a:gd name="T21" fmla="*/ 30 h 669"/>
                    <a:gd name="T22" fmla="*/ 901 w 901"/>
                    <a:gd name="T23" fmla="*/ 37 h 669"/>
                    <a:gd name="T24" fmla="*/ 901 w 901"/>
                    <a:gd name="T25" fmla="*/ 37 h 669"/>
                    <a:gd name="T26" fmla="*/ 901 w 901"/>
                    <a:gd name="T27" fmla="*/ 177 h 669"/>
                    <a:gd name="T28" fmla="*/ 895 w 901"/>
                    <a:gd name="T29" fmla="*/ 196 h 669"/>
                    <a:gd name="T30" fmla="*/ 882 w 901"/>
                    <a:gd name="T31" fmla="*/ 209 h 669"/>
                    <a:gd name="T32" fmla="*/ 863 w 901"/>
                    <a:gd name="T33" fmla="*/ 215 h 669"/>
                    <a:gd name="T34" fmla="*/ 844 w 901"/>
                    <a:gd name="T35" fmla="*/ 209 h 669"/>
                    <a:gd name="T36" fmla="*/ 830 w 901"/>
                    <a:gd name="T37" fmla="*/ 196 h 669"/>
                    <a:gd name="T38" fmla="*/ 826 w 901"/>
                    <a:gd name="T39" fmla="*/ 177 h 669"/>
                    <a:gd name="T40" fmla="*/ 826 w 901"/>
                    <a:gd name="T41" fmla="*/ 127 h 669"/>
                    <a:gd name="T42" fmla="*/ 567 w 901"/>
                    <a:gd name="T43" fmla="*/ 386 h 669"/>
                    <a:gd name="T44" fmla="*/ 555 w 901"/>
                    <a:gd name="T45" fmla="*/ 394 h 669"/>
                    <a:gd name="T46" fmla="*/ 541 w 901"/>
                    <a:gd name="T47" fmla="*/ 398 h 669"/>
                    <a:gd name="T48" fmla="*/ 527 w 901"/>
                    <a:gd name="T49" fmla="*/ 394 h 669"/>
                    <a:gd name="T50" fmla="*/ 515 w 901"/>
                    <a:gd name="T51" fmla="*/ 386 h 669"/>
                    <a:gd name="T52" fmla="*/ 400 w 901"/>
                    <a:gd name="T53" fmla="*/ 275 h 669"/>
                    <a:gd name="T54" fmla="*/ 64 w 901"/>
                    <a:gd name="T55" fmla="*/ 655 h 669"/>
                    <a:gd name="T56" fmla="*/ 52 w 901"/>
                    <a:gd name="T57" fmla="*/ 666 h 669"/>
                    <a:gd name="T58" fmla="*/ 37 w 901"/>
                    <a:gd name="T59" fmla="*/ 669 h 669"/>
                    <a:gd name="T60" fmla="*/ 28 w 901"/>
                    <a:gd name="T61" fmla="*/ 667 h 669"/>
                    <a:gd name="T62" fmla="*/ 19 w 901"/>
                    <a:gd name="T63" fmla="*/ 664 h 669"/>
                    <a:gd name="T64" fmla="*/ 12 w 901"/>
                    <a:gd name="T65" fmla="*/ 659 h 669"/>
                    <a:gd name="T66" fmla="*/ 4 w 901"/>
                    <a:gd name="T67" fmla="*/ 647 h 669"/>
                    <a:gd name="T68" fmla="*/ 0 w 901"/>
                    <a:gd name="T69" fmla="*/ 633 h 669"/>
                    <a:gd name="T70" fmla="*/ 2 w 901"/>
                    <a:gd name="T71" fmla="*/ 619 h 669"/>
                    <a:gd name="T72" fmla="*/ 9 w 901"/>
                    <a:gd name="T73" fmla="*/ 607 h 669"/>
                    <a:gd name="T74" fmla="*/ 370 w 901"/>
                    <a:gd name="T75" fmla="*/ 197 h 669"/>
                    <a:gd name="T76" fmla="*/ 375 w 901"/>
                    <a:gd name="T77" fmla="*/ 192 h 669"/>
                    <a:gd name="T78" fmla="*/ 382 w 901"/>
                    <a:gd name="T79" fmla="*/ 187 h 669"/>
                    <a:gd name="T80" fmla="*/ 389 w 901"/>
                    <a:gd name="T81" fmla="*/ 185 h 669"/>
                    <a:gd name="T82" fmla="*/ 396 w 901"/>
                    <a:gd name="T83" fmla="*/ 184 h 669"/>
                    <a:gd name="T84" fmla="*/ 405 w 901"/>
                    <a:gd name="T85" fmla="*/ 185 h 669"/>
                    <a:gd name="T86" fmla="*/ 412 w 901"/>
                    <a:gd name="T87" fmla="*/ 187 h 669"/>
                    <a:gd name="T88" fmla="*/ 419 w 901"/>
                    <a:gd name="T89" fmla="*/ 190 h 669"/>
                    <a:gd name="T90" fmla="*/ 424 w 901"/>
                    <a:gd name="T91" fmla="*/ 194 h 669"/>
                    <a:gd name="T92" fmla="*/ 540 w 901"/>
                    <a:gd name="T93" fmla="*/ 308 h 669"/>
                    <a:gd name="T94" fmla="*/ 773 w 901"/>
                    <a:gd name="T95" fmla="*/ 75 h 669"/>
                    <a:gd name="T96" fmla="*/ 726 w 901"/>
                    <a:gd name="T97" fmla="*/ 75 h 669"/>
                    <a:gd name="T98" fmla="*/ 707 w 901"/>
                    <a:gd name="T99" fmla="*/ 69 h 669"/>
                    <a:gd name="T100" fmla="*/ 693 w 901"/>
                    <a:gd name="T101" fmla="*/ 56 h 669"/>
                    <a:gd name="T102" fmla="*/ 688 w 901"/>
                    <a:gd name="T103" fmla="*/ 37 h 669"/>
                    <a:gd name="T104" fmla="*/ 693 w 901"/>
                    <a:gd name="T105" fmla="*/ 19 h 669"/>
                    <a:gd name="T106" fmla="*/ 707 w 901"/>
                    <a:gd name="T107" fmla="*/ 6 h 669"/>
                    <a:gd name="T108" fmla="*/ 726 w 901"/>
                    <a:gd name="T109"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01" h="669">
                      <a:moveTo>
                        <a:pt x="726" y="0"/>
                      </a:moveTo>
                      <a:lnTo>
                        <a:pt x="861" y="0"/>
                      </a:lnTo>
                      <a:lnTo>
                        <a:pt x="870" y="0"/>
                      </a:lnTo>
                      <a:lnTo>
                        <a:pt x="876" y="2"/>
                      </a:lnTo>
                      <a:lnTo>
                        <a:pt x="883" y="6"/>
                      </a:lnTo>
                      <a:lnTo>
                        <a:pt x="889" y="11"/>
                      </a:lnTo>
                      <a:lnTo>
                        <a:pt x="894" y="16"/>
                      </a:lnTo>
                      <a:lnTo>
                        <a:pt x="897" y="23"/>
                      </a:lnTo>
                      <a:lnTo>
                        <a:pt x="897" y="23"/>
                      </a:lnTo>
                      <a:lnTo>
                        <a:pt x="899" y="28"/>
                      </a:lnTo>
                      <a:lnTo>
                        <a:pt x="899" y="30"/>
                      </a:lnTo>
                      <a:lnTo>
                        <a:pt x="901" y="37"/>
                      </a:lnTo>
                      <a:lnTo>
                        <a:pt x="901" y="37"/>
                      </a:lnTo>
                      <a:lnTo>
                        <a:pt x="901" y="177"/>
                      </a:lnTo>
                      <a:lnTo>
                        <a:pt x="895" y="196"/>
                      </a:lnTo>
                      <a:lnTo>
                        <a:pt x="882" y="209"/>
                      </a:lnTo>
                      <a:lnTo>
                        <a:pt x="863" y="215"/>
                      </a:lnTo>
                      <a:lnTo>
                        <a:pt x="844" y="209"/>
                      </a:lnTo>
                      <a:lnTo>
                        <a:pt x="830" y="196"/>
                      </a:lnTo>
                      <a:lnTo>
                        <a:pt x="826" y="177"/>
                      </a:lnTo>
                      <a:lnTo>
                        <a:pt x="826" y="127"/>
                      </a:lnTo>
                      <a:lnTo>
                        <a:pt x="567" y="386"/>
                      </a:lnTo>
                      <a:lnTo>
                        <a:pt x="555" y="394"/>
                      </a:lnTo>
                      <a:lnTo>
                        <a:pt x="541" y="398"/>
                      </a:lnTo>
                      <a:lnTo>
                        <a:pt x="527" y="394"/>
                      </a:lnTo>
                      <a:lnTo>
                        <a:pt x="515" y="386"/>
                      </a:lnTo>
                      <a:lnTo>
                        <a:pt x="400" y="275"/>
                      </a:lnTo>
                      <a:lnTo>
                        <a:pt x="64" y="655"/>
                      </a:lnTo>
                      <a:lnTo>
                        <a:pt x="52" y="666"/>
                      </a:lnTo>
                      <a:lnTo>
                        <a:pt x="37" y="669"/>
                      </a:lnTo>
                      <a:lnTo>
                        <a:pt x="28" y="667"/>
                      </a:lnTo>
                      <a:lnTo>
                        <a:pt x="19" y="664"/>
                      </a:lnTo>
                      <a:lnTo>
                        <a:pt x="12" y="659"/>
                      </a:lnTo>
                      <a:lnTo>
                        <a:pt x="4" y="647"/>
                      </a:lnTo>
                      <a:lnTo>
                        <a:pt x="0" y="633"/>
                      </a:lnTo>
                      <a:lnTo>
                        <a:pt x="2" y="619"/>
                      </a:lnTo>
                      <a:lnTo>
                        <a:pt x="9" y="607"/>
                      </a:lnTo>
                      <a:lnTo>
                        <a:pt x="370" y="197"/>
                      </a:lnTo>
                      <a:lnTo>
                        <a:pt x="375" y="192"/>
                      </a:lnTo>
                      <a:lnTo>
                        <a:pt x="382" y="187"/>
                      </a:lnTo>
                      <a:lnTo>
                        <a:pt x="389" y="185"/>
                      </a:lnTo>
                      <a:lnTo>
                        <a:pt x="396" y="184"/>
                      </a:lnTo>
                      <a:lnTo>
                        <a:pt x="405" y="185"/>
                      </a:lnTo>
                      <a:lnTo>
                        <a:pt x="412" y="187"/>
                      </a:lnTo>
                      <a:lnTo>
                        <a:pt x="419" y="190"/>
                      </a:lnTo>
                      <a:lnTo>
                        <a:pt x="424" y="194"/>
                      </a:lnTo>
                      <a:lnTo>
                        <a:pt x="540" y="308"/>
                      </a:lnTo>
                      <a:lnTo>
                        <a:pt x="773" y="75"/>
                      </a:lnTo>
                      <a:lnTo>
                        <a:pt x="726" y="75"/>
                      </a:lnTo>
                      <a:lnTo>
                        <a:pt x="707" y="69"/>
                      </a:lnTo>
                      <a:lnTo>
                        <a:pt x="693" y="56"/>
                      </a:lnTo>
                      <a:lnTo>
                        <a:pt x="688" y="37"/>
                      </a:lnTo>
                      <a:lnTo>
                        <a:pt x="693" y="19"/>
                      </a:lnTo>
                      <a:lnTo>
                        <a:pt x="707" y="6"/>
                      </a:lnTo>
                      <a:lnTo>
                        <a:pt x="726"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ea typeface="ＭＳ Ｐゴシック" pitchFamily="-105" charset="-128"/>
                    <a:cs typeface="Times New Roman" pitchFamily="18" charset="0"/>
                  </a:endParaRPr>
                </a:p>
              </p:txBody>
            </p:sp>
          </p:grpSp>
        </p:grpSp>
      </p:grpSp>
      <p:grpSp>
        <p:nvGrpSpPr>
          <p:cNvPr id="44" name="Group 43"/>
          <p:cNvGrpSpPr/>
          <p:nvPr/>
        </p:nvGrpSpPr>
        <p:grpSpPr>
          <a:xfrm>
            <a:off x="3750071" y="4591109"/>
            <a:ext cx="3354305" cy="1426054"/>
            <a:chOff x="3816331" y="4591109"/>
            <a:chExt cx="3354305" cy="1426054"/>
          </a:xfrm>
        </p:grpSpPr>
        <p:pic>
          <p:nvPicPr>
            <p:cNvPr id="30" name="Picture 2" descr="C:\Users\HK8508\AppData\Local\Microsoft\Windows\Temporary Internet Files\Content.Outlook\XK731JZB\puzzle_roun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6331" y="4591109"/>
              <a:ext cx="1426054" cy="142605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161753" y="5171614"/>
              <a:ext cx="2008883" cy="707886"/>
            </a:xfrm>
            <a:prstGeom prst="rect">
              <a:avLst/>
            </a:prstGeom>
            <a:noFill/>
          </p:spPr>
          <p:txBody>
            <a:bodyPr wrap="none" rtlCol="0">
              <a:spAutoFit/>
            </a:bodyPr>
            <a:lstStyle/>
            <a:p>
              <a:r>
                <a:rPr lang="en-US" sz="2000" dirty="0">
                  <a:solidFill>
                    <a:srgbClr val="616365"/>
                  </a:solidFill>
                </a:rPr>
                <a:t>Future </a:t>
              </a:r>
              <a:r>
                <a:rPr lang="en-US" sz="2000" dirty="0" smtClean="0">
                  <a:solidFill>
                    <a:srgbClr val="616365"/>
                  </a:solidFill>
                </a:rPr>
                <a:t>Personal</a:t>
              </a:r>
            </a:p>
            <a:p>
              <a:r>
                <a:rPr lang="en-US" sz="2000" dirty="0" smtClean="0">
                  <a:solidFill>
                    <a:srgbClr val="616365"/>
                  </a:solidFill>
                </a:rPr>
                <a:t> </a:t>
              </a:r>
              <a:r>
                <a:rPr lang="en-US" sz="2000" dirty="0">
                  <a:solidFill>
                    <a:srgbClr val="616365"/>
                  </a:solidFill>
                </a:rPr>
                <a:t>Needs</a:t>
              </a:r>
            </a:p>
          </p:txBody>
        </p:sp>
      </p:grpSp>
    </p:spTree>
    <p:extLst>
      <p:ext uri="{BB962C8B-B14F-4D97-AF65-F5344CB8AC3E}">
        <p14:creationId xmlns:p14="http://schemas.microsoft.com/office/powerpoint/2010/main" val="68038827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par>
                                <p:cTn id="8" presetID="16" presetClass="entr" presetSubtype="21"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barn(inVertical)">
                                      <p:cBhvr>
                                        <p:cTn id="10" dur="500"/>
                                        <p:tgtEl>
                                          <p:spTgt spid="36"/>
                                        </p:tgtEl>
                                      </p:cBhvr>
                                    </p:animEffect>
                                  </p:childTnLst>
                                </p:cTn>
                              </p:par>
                              <p:par>
                                <p:cTn id="11" presetID="16" presetClass="entr" presetSubtype="21"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barn(inVertical)">
                                      <p:cBhvr>
                                        <p:cTn id="13" dur="500"/>
                                        <p:tgtEl>
                                          <p:spTgt spid="31"/>
                                        </p:tgtEl>
                                      </p:cBhvr>
                                    </p:animEffect>
                                  </p:childTnLst>
                                </p:cTn>
                              </p:par>
                              <p:par>
                                <p:cTn id="14" presetID="16" presetClass="entr" presetSubtype="21" fill="hold" nodeType="with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barn(inVertical)">
                                      <p:cBhvr>
                                        <p:cTn id="16" dur="500"/>
                                        <p:tgtEl>
                                          <p:spTgt spid="4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42"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barn(outHorizontal)">
                                      <p:cBhvr>
                                        <p:cTn id="2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How it Works</a:t>
            </a:r>
            <a:endParaRPr lang="en-US" dirty="0"/>
          </a:p>
        </p:txBody>
      </p:sp>
      <p:sp>
        <p:nvSpPr>
          <p:cNvPr id="4" name="Slide Number Placeholder 3"/>
          <p:cNvSpPr>
            <a:spLocks noGrp="1"/>
          </p:cNvSpPr>
          <p:nvPr>
            <p:ph type="sldNum" sz="quarter" idx="12"/>
          </p:nvPr>
        </p:nvSpPr>
        <p:spPr/>
        <p:txBody>
          <a:bodyPr/>
          <a:lstStyle/>
          <a:p>
            <a:fld id="{9F495958-F516-439A-814A-D2DC1CC7FCCF}" type="slidenum">
              <a:rPr lang="en-US" smtClean="0"/>
              <a:t>29</a:t>
            </a:fld>
            <a:endParaRPr lang="en-US" dirty="0"/>
          </a:p>
        </p:txBody>
      </p:sp>
      <p:sp>
        <p:nvSpPr>
          <p:cNvPr id="19" name="Rectangle 18"/>
          <p:cNvSpPr/>
          <p:nvPr/>
        </p:nvSpPr>
        <p:spPr>
          <a:xfrm>
            <a:off x="2988500" y="3202571"/>
            <a:ext cx="6139543" cy="14555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ounded Rectangle 22"/>
          <p:cNvSpPr/>
          <p:nvPr/>
        </p:nvSpPr>
        <p:spPr>
          <a:xfrm>
            <a:off x="3692487" y="3419124"/>
            <a:ext cx="1737360" cy="1035695"/>
          </a:xfrm>
          <a:prstGeom prst="round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r>
              <a:rPr lang="en-US" sz="1200" b="1" dirty="0" smtClean="0">
                <a:solidFill>
                  <a:schemeClr val="accent3"/>
                </a:solidFill>
              </a:rPr>
              <a:t>Transferred </a:t>
            </a:r>
            <a:r>
              <a:rPr lang="en-US" sz="1200" b="1" dirty="0">
                <a:solidFill>
                  <a:schemeClr val="accent3"/>
                </a:solidFill>
              </a:rPr>
              <a:t>to insured-employee</a:t>
            </a:r>
          </a:p>
        </p:txBody>
      </p:sp>
      <p:sp>
        <p:nvSpPr>
          <p:cNvPr id="24" name="Rounded Rectangle 23"/>
          <p:cNvSpPr/>
          <p:nvPr/>
        </p:nvSpPr>
        <p:spPr>
          <a:xfrm>
            <a:off x="5657079" y="3419124"/>
            <a:ext cx="1737360" cy="1035695"/>
          </a:xfrm>
          <a:prstGeom prst="roundRect">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r>
              <a:rPr lang="en-US" sz="1200" b="1" dirty="0" smtClean="0">
                <a:solidFill>
                  <a:schemeClr val="accent3"/>
                </a:solidFill>
              </a:rPr>
              <a:t>Fair market value included as income or a dividend</a:t>
            </a:r>
            <a:endParaRPr lang="en-US" sz="1200" b="1" dirty="0">
              <a:solidFill>
                <a:schemeClr val="accent3"/>
              </a:solidFill>
            </a:endParaRPr>
          </a:p>
          <a:p>
            <a:pPr algn="ctr"/>
            <a:endParaRPr lang="en-US" sz="1200" b="1" dirty="0">
              <a:solidFill>
                <a:srgbClr val="00B0F0"/>
              </a:solidFill>
            </a:endParaRPr>
          </a:p>
        </p:txBody>
      </p:sp>
      <p:sp>
        <p:nvSpPr>
          <p:cNvPr id="18" name="Rectangle 17"/>
          <p:cNvSpPr/>
          <p:nvPr/>
        </p:nvSpPr>
        <p:spPr>
          <a:xfrm>
            <a:off x="3004457" y="1448960"/>
            <a:ext cx="6139543" cy="14555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19"/>
          <p:cNvSpPr/>
          <p:nvPr/>
        </p:nvSpPr>
        <p:spPr>
          <a:xfrm>
            <a:off x="3692486" y="1665512"/>
            <a:ext cx="1772819" cy="1035695"/>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200" b="1" dirty="0" smtClean="0">
                <a:solidFill>
                  <a:schemeClr val="accent1"/>
                </a:solidFill>
              </a:rPr>
              <a:t>Fund identifiable need</a:t>
            </a:r>
            <a:endParaRPr lang="en-US" sz="1200" b="1" dirty="0">
              <a:solidFill>
                <a:schemeClr val="accent1"/>
              </a:solidFill>
            </a:endParaRPr>
          </a:p>
        </p:txBody>
      </p:sp>
      <p:sp>
        <p:nvSpPr>
          <p:cNvPr id="21" name="Rounded Rectangle 20"/>
          <p:cNvSpPr/>
          <p:nvPr/>
        </p:nvSpPr>
        <p:spPr>
          <a:xfrm>
            <a:off x="5690728" y="1665512"/>
            <a:ext cx="1717238" cy="1035695"/>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200" b="1" dirty="0" smtClean="0">
                <a:solidFill>
                  <a:schemeClr val="accent1"/>
                </a:solidFill>
              </a:rPr>
              <a:t>Cash account is reduced.  Cash value is an asset.  </a:t>
            </a:r>
            <a:endParaRPr lang="en-US" sz="1200" b="1" dirty="0">
              <a:solidFill>
                <a:schemeClr val="accent1"/>
              </a:solidFill>
            </a:endParaRPr>
          </a:p>
        </p:txBody>
      </p:sp>
      <p:sp>
        <p:nvSpPr>
          <p:cNvPr id="25" name="Pentagon 24"/>
          <p:cNvSpPr/>
          <p:nvPr/>
        </p:nvSpPr>
        <p:spPr>
          <a:xfrm>
            <a:off x="0" y="1448960"/>
            <a:ext cx="3433665" cy="1455575"/>
          </a:xfrm>
          <a:prstGeom prst="homePlate">
            <a:avLst>
              <a:gd name="adj" fmla="val 25641"/>
            </a:avLst>
          </a:prstGeom>
          <a:ln>
            <a:noFill/>
          </a:ln>
        </p:spPr>
        <p:style>
          <a:lnRef idx="2">
            <a:schemeClr val="accent1">
              <a:shade val="50000"/>
            </a:schemeClr>
          </a:lnRef>
          <a:fillRef idx="1">
            <a:schemeClr val="accent1"/>
          </a:fillRef>
          <a:effectRef idx="0">
            <a:schemeClr val="accent1"/>
          </a:effectRef>
          <a:fontRef idx="minor">
            <a:schemeClr val="lt1"/>
          </a:fontRef>
        </p:style>
        <p:txBody>
          <a:bodyPr rIns="274320" rtlCol="0" anchor="ctr"/>
          <a:lstStyle/>
          <a:p>
            <a:pPr lvl="0"/>
            <a:r>
              <a:rPr lang="en-US" sz="2000" dirty="0" smtClean="0"/>
              <a:t>Business purchases </a:t>
            </a:r>
            <a:r>
              <a:rPr lang="en-US" sz="2000" dirty="0"/>
              <a:t>l</a:t>
            </a:r>
            <a:r>
              <a:rPr lang="en-US" sz="2000" dirty="0" smtClean="0"/>
              <a:t>ife insurance</a:t>
            </a:r>
            <a:endParaRPr lang="en-US" sz="2000" dirty="0"/>
          </a:p>
        </p:txBody>
      </p:sp>
      <p:sp>
        <p:nvSpPr>
          <p:cNvPr id="26" name="Pentagon 25"/>
          <p:cNvSpPr/>
          <p:nvPr/>
        </p:nvSpPr>
        <p:spPr>
          <a:xfrm>
            <a:off x="0" y="3202573"/>
            <a:ext cx="3433665" cy="1455575"/>
          </a:xfrm>
          <a:prstGeom prst="homePlate">
            <a:avLst>
              <a:gd name="adj" fmla="val 2692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Ins="274320" rtlCol="0" anchor="ctr"/>
          <a:lstStyle/>
          <a:p>
            <a:pPr lvl="0"/>
            <a:r>
              <a:rPr lang="en-US" sz="2000" dirty="0" smtClean="0"/>
              <a:t>Policy transferred once business no longer needs the policy</a:t>
            </a:r>
            <a:endParaRPr lang="en-US" sz="2000" dirty="0"/>
          </a:p>
        </p:txBody>
      </p:sp>
      <p:sp>
        <p:nvSpPr>
          <p:cNvPr id="28" name="Rectangle 27"/>
          <p:cNvSpPr/>
          <p:nvPr/>
        </p:nvSpPr>
        <p:spPr>
          <a:xfrm>
            <a:off x="3004457" y="5033673"/>
            <a:ext cx="6139543" cy="145557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ounded Rectangle 28"/>
          <p:cNvSpPr/>
          <p:nvPr/>
        </p:nvSpPr>
        <p:spPr>
          <a:xfrm>
            <a:off x="3692486" y="5250225"/>
            <a:ext cx="1772819" cy="1035695"/>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lvl="0"/>
            <a:r>
              <a:rPr lang="en-US" sz="1200" b="1" dirty="0">
                <a:solidFill>
                  <a:schemeClr val="accent1"/>
                </a:solidFill>
              </a:rPr>
              <a:t>Right to exercise riders (if any); use of cash </a:t>
            </a:r>
            <a:r>
              <a:rPr lang="en-US" sz="1200" b="1" dirty="0" smtClean="0">
                <a:solidFill>
                  <a:schemeClr val="accent1"/>
                </a:solidFill>
              </a:rPr>
              <a:t>value (if any)</a:t>
            </a:r>
            <a:endParaRPr lang="en-US" sz="1200" b="1" dirty="0">
              <a:solidFill>
                <a:schemeClr val="accent1"/>
              </a:solidFill>
            </a:endParaRPr>
          </a:p>
        </p:txBody>
      </p:sp>
      <p:sp>
        <p:nvSpPr>
          <p:cNvPr id="30" name="Rounded Rectangle 29"/>
          <p:cNvSpPr/>
          <p:nvPr/>
        </p:nvSpPr>
        <p:spPr>
          <a:xfrm>
            <a:off x="5690728" y="5250225"/>
            <a:ext cx="1717238" cy="1035695"/>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200" b="1" dirty="0" smtClean="0">
                <a:solidFill>
                  <a:schemeClr val="accent1"/>
                </a:solidFill>
              </a:rPr>
              <a:t>Additional premium payments may or may not be needed</a:t>
            </a:r>
            <a:endParaRPr lang="en-US" sz="1200" b="1" dirty="0">
              <a:solidFill>
                <a:schemeClr val="accent1"/>
              </a:solidFill>
            </a:endParaRPr>
          </a:p>
        </p:txBody>
      </p:sp>
      <p:sp>
        <p:nvSpPr>
          <p:cNvPr id="31" name="Pentagon 30"/>
          <p:cNvSpPr/>
          <p:nvPr/>
        </p:nvSpPr>
        <p:spPr>
          <a:xfrm>
            <a:off x="0" y="5033673"/>
            <a:ext cx="3433665" cy="1455575"/>
          </a:xfrm>
          <a:prstGeom prst="homePlate">
            <a:avLst>
              <a:gd name="adj" fmla="val 25641"/>
            </a:avLst>
          </a:prstGeom>
          <a:ln>
            <a:noFill/>
          </a:ln>
        </p:spPr>
        <p:style>
          <a:lnRef idx="2">
            <a:schemeClr val="accent1">
              <a:shade val="50000"/>
            </a:schemeClr>
          </a:lnRef>
          <a:fillRef idx="1">
            <a:schemeClr val="accent1"/>
          </a:fillRef>
          <a:effectRef idx="0">
            <a:schemeClr val="accent1"/>
          </a:effectRef>
          <a:fontRef idx="minor">
            <a:schemeClr val="lt1"/>
          </a:fontRef>
        </p:style>
        <p:txBody>
          <a:bodyPr rIns="274320" rtlCol="0" anchor="ctr"/>
          <a:lstStyle/>
          <a:p>
            <a:pPr lvl="0"/>
            <a:r>
              <a:rPr lang="en-US" sz="2000" dirty="0" smtClean="0"/>
              <a:t>The new </a:t>
            </a:r>
            <a:r>
              <a:rPr lang="en-US" sz="2000" dirty="0"/>
              <a:t>policy </a:t>
            </a:r>
            <a:r>
              <a:rPr lang="en-US" sz="2000" dirty="0" smtClean="0"/>
              <a:t>owner </a:t>
            </a:r>
            <a:r>
              <a:rPr lang="en-US" sz="2000" dirty="0"/>
              <a:t>owns all rights and benefits of the policy</a:t>
            </a:r>
          </a:p>
        </p:txBody>
      </p:sp>
    </p:spTree>
    <p:extLst>
      <p:ext uri="{BB962C8B-B14F-4D97-AF65-F5344CB8AC3E}">
        <p14:creationId xmlns:p14="http://schemas.microsoft.com/office/powerpoint/2010/main" val="400604256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left)">
                                      <p:cBhvr>
                                        <p:cTn id="13" dur="500"/>
                                        <p:tgtEl>
                                          <p:spTgt spid="2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500" fill="hold"/>
                                        <p:tgtEl>
                                          <p:spTgt spid="31"/>
                                        </p:tgtEl>
                                        <p:attrNameLst>
                                          <p:attrName>ppt_x</p:attrName>
                                        </p:attrNameLst>
                                      </p:cBhvr>
                                      <p:tavLst>
                                        <p:tav tm="0">
                                          <p:val>
                                            <p:strVal val="0-#ppt_w/2"/>
                                          </p:val>
                                        </p:tav>
                                        <p:tav tm="100000">
                                          <p:val>
                                            <p:strVal val="#ppt_x"/>
                                          </p:val>
                                        </p:tav>
                                      </p:tavLst>
                                    </p:anim>
                                    <p:anim calcmode="lin" valueType="num">
                                      <p:cBhvr additive="base">
                                        <p:cTn id="22" dur="500" fill="hold"/>
                                        <p:tgtEl>
                                          <p:spTgt spid="31"/>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500" fill="hold"/>
                                        <p:tgtEl>
                                          <p:spTgt spid="29"/>
                                        </p:tgtEl>
                                        <p:attrNameLst>
                                          <p:attrName>ppt_x</p:attrName>
                                        </p:attrNameLst>
                                      </p:cBhvr>
                                      <p:tavLst>
                                        <p:tav tm="0">
                                          <p:val>
                                            <p:strVal val="0-#ppt_w/2"/>
                                          </p:val>
                                        </p:tav>
                                        <p:tav tm="100000">
                                          <p:val>
                                            <p:strVal val="#ppt_x"/>
                                          </p:val>
                                        </p:tav>
                                      </p:tavLst>
                                    </p:anim>
                                    <p:anim calcmode="lin" valueType="num">
                                      <p:cBhvr additive="base">
                                        <p:cTn id="26" dur="500" fill="hold"/>
                                        <p:tgtEl>
                                          <p:spTgt spid="29"/>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 calcmode="lin" valueType="num">
                                      <p:cBhvr additive="base">
                                        <p:cTn id="29" dur="500" fill="hold"/>
                                        <p:tgtEl>
                                          <p:spTgt spid="30"/>
                                        </p:tgtEl>
                                        <p:attrNameLst>
                                          <p:attrName>ppt_x</p:attrName>
                                        </p:attrNameLst>
                                      </p:cBhvr>
                                      <p:tavLst>
                                        <p:tav tm="0">
                                          <p:val>
                                            <p:strVal val="0-#ppt_w/2"/>
                                          </p:val>
                                        </p:tav>
                                        <p:tav tm="100000">
                                          <p:val>
                                            <p:strVal val="#ppt_x"/>
                                          </p:val>
                                        </p:tav>
                                      </p:tavLst>
                                    </p:anim>
                                    <p:anim calcmode="lin" valueType="num">
                                      <p:cBhvr additive="base">
                                        <p:cTn id="30" dur="500" fill="hold"/>
                                        <p:tgtEl>
                                          <p:spTgt spid="30"/>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500" fill="hold"/>
                                        <p:tgtEl>
                                          <p:spTgt spid="28"/>
                                        </p:tgtEl>
                                        <p:attrNameLst>
                                          <p:attrName>ppt_x</p:attrName>
                                        </p:attrNameLst>
                                      </p:cBhvr>
                                      <p:tavLst>
                                        <p:tav tm="0">
                                          <p:val>
                                            <p:strVal val="0-#ppt_w/2"/>
                                          </p:val>
                                        </p:tav>
                                        <p:tav tm="100000">
                                          <p:val>
                                            <p:strVal val="#ppt_x"/>
                                          </p:val>
                                        </p:tav>
                                      </p:tavLst>
                                    </p:anim>
                                    <p:anim calcmode="lin" valueType="num">
                                      <p:cBhvr additive="base">
                                        <p:cTn id="34"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3" grpId="0" animBg="1"/>
      <p:bldP spid="24" grpId="0" animBg="1"/>
      <p:bldP spid="26" grpId="0" animBg="1"/>
      <p:bldP spid="28" grpId="0" animBg="1"/>
      <p:bldP spid="29" grpId="0" animBg="1"/>
      <p:bldP spid="30"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Key Issues</a:t>
            </a:r>
            <a:endParaRPr lang="en-US" dirty="0"/>
          </a:p>
        </p:txBody>
      </p:sp>
      <p:sp>
        <p:nvSpPr>
          <p:cNvPr id="22" name="Slide Number Placeholder 2"/>
          <p:cNvSpPr>
            <a:spLocks noGrp="1"/>
          </p:cNvSpPr>
          <p:nvPr>
            <p:ph type="sldNum" sz="quarter" idx="12"/>
          </p:nvPr>
        </p:nvSpPr>
        <p:spPr>
          <a:xfrm>
            <a:off x="218843" y="6328579"/>
            <a:ext cx="515803" cy="365125"/>
          </a:xfrm>
        </p:spPr>
        <p:txBody>
          <a:bodyPr/>
          <a:lstStyle/>
          <a:p>
            <a:fld id="{9F495958-F516-439A-814A-D2DC1CC7FCCF}" type="slidenum">
              <a:rPr lang="en-US" smtClean="0"/>
              <a:t>3</a:t>
            </a:fld>
            <a:endParaRPr lang="en-US" dirty="0"/>
          </a:p>
        </p:txBody>
      </p:sp>
      <p:grpSp>
        <p:nvGrpSpPr>
          <p:cNvPr id="23" name="Group 22"/>
          <p:cNvGrpSpPr/>
          <p:nvPr/>
        </p:nvGrpSpPr>
        <p:grpSpPr>
          <a:xfrm>
            <a:off x="565787" y="1473616"/>
            <a:ext cx="8472197" cy="1642188"/>
            <a:chOff x="671804" y="1940767"/>
            <a:chExt cx="8472197" cy="1642188"/>
          </a:xfrm>
        </p:grpSpPr>
        <p:grpSp>
          <p:nvGrpSpPr>
            <p:cNvPr id="24" name="Group 23"/>
            <p:cNvGrpSpPr/>
            <p:nvPr/>
          </p:nvGrpSpPr>
          <p:grpSpPr>
            <a:xfrm>
              <a:off x="671804" y="1940767"/>
              <a:ext cx="8472197" cy="1642188"/>
              <a:chOff x="671804" y="1940767"/>
              <a:chExt cx="8472197" cy="1642188"/>
            </a:xfrm>
          </p:grpSpPr>
          <p:sp>
            <p:nvSpPr>
              <p:cNvPr id="26" name="Rectangle 25"/>
              <p:cNvSpPr/>
              <p:nvPr/>
            </p:nvSpPr>
            <p:spPr>
              <a:xfrm>
                <a:off x="1492899" y="1940767"/>
                <a:ext cx="7651102" cy="1642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p:cNvSpPr/>
              <p:nvPr/>
            </p:nvSpPr>
            <p:spPr>
              <a:xfrm>
                <a:off x="671804" y="1940767"/>
                <a:ext cx="1642188" cy="164218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2537927" y="2407918"/>
                <a:ext cx="4405373" cy="707886"/>
              </a:xfrm>
              <a:prstGeom prst="rect">
                <a:avLst/>
              </a:prstGeom>
              <a:noFill/>
            </p:spPr>
            <p:txBody>
              <a:bodyPr wrap="none" rtlCol="0" anchor="ctr">
                <a:spAutoFit/>
              </a:bodyPr>
              <a:lstStyle/>
              <a:p>
                <a:r>
                  <a:rPr lang="en-US" sz="4000" dirty="0" smtClean="0">
                    <a:solidFill>
                      <a:schemeClr val="accent2"/>
                    </a:solidFill>
                  </a:rPr>
                  <a:t>Retained Earnings</a:t>
                </a:r>
                <a:endParaRPr lang="en-US" sz="4000" dirty="0">
                  <a:solidFill>
                    <a:schemeClr val="accent2"/>
                  </a:solidFill>
                </a:endParaRPr>
              </a:p>
            </p:txBody>
          </p:sp>
        </p:grpSp>
        <p:sp>
          <p:nvSpPr>
            <p:cNvPr id="25" name="Freeform 16"/>
            <p:cNvSpPr>
              <a:spLocks noEditPoints="1"/>
            </p:cNvSpPr>
            <p:nvPr/>
          </p:nvSpPr>
          <p:spPr bwMode="auto">
            <a:xfrm>
              <a:off x="1183336" y="2306248"/>
              <a:ext cx="619125" cy="911225"/>
            </a:xfrm>
            <a:custGeom>
              <a:avLst/>
              <a:gdLst>
                <a:gd name="T0" fmla="*/ 127 w 390"/>
                <a:gd name="T1" fmla="*/ 36 h 574"/>
                <a:gd name="T2" fmla="*/ 159 w 390"/>
                <a:gd name="T3" fmla="*/ 64 h 574"/>
                <a:gd name="T4" fmla="*/ 162 w 390"/>
                <a:gd name="T5" fmla="*/ 55 h 574"/>
                <a:gd name="T6" fmla="*/ 149 w 390"/>
                <a:gd name="T7" fmla="*/ 21 h 574"/>
                <a:gd name="T8" fmla="*/ 171 w 390"/>
                <a:gd name="T9" fmla="*/ 0 h 574"/>
                <a:gd name="T10" fmla="*/ 213 w 390"/>
                <a:gd name="T11" fmla="*/ 23 h 574"/>
                <a:gd name="T12" fmla="*/ 211 w 390"/>
                <a:gd name="T13" fmla="*/ 62 h 574"/>
                <a:gd name="T14" fmla="*/ 213 w 390"/>
                <a:gd name="T15" fmla="*/ 72 h 574"/>
                <a:gd name="T16" fmla="*/ 233 w 390"/>
                <a:gd name="T17" fmla="*/ 34 h 574"/>
                <a:gd name="T18" fmla="*/ 273 w 390"/>
                <a:gd name="T19" fmla="*/ 11 h 574"/>
                <a:gd name="T20" fmla="*/ 318 w 390"/>
                <a:gd name="T21" fmla="*/ 53 h 574"/>
                <a:gd name="T22" fmla="*/ 285 w 390"/>
                <a:gd name="T23" fmla="*/ 95 h 574"/>
                <a:gd name="T24" fmla="*/ 142 w 390"/>
                <a:gd name="T25" fmla="*/ 129 h 574"/>
                <a:gd name="T26" fmla="*/ 87 w 390"/>
                <a:gd name="T27" fmla="*/ 80 h 574"/>
                <a:gd name="T28" fmla="*/ 91 w 390"/>
                <a:gd name="T29" fmla="*/ 37 h 574"/>
                <a:gd name="T30" fmla="*/ 131 w 390"/>
                <a:gd name="T31" fmla="*/ 562 h 574"/>
                <a:gd name="T32" fmla="*/ 42 w 390"/>
                <a:gd name="T33" fmla="*/ 507 h 574"/>
                <a:gd name="T34" fmla="*/ 0 w 390"/>
                <a:gd name="T35" fmla="*/ 397 h 574"/>
                <a:gd name="T36" fmla="*/ 27 w 390"/>
                <a:gd name="T37" fmla="*/ 309 h 574"/>
                <a:gd name="T38" fmla="*/ 112 w 390"/>
                <a:gd name="T39" fmla="*/ 198 h 574"/>
                <a:gd name="T40" fmla="*/ 302 w 390"/>
                <a:gd name="T41" fmla="*/ 227 h 574"/>
                <a:gd name="T42" fmla="*/ 378 w 390"/>
                <a:gd name="T43" fmla="*/ 339 h 574"/>
                <a:gd name="T44" fmla="*/ 378 w 390"/>
                <a:gd name="T45" fmla="*/ 460 h 574"/>
                <a:gd name="T46" fmla="*/ 307 w 390"/>
                <a:gd name="T47" fmla="*/ 541 h 574"/>
                <a:gd name="T48" fmla="*/ 216 w 390"/>
                <a:gd name="T49" fmla="*/ 572 h 574"/>
                <a:gd name="T50" fmla="*/ 264 w 390"/>
                <a:gd name="T51" fmla="*/ 406 h 574"/>
                <a:gd name="T52" fmla="*/ 242 w 390"/>
                <a:gd name="T53" fmla="*/ 379 h 574"/>
                <a:gd name="T54" fmla="*/ 222 w 390"/>
                <a:gd name="T55" fmla="*/ 373 h 574"/>
                <a:gd name="T56" fmla="*/ 153 w 390"/>
                <a:gd name="T57" fmla="*/ 362 h 574"/>
                <a:gd name="T58" fmla="*/ 237 w 390"/>
                <a:gd name="T59" fmla="*/ 347 h 574"/>
                <a:gd name="T60" fmla="*/ 249 w 390"/>
                <a:gd name="T61" fmla="*/ 354 h 574"/>
                <a:gd name="T62" fmla="*/ 262 w 390"/>
                <a:gd name="T63" fmla="*/ 341 h 574"/>
                <a:gd name="T64" fmla="*/ 252 w 390"/>
                <a:gd name="T65" fmla="*/ 325 h 574"/>
                <a:gd name="T66" fmla="*/ 228 w 390"/>
                <a:gd name="T67" fmla="*/ 318 h 574"/>
                <a:gd name="T68" fmla="*/ 209 w 390"/>
                <a:gd name="T69" fmla="*/ 294 h 574"/>
                <a:gd name="T70" fmla="*/ 180 w 390"/>
                <a:gd name="T71" fmla="*/ 299 h 574"/>
                <a:gd name="T72" fmla="*/ 157 w 390"/>
                <a:gd name="T73" fmla="*/ 318 h 574"/>
                <a:gd name="T74" fmla="*/ 132 w 390"/>
                <a:gd name="T75" fmla="*/ 335 h 574"/>
                <a:gd name="T76" fmla="*/ 128 w 390"/>
                <a:gd name="T77" fmla="*/ 366 h 574"/>
                <a:gd name="T78" fmla="*/ 140 w 390"/>
                <a:gd name="T79" fmla="*/ 385 h 574"/>
                <a:gd name="T80" fmla="*/ 162 w 390"/>
                <a:gd name="T81" fmla="*/ 401 h 574"/>
                <a:gd name="T82" fmla="*/ 230 w 390"/>
                <a:gd name="T83" fmla="*/ 431 h 574"/>
                <a:gd name="T84" fmla="*/ 145 w 390"/>
                <a:gd name="T85" fmla="*/ 421 h 574"/>
                <a:gd name="T86" fmla="*/ 131 w 390"/>
                <a:gd name="T87" fmla="*/ 430 h 574"/>
                <a:gd name="T88" fmla="*/ 139 w 390"/>
                <a:gd name="T89" fmla="*/ 451 h 574"/>
                <a:gd name="T90" fmla="*/ 180 w 390"/>
                <a:gd name="T91" fmla="*/ 456 h 574"/>
                <a:gd name="T92" fmla="*/ 192 w 390"/>
                <a:gd name="T93" fmla="*/ 481 h 574"/>
                <a:gd name="T94" fmla="*/ 212 w 390"/>
                <a:gd name="T95" fmla="*/ 468 h 574"/>
                <a:gd name="T96" fmla="*/ 243 w 390"/>
                <a:gd name="T97" fmla="*/ 453 h 574"/>
                <a:gd name="T98" fmla="*/ 264 w 390"/>
                <a:gd name="T99" fmla="*/ 428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0" h="574">
                  <a:moveTo>
                    <a:pt x="91" y="37"/>
                  </a:moveTo>
                  <a:lnTo>
                    <a:pt x="103" y="30"/>
                  </a:lnTo>
                  <a:lnTo>
                    <a:pt x="115" y="30"/>
                  </a:lnTo>
                  <a:lnTo>
                    <a:pt x="127" y="36"/>
                  </a:lnTo>
                  <a:lnTo>
                    <a:pt x="137" y="42"/>
                  </a:lnTo>
                  <a:lnTo>
                    <a:pt x="146" y="51"/>
                  </a:lnTo>
                  <a:lnTo>
                    <a:pt x="154" y="59"/>
                  </a:lnTo>
                  <a:lnTo>
                    <a:pt x="159" y="64"/>
                  </a:lnTo>
                  <a:lnTo>
                    <a:pt x="163" y="67"/>
                  </a:lnTo>
                  <a:lnTo>
                    <a:pt x="165" y="66"/>
                  </a:lnTo>
                  <a:lnTo>
                    <a:pt x="165" y="62"/>
                  </a:lnTo>
                  <a:lnTo>
                    <a:pt x="162" y="55"/>
                  </a:lnTo>
                  <a:lnTo>
                    <a:pt x="158" y="47"/>
                  </a:lnTo>
                  <a:lnTo>
                    <a:pt x="154" y="38"/>
                  </a:lnTo>
                  <a:lnTo>
                    <a:pt x="150" y="29"/>
                  </a:lnTo>
                  <a:lnTo>
                    <a:pt x="149" y="21"/>
                  </a:lnTo>
                  <a:lnTo>
                    <a:pt x="149" y="13"/>
                  </a:lnTo>
                  <a:lnTo>
                    <a:pt x="152" y="7"/>
                  </a:lnTo>
                  <a:lnTo>
                    <a:pt x="159" y="2"/>
                  </a:lnTo>
                  <a:lnTo>
                    <a:pt x="171" y="0"/>
                  </a:lnTo>
                  <a:lnTo>
                    <a:pt x="188" y="2"/>
                  </a:lnTo>
                  <a:lnTo>
                    <a:pt x="200" y="7"/>
                  </a:lnTo>
                  <a:lnTo>
                    <a:pt x="208" y="13"/>
                  </a:lnTo>
                  <a:lnTo>
                    <a:pt x="213" y="23"/>
                  </a:lnTo>
                  <a:lnTo>
                    <a:pt x="214" y="32"/>
                  </a:lnTo>
                  <a:lnTo>
                    <a:pt x="214" y="42"/>
                  </a:lnTo>
                  <a:lnTo>
                    <a:pt x="212" y="53"/>
                  </a:lnTo>
                  <a:lnTo>
                    <a:pt x="211" y="62"/>
                  </a:lnTo>
                  <a:lnTo>
                    <a:pt x="209" y="68"/>
                  </a:lnTo>
                  <a:lnTo>
                    <a:pt x="208" y="74"/>
                  </a:lnTo>
                  <a:lnTo>
                    <a:pt x="211" y="75"/>
                  </a:lnTo>
                  <a:lnTo>
                    <a:pt x="213" y="72"/>
                  </a:lnTo>
                  <a:lnTo>
                    <a:pt x="217" y="66"/>
                  </a:lnTo>
                  <a:lnTo>
                    <a:pt x="221" y="57"/>
                  </a:lnTo>
                  <a:lnTo>
                    <a:pt x="226" y="46"/>
                  </a:lnTo>
                  <a:lnTo>
                    <a:pt x="233" y="34"/>
                  </a:lnTo>
                  <a:lnTo>
                    <a:pt x="241" y="24"/>
                  </a:lnTo>
                  <a:lnTo>
                    <a:pt x="251" y="15"/>
                  </a:lnTo>
                  <a:lnTo>
                    <a:pt x="262" y="11"/>
                  </a:lnTo>
                  <a:lnTo>
                    <a:pt x="273" y="11"/>
                  </a:lnTo>
                  <a:lnTo>
                    <a:pt x="288" y="16"/>
                  </a:lnTo>
                  <a:lnTo>
                    <a:pt x="305" y="29"/>
                  </a:lnTo>
                  <a:lnTo>
                    <a:pt x="314" y="41"/>
                  </a:lnTo>
                  <a:lnTo>
                    <a:pt x="318" y="53"/>
                  </a:lnTo>
                  <a:lnTo>
                    <a:pt x="315" y="63"/>
                  </a:lnTo>
                  <a:lnTo>
                    <a:pt x="307" y="74"/>
                  </a:lnTo>
                  <a:lnTo>
                    <a:pt x="298" y="84"/>
                  </a:lnTo>
                  <a:lnTo>
                    <a:pt x="285" y="95"/>
                  </a:lnTo>
                  <a:lnTo>
                    <a:pt x="272" y="106"/>
                  </a:lnTo>
                  <a:lnTo>
                    <a:pt x="259" y="117"/>
                  </a:lnTo>
                  <a:lnTo>
                    <a:pt x="247" y="129"/>
                  </a:lnTo>
                  <a:lnTo>
                    <a:pt x="142" y="129"/>
                  </a:lnTo>
                  <a:lnTo>
                    <a:pt x="127" y="114"/>
                  </a:lnTo>
                  <a:lnTo>
                    <a:pt x="112" y="101"/>
                  </a:lnTo>
                  <a:lnTo>
                    <a:pt x="98" y="91"/>
                  </a:lnTo>
                  <a:lnTo>
                    <a:pt x="87" y="80"/>
                  </a:lnTo>
                  <a:lnTo>
                    <a:pt x="80" y="70"/>
                  </a:lnTo>
                  <a:lnTo>
                    <a:pt x="77" y="61"/>
                  </a:lnTo>
                  <a:lnTo>
                    <a:pt x="81" y="49"/>
                  </a:lnTo>
                  <a:lnTo>
                    <a:pt x="91" y="37"/>
                  </a:lnTo>
                  <a:close/>
                  <a:moveTo>
                    <a:pt x="196" y="574"/>
                  </a:moveTo>
                  <a:lnTo>
                    <a:pt x="177" y="572"/>
                  </a:lnTo>
                  <a:lnTo>
                    <a:pt x="154" y="568"/>
                  </a:lnTo>
                  <a:lnTo>
                    <a:pt x="131" y="562"/>
                  </a:lnTo>
                  <a:lnTo>
                    <a:pt x="107" y="553"/>
                  </a:lnTo>
                  <a:lnTo>
                    <a:pt x="84" y="541"/>
                  </a:lnTo>
                  <a:lnTo>
                    <a:pt x="63" y="525"/>
                  </a:lnTo>
                  <a:lnTo>
                    <a:pt x="42" y="507"/>
                  </a:lnTo>
                  <a:lnTo>
                    <a:pt x="25" y="485"/>
                  </a:lnTo>
                  <a:lnTo>
                    <a:pt x="12" y="460"/>
                  </a:lnTo>
                  <a:lnTo>
                    <a:pt x="4" y="430"/>
                  </a:lnTo>
                  <a:lnTo>
                    <a:pt x="0" y="397"/>
                  </a:lnTo>
                  <a:lnTo>
                    <a:pt x="2" y="373"/>
                  </a:lnTo>
                  <a:lnTo>
                    <a:pt x="6" y="352"/>
                  </a:lnTo>
                  <a:lnTo>
                    <a:pt x="15" y="330"/>
                  </a:lnTo>
                  <a:lnTo>
                    <a:pt x="27" y="309"/>
                  </a:lnTo>
                  <a:lnTo>
                    <a:pt x="43" y="286"/>
                  </a:lnTo>
                  <a:lnTo>
                    <a:pt x="63" y="260"/>
                  </a:lnTo>
                  <a:lnTo>
                    <a:pt x="85" y="231"/>
                  </a:lnTo>
                  <a:lnTo>
                    <a:pt x="112" y="198"/>
                  </a:lnTo>
                  <a:lnTo>
                    <a:pt x="142" y="160"/>
                  </a:lnTo>
                  <a:lnTo>
                    <a:pt x="246" y="160"/>
                  </a:lnTo>
                  <a:lnTo>
                    <a:pt x="275" y="195"/>
                  </a:lnTo>
                  <a:lnTo>
                    <a:pt x="302" y="227"/>
                  </a:lnTo>
                  <a:lnTo>
                    <a:pt x="327" y="257"/>
                  </a:lnTo>
                  <a:lnTo>
                    <a:pt x="348" y="284"/>
                  </a:lnTo>
                  <a:lnTo>
                    <a:pt x="365" y="312"/>
                  </a:lnTo>
                  <a:lnTo>
                    <a:pt x="378" y="339"/>
                  </a:lnTo>
                  <a:lnTo>
                    <a:pt x="387" y="368"/>
                  </a:lnTo>
                  <a:lnTo>
                    <a:pt x="390" y="398"/>
                  </a:lnTo>
                  <a:lnTo>
                    <a:pt x="387" y="431"/>
                  </a:lnTo>
                  <a:lnTo>
                    <a:pt x="378" y="460"/>
                  </a:lnTo>
                  <a:lnTo>
                    <a:pt x="366" y="485"/>
                  </a:lnTo>
                  <a:lnTo>
                    <a:pt x="349" y="507"/>
                  </a:lnTo>
                  <a:lnTo>
                    <a:pt x="330" y="525"/>
                  </a:lnTo>
                  <a:lnTo>
                    <a:pt x="307" y="541"/>
                  </a:lnTo>
                  <a:lnTo>
                    <a:pt x="284" y="553"/>
                  </a:lnTo>
                  <a:lnTo>
                    <a:pt x="260" y="562"/>
                  </a:lnTo>
                  <a:lnTo>
                    <a:pt x="238" y="568"/>
                  </a:lnTo>
                  <a:lnTo>
                    <a:pt x="216" y="572"/>
                  </a:lnTo>
                  <a:lnTo>
                    <a:pt x="196" y="574"/>
                  </a:lnTo>
                  <a:close/>
                  <a:moveTo>
                    <a:pt x="264" y="428"/>
                  </a:moveTo>
                  <a:lnTo>
                    <a:pt x="264" y="415"/>
                  </a:lnTo>
                  <a:lnTo>
                    <a:pt x="264" y="406"/>
                  </a:lnTo>
                  <a:lnTo>
                    <a:pt x="262" y="401"/>
                  </a:lnTo>
                  <a:lnTo>
                    <a:pt x="259" y="396"/>
                  </a:lnTo>
                  <a:lnTo>
                    <a:pt x="252" y="389"/>
                  </a:lnTo>
                  <a:lnTo>
                    <a:pt x="242" y="379"/>
                  </a:lnTo>
                  <a:lnTo>
                    <a:pt x="238" y="376"/>
                  </a:lnTo>
                  <a:lnTo>
                    <a:pt x="235" y="375"/>
                  </a:lnTo>
                  <a:lnTo>
                    <a:pt x="230" y="373"/>
                  </a:lnTo>
                  <a:lnTo>
                    <a:pt x="222" y="373"/>
                  </a:lnTo>
                  <a:lnTo>
                    <a:pt x="209" y="373"/>
                  </a:lnTo>
                  <a:lnTo>
                    <a:pt x="191" y="373"/>
                  </a:lnTo>
                  <a:lnTo>
                    <a:pt x="166" y="373"/>
                  </a:lnTo>
                  <a:lnTo>
                    <a:pt x="153" y="362"/>
                  </a:lnTo>
                  <a:lnTo>
                    <a:pt x="153" y="352"/>
                  </a:lnTo>
                  <a:lnTo>
                    <a:pt x="163" y="343"/>
                  </a:lnTo>
                  <a:lnTo>
                    <a:pt x="233" y="343"/>
                  </a:lnTo>
                  <a:lnTo>
                    <a:pt x="237" y="347"/>
                  </a:lnTo>
                  <a:lnTo>
                    <a:pt x="241" y="351"/>
                  </a:lnTo>
                  <a:lnTo>
                    <a:pt x="243" y="354"/>
                  </a:lnTo>
                  <a:lnTo>
                    <a:pt x="246" y="355"/>
                  </a:lnTo>
                  <a:lnTo>
                    <a:pt x="249" y="354"/>
                  </a:lnTo>
                  <a:lnTo>
                    <a:pt x="251" y="352"/>
                  </a:lnTo>
                  <a:lnTo>
                    <a:pt x="256" y="347"/>
                  </a:lnTo>
                  <a:lnTo>
                    <a:pt x="259" y="343"/>
                  </a:lnTo>
                  <a:lnTo>
                    <a:pt x="262" y="341"/>
                  </a:lnTo>
                  <a:lnTo>
                    <a:pt x="263" y="338"/>
                  </a:lnTo>
                  <a:lnTo>
                    <a:pt x="262" y="335"/>
                  </a:lnTo>
                  <a:lnTo>
                    <a:pt x="260" y="333"/>
                  </a:lnTo>
                  <a:lnTo>
                    <a:pt x="252" y="325"/>
                  </a:lnTo>
                  <a:lnTo>
                    <a:pt x="249" y="321"/>
                  </a:lnTo>
                  <a:lnTo>
                    <a:pt x="245" y="320"/>
                  </a:lnTo>
                  <a:lnTo>
                    <a:pt x="238" y="318"/>
                  </a:lnTo>
                  <a:lnTo>
                    <a:pt x="228" y="318"/>
                  </a:lnTo>
                  <a:lnTo>
                    <a:pt x="212" y="318"/>
                  </a:lnTo>
                  <a:lnTo>
                    <a:pt x="212" y="305"/>
                  </a:lnTo>
                  <a:lnTo>
                    <a:pt x="212" y="297"/>
                  </a:lnTo>
                  <a:lnTo>
                    <a:pt x="209" y="294"/>
                  </a:lnTo>
                  <a:lnTo>
                    <a:pt x="201" y="294"/>
                  </a:lnTo>
                  <a:lnTo>
                    <a:pt x="188" y="294"/>
                  </a:lnTo>
                  <a:lnTo>
                    <a:pt x="183" y="295"/>
                  </a:lnTo>
                  <a:lnTo>
                    <a:pt x="180" y="299"/>
                  </a:lnTo>
                  <a:lnTo>
                    <a:pt x="180" y="307"/>
                  </a:lnTo>
                  <a:lnTo>
                    <a:pt x="180" y="318"/>
                  </a:lnTo>
                  <a:lnTo>
                    <a:pt x="166" y="318"/>
                  </a:lnTo>
                  <a:lnTo>
                    <a:pt x="157" y="318"/>
                  </a:lnTo>
                  <a:lnTo>
                    <a:pt x="150" y="320"/>
                  </a:lnTo>
                  <a:lnTo>
                    <a:pt x="145" y="322"/>
                  </a:lnTo>
                  <a:lnTo>
                    <a:pt x="140" y="328"/>
                  </a:lnTo>
                  <a:lnTo>
                    <a:pt x="132" y="335"/>
                  </a:lnTo>
                  <a:lnTo>
                    <a:pt x="129" y="342"/>
                  </a:lnTo>
                  <a:lnTo>
                    <a:pt x="128" y="351"/>
                  </a:lnTo>
                  <a:lnTo>
                    <a:pt x="128" y="359"/>
                  </a:lnTo>
                  <a:lnTo>
                    <a:pt x="128" y="366"/>
                  </a:lnTo>
                  <a:lnTo>
                    <a:pt x="128" y="371"/>
                  </a:lnTo>
                  <a:lnTo>
                    <a:pt x="131" y="375"/>
                  </a:lnTo>
                  <a:lnTo>
                    <a:pt x="135" y="380"/>
                  </a:lnTo>
                  <a:lnTo>
                    <a:pt x="140" y="385"/>
                  </a:lnTo>
                  <a:lnTo>
                    <a:pt x="150" y="396"/>
                  </a:lnTo>
                  <a:lnTo>
                    <a:pt x="154" y="398"/>
                  </a:lnTo>
                  <a:lnTo>
                    <a:pt x="158" y="400"/>
                  </a:lnTo>
                  <a:lnTo>
                    <a:pt x="162" y="401"/>
                  </a:lnTo>
                  <a:lnTo>
                    <a:pt x="226" y="400"/>
                  </a:lnTo>
                  <a:lnTo>
                    <a:pt x="238" y="413"/>
                  </a:lnTo>
                  <a:lnTo>
                    <a:pt x="238" y="423"/>
                  </a:lnTo>
                  <a:lnTo>
                    <a:pt x="230" y="431"/>
                  </a:lnTo>
                  <a:lnTo>
                    <a:pt x="157" y="431"/>
                  </a:lnTo>
                  <a:lnTo>
                    <a:pt x="152" y="426"/>
                  </a:lnTo>
                  <a:lnTo>
                    <a:pt x="149" y="422"/>
                  </a:lnTo>
                  <a:lnTo>
                    <a:pt x="145" y="421"/>
                  </a:lnTo>
                  <a:lnTo>
                    <a:pt x="142" y="419"/>
                  </a:lnTo>
                  <a:lnTo>
                    <a:pt x="140" y="421"/>
                  </a:lnTo>
                  <a:lnTo>
                    <a:pt x="137" y="422"/>
                  </a:lnTo>
                  <a:lnTo>
                    <a:pt x="131" y="430"/>
                  </a:lnTo>
                  <a:lnTo>
                    <a:pt x="127" y="434"/>
                  </a:lnTo>
                  <a:lnTo>
                    <a:pt x="127" y="438"/>
                  </a:lnTo>
                  <a:lnTo>
                    <a:pt x="131" y="443"/>
                  </a:lnTo>
                  <a:lnTo>
                    <a:pt x="139" y="451"/>
                  </a:lnTo>
                  <a:lnTo>
                    <a:pt x="142" y="453"/>
                  </a:lnTo>
                  <a:lnTo>
                    <a:pt x="146" y="455"/>
                  </a:lnTo>
                  <a:lnTo>
                    <a:pt x="150" y="456"/>
                  </a:lnTo>
                  <a:lnTo>
                    <a:pt x="180" y="456"/>
                  </a:lnTo>
                  <a:lnTo>
                    <a:pt x="180" y="469"/>
                  </a:lnTo>
                  <a:lnTo>
                    <a:pt x="182" y="477"/>
                  </a:lnTo>
                  <a:lnTo>
                    <a:pt x="184" y="479"/>
                  </a:lnTo>
                  <a:lnTo>
                    <a:pt x="192" y="481"/>
                  </a:lnTo>
                  <a:lnTo>
                    <a:pt x="205" y="481"/>
                  </a:lnTo>
                  <a:lnTo>
                    <a:pt x="209" y="479"/>
                  </a:lnTo>
                  <a:lnTo>
                    <a:pt x="212" y="476"/>
                  </a:lnTo>
                  <a:lnTo>
                    <a:pt x="212" y="468"/>
                  </a:lnTo>
                  <a:lnTo>
                    <a:pt x="212" y="456"/>
                  </a:lnTo>
                  <a:lnTo>
                    <a:pt x="228" y="456"/>
                  </a:lnTo>
                  <a:lnTo>
                    <a:pt x="237" y="456"/>
                  </a:lnTo>
                  <a:lnTo>
                    <a:pt x="243" y="453"/>
                  </a:lnTo>
                  <a:lnTo>
                    <a:pt x="247" y="451"/>
                  </a:lnTo>
                  <a:lnTo>
                    <a:pt x="255" y="444"/>
                  </a:lnTo>
                  <a:lnTo>
                    <a:pt x="262" y="436"/>
                  </a:lnTo>
                  <a:lnTo>
                    <a:pt x="264" y="428"/>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29" name="Group 28"/>
          <p:cNvGrpSpPr/>
          <p:nvPr/>
        </p:nvGrpSpPr>
        <p:grpSpPr>
          <a:xfrm>
            <a:off x="565787" y="5072423"/>
            <a:ext cx="8472196" cy="1642188"/>
            <a:chOff x="671804" y="4015274"/>
            <a:chExt cx="8472196" cy="1642188"/>
          </a:xfrm>
        </p:grpSpPr>
        <p:grpSp>
          <p:nvGrpSpPr>
            <p:cNvPr id="30" name="Group 29"/>
            <p:cNvGrpSpPr/>
            <p:nvPr/>
          </p:nvGrpSpPr>
          <p:grpSpPr>
            <a:xfrm>
              <a:off x="671804" y="4015274"/>
              <a:ext cx="8472196" cy="1642188"/>
              <a:chOff x="671804" y="4015274"/>
              <a:chExt cx="8472196" cy="1642188"/>
            </a:xfrm>
          </p:grpSpPr>
          <p:sp>
            <p:nvSpPr>
              <p:cNvPr id="32" name="Rectangle 31"/>
              <p:cNvSpPr/>
              <p:nvPr/>
            </p:nvSpPr>
            <p:spPr>
              <a:xfrm>
                <a:off x="1492898" y="4015274"/>
                <a:ext cx="7651102" cy="1642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p:cNvSpPr/>
              <p:nvPr/>
            </p:nvSpPr>
            <p:spPr>
              <a:xfrm>
                <a:off x="671804" y="4015274"/>
                <a:ext cx="1642188" cy="164218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p:cNvSpPr txBox="1"/>
              <p:nvPr/>
            </p:nvSpPr>
            <p:spPr>
              <a:xfrm>
                <a:off x="2537927" y="4482425"/>
                <a:ext cx="5460149" cy="707886"/>
              </a:xfrm>
              <a:prstGeom prst="rect">
                <a:avLst/>
              </a:prstGeom>
              <a:noFill/>
            </p:spPr>
            <p:txBody>
              <a:bodyPr wrap="none" rtlCol="0" anchor="ctr">
                <a:spAutoFit/>
              </a:bodyPr>
              <a:lstStyle/>
              <a:p>
                <a:r>
                  <a:rPr lang="en-US" sz="4000" dirty="0" smtClean="0">
                    <a:solidFill>
                      <a:schemeClr val="accent2"/>
                    </a:solidFill>
                  </a:rPr>
                  <a:t>Future Personal Needs</a:t>
                </a:r>
                <a:endParaRPr lang="en-US" sz="4000" dirty="0">
                  <a:solidFill>
                    <a:schemeClr val="accent2"/>
                  </a:solidFill>
                </a:endParaRPr>
              </a:p>
            </p:txBody>
          </p:sp>
        </p:grpSp>
        <p:sp>
          <p:nvSpPr>
            <p:cNvPr id="31" name="Freeform 55"/>
            <p:cNvSpPr>
              <a:spLocks noEditPoints="1"/>
            </p:cNvSpPr>
            <p:nvPr/>
          </p:nvSpPr>
          <p:spPr bwMode="auto">
            <a:xfrm>
              <a:off x="1138304" y="4422966"/>
              <a:ext cx="692150" cy="795338"/>
            </a:xfrm>
            <a:custGeom>
              <a:avLst/>
              <a:gdLst>
                <a:gd name="T0" fmla="*/ 217 w 436"/>
                <a:gd name="T1" fmla="*/ 402 h 501"/>
                <a:gd name="T2" fmla="*/ 244 w 436"/>
                <a:gd name="T3" fmla="*/ 275 h 501"/>
                <a:gd name="T4" fmla="*/ 191 w 436"/>
                <a:gd name="T5" fmla="*/ 275 h 501"/>
                <a:gd name="T6" fmla="*/ 265 w 436"/>
                <a:gd name="T7" fmla="*/ 116 h 501"/>
                <a:gd name="T8" fmla="*/ 221 w 436"/>
                <a:gd name="T9" fmla="*/ 130 h 501"/>
                <a:gd name="T10" fmla="*/ 166 w 436"/>
                <a:gd name="T11" fmla="*/ 131 h 501"/>
                <a:gd name="T12" fmla="*/ 149 w 436"/>
                <a:gd name="T13" fmla="*/ 131 h 501"/>
                <a:gd name="T14" fmla="*/ 149 w 436"/>
                <a:gd name="T15" fmla="*/ 141 h 501"/>
                <a:gd name="T16" fmla="*/ 147 w 436"/>
                <a:gd name="T17" fmla="*/ 144 h 501"/>
                <a:gd name="T18" fmla="*/ 144 w 436"/>
                <a:gd name="T19" fmla="*/ 137 h 501"/>
                <a:gd name="T20" fmla="*/ 140 w 436"/>
                <a:gd name="T21" fmla="*/ 132 h 501"/>
                <a:gd name="T22" fmla="*/ 138 w 436"/>
                <a:gd name="T23" fmla="*/ 132 h 501"/>
                <a:gd name="T24" fmla="*/ 138 w 436"/>
                <a:gd name="T25" fmla="*/ 156 h 501"/>
                <a:gd name="T26" fmla="*/ 145 w 436"/>
                <a:gd name="T27" fmla="*/ 188 h 501"/>
                <a:gd name="T28" fmla="*/ 151 w 436"/>
                <a:gd name="T29" fmla="*/ 192 h 501"/>
                <a:gd name="T30" fmla="*/ 177 w 436"/>
                <a:gd name="T31" fmla="*/ 241 h 501"/>
                <a:gd name="T32" fmla="*/ 225 w 436"/>
                <a:gd name="T33" fmla="*/ 262 h 501"/>
                <a:gd name="T34" fmla="*/ 271 w 436"/>
                <a:gd name="T35" fmla="*/ 221 h 501"/>
                <a:gd name="T36" fmla="*/ 286 w 436"/>
                <a:gd name="T37" fmla="*/ 191 h 501"/>
                <a:gd name="T38" fmla="*/ 289 w 436"/>
                <a:gd name="T39" fmla="*/ 187 h 501"/>
                <a:gd name="T40" fmla="*/ 297 w 436"/>
                <a:gd name="T41" fmla="*/ 140 h 501"/>
                <a:gd name="T42" fmla="*/ 296 w 436"/>
                <a:gd name="T43" fmla="*/ 131 h 501"/>
                <a:gd name="T44" fmla="*/ 293 w 436"/>
                <a:gd name="T45" fmla="*/ 134 h 501"/>
                <a:gd name="T46" fmla="*/ 289 w 436"/>
                <a:gd name="T47" fmla="*/ 140 h 501"/>
                <a:gd name="T48" fmla="*/ 286 w 436"/>
                <a:gd name="T49" fmla="*/ 144 h 501"/>
                <a:gd name="T50" fmla="*/ 282 w 436"/>
                <a:gd name="T51" fmla="*/ 140 h 501"/>
                <a:gd name="T52" fmla="*/ 280 w 436"/>
                <a:gd name="T53" fmla="*/ 123 h 501"/>
                <a:gd name="T54" fmla="*/ 191 w 436"/>
                <a:gd name="T55" fmla="*/ 0 h 501"/>
                <a:gd name="T56" fmla="*/ 216 w 436"/>
                <a:gd name="T57" fmla="*/ 7 h 501"/>
                <a:gd name="T58" fmla="*/ 245 w 436"/>
                <a:gd name="T59" fmla="*/ 3 h 501"/>
                <a:gd name="T60" fmla="*/ 308 w 436"/>
                <a:gd name="T61" fmla="*/ 39 h 501"/>
                <a:gd name="T62" fmla="*/ 338 w 436"/>
                <a:gd name="T63" fmla="*/ 107 h 501"/>
                <a:gd name="T64" fmla="*/ 347 w 436"/>
                <a:gd name="T65" fmla="*/ 186 h 501"/>
                <a:gd name="T66" fmla="*/ 334 w 436"/>
                <a:gd name="T67" fmla="*/ 240 h 501"/>
                <a:gd name="T68" fmla="*/ 293 w 436"/>
                <a:gd name="T69" fmla="*/ 259 h 501"/>
                <a:gd name="T70" fmla="*/ 368 w 436"/>
                <a:gd name="T71" fmla="*/ 305 h 501"/>
                <a:gd name="T72" fmla="*/ 396 w 436"/>
                <a:gd name="T73" fmla="*/ 347 h 501"/>
                <a:gd name="T74" fmla="*/ 420 w 436"/>
                <a:gd name="T75" fmla="*/ 423 h 501"/>
                <a:gd name="T76" fmla="*/ 435 w 436"/>
                <a:gd name="T77" fmla="*/ 488 h 501"/>
                <a:gd name="T78" fmla="*/ 1 w 436"/>
                <a:gd name="T79" fmla="*/ 488 h 501"/>
                <a:gd name="T80" fmla="*/ 17 w 436"/>
                <a:gd name="T81" fmla="*/ 423 h 501"/>
                <a:gd name="T82" fmla="*/ 42 w 436"/>
                <a:gd name="T83" fmla="*/ 347 h 501"/>
                <a:gd name="T84" fmla="*/ 70 w 436"/>
                <a:gd name="T85" fmla="*/ 305 h 501"/>
                <a:gd name="T86" fmla="*/ 140 w 436"/>
                <a:gd name="T87" fmla="*/ 259 h 501"/>
                <a:gd name="T88" fmla="*/ 102 w 436"/>
                <a:gd name="T89" fmla="*/ 238 h 501"/>
                <a:gd name="T90" fmla="*/ 90 w 436"/>
                <a:gd name="T91" fmla="*/ 186 h 501"/>
                <a:gd name="T92" fmla="*/ 98 w 436"/>
                <a:gd name="T93" fmla="*/ 107 h 501"/>
                <a:gd name="T94" fmla="*/ 128 w 436"/>
                <a:gd name="T95" fmla="*/ 39 h 501"/>
                <a:gd name="T96" fmla="*/ 191 w 436"/>
                <a:gd name="T97" fmla="*/ 0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36" h="501">
                  <a:moveTo>
                    <a:pt x="176" y="264"/>
                  </a:moveTo>
                  <a:lnTo>
                    <a:pt x="169" y="297"/>
                  </a:lnTo>
                  <a:lnTo>
                    <a:pt x="217" y="402"/>
                  </a:lnTo>
                  <a:lnTo>
                    <a:pt x="266" y="297"/>
                  </a:lnTo>
                  <a:lnTo>
                    <a:pt x="259" y="264"/>
                  </a:lnTo>
                  <a:lnTo>
                    <a:pt x="244" y="275"/>
                  </a:lnTo>
                  <a:lnTo>
                    <a:pt x="227" y="280"/>
                  </a:lnTo>
                  <a:lnTo>
                    <a:pt x="208" y="280"/>
                  </a:lnTo>
                  <a:lnTo>
                    <a:pt x="191" y="275"/>
                  </a:lnTo>
                  <a:lnTo>
                    <a:pt x="176" y="264"/>
                  </a:lnTo>
                  <a:close/>
                  <a:moveTo>
                    <a:pt x="274" y="115"/>
                  </a:moveTo>
                  <a:lnTo>
                    <a:pt x="265" y="116"/>
                  </a:lnTo>
                  <a:lnTo>
                    <a:pt x="252" y="120"/>
                  </a:lnTo>
                  <a:lnTo>
                    <a:pt x="237" y="124"/>
                  </a:lnTo>
                  <a:lnTo>
                    <a:pt x="221" y="130"/>
                  </a:lnTo>
                  <a:lnTo>
                    <a:pt x="203" y="132"/>
                  </a:lnTo>
                  <a:lnTo>
                    <a:pt x="185" y="134"/>
                  </a:lnTo>
                  <a:lnTo>
                    <a:pt x="166" y="131"/>
                  </a:lnTo>
                  <a:lnTo>
                    <a:pt x="148" y="124"/>
                  </a:lnTo>
                  <a:lnTo>
                    <a:pt x="149" y="127"/>
                  </a:lnTo>
                  <a:lnTo>
                    <a:pt x="149" y="131"/>
                  </a:lnTo>
                  <a:lnTo>
                    <a:pt x="149" y="135"/>
                  </a:lnTo>
                  <a:lnTo>
                    <a:pt x="149" y="139"/>
                  </a:lnTo>
                  <a:lnTo>
                    <a:pt x="149" y="141"/>
                  </a:lnTo>
                  <a:lnTo>
                    <a:pt x="148" y="144"/>
                  </a:lnTo>
                  <a:lnTo>
                    <a:pt x="148" y="144"/>
                  </a:lnTo>
                  <a:lnTo>
                    <a:pt x="147" y="144"/>
                  </a:lnTo>
                  <a:lnTo>
                    <a:pt x="147" y="143"/>
                  </a:lnTo>
                  <a:lnTo>
                    <a:pt x="145" y="140"/>
                  </a:lnTo>
                  <a:lnTo>
                    <a:pt x="144" y="137"/>
                  </a:lnTo>
                  <a:lnTo>
                    <a:pt x="143" y="136"/>
                  </a:lnTo>
                  <a:lnTo>
                    <a:pt x="142" y="134"/>
                  </a:lnTo>
                  <a:lnTo>
                    <a:pt x="140" y="132"/>
                  </a:lnTo>
                  <a:lnTo>
                    <a:pt x="139" y="131"/>
                  </a:lnTo>
                  <a:lnTo>
                    <a:pt x="138" y="131"/>
                  </a:lnTo>
                  <a:lnTo>
                    <a:pt x="138" y="132"/>
                  </a:lnTo>
                  <a:lnTo>
                    <a:pt x="136" y="136"/>
                  </a:lnTo>
                  <a:lnTo>
                    <a:pt x="136" y="140"/>
                  </a:lnTo>
                  <a:lnTo>
                    <a:pt x="138" y="156"/>
                  </a:lnTo>
                  <a:lnTo>
                    <a:pt x="140" y="173"/>
                  </a:lnTo>
                  <a:lnTo>
                    <a:pt x="144" y="187"/>
                  </a:lnTo>
                  <a:lnTo>
                    <a:pt x="145" y="188"/>
                  </a:lnTo>
                  <a:lnTo>
                    <a:pt x="147" y="190"/>
                  </a:lnTo>
                  <a:lnTo>
                    <a:pt x="148" y="191"/>
                  </a:lnTo>
                  <a:lnTo>
                    <a:pt x="151" y="192"/>
                  </a:lnTo>
                  <a:lnTo>
                    <a:pt x="152" y="194"/>
                  </a:lnTo>
                  <a:lnTo>
                    <a:pt x="162" y="221"/>
                  </a:lnTo>
                  <a:lnTo>
                    <a:pt x="177" y="241"/>
                  </a:lnTo>
                  <a:lnTo>
                    <a:pt x="191" y="255"/>
                  </a:lnTo>
                  <a:lnTo>
                    <a:pt x="208" y="262"/>
                  </a:lnTo>
                  <a:lnTo>
                    <a:pt x="225" y="262"/>
                  </a:lnTo>
                  <a:lnTo>
                    <a:pt x="242" y="255"/>
                  </a:lnTo>
                  <a:lnTo>
                    <a:pt x="258" y="241"/>
                  </a:lnTo>
                  <a:lnTo>
                    <a:pt x="271" y="221"/>
                  </a:lnTo>
                  <a:lnTo>
                    <a:pt x="283" y="194"/>
                  </a:lnTo>
                  <a:lnTo>
                    <a:pt x="284" y="192"/>
                  </a:lnTo>
                  <a:lnTo>
                    <a:pt x="286" y="191"/>
                  </a:lnTo>
                  <a:lnTo>
                    <a:pt x="287" y="190"/>
                  </a:lnTo>
                  <a:lnTo>
                    <a:pt x="288" y="188"/>
                  </a:lnTo>
                  <a:lnTo>
                    <a:pt x="289" y="187"/>
                  </a:lnTo>
                  <a:lnTo>
                    <a:pt x="293" y="173"/>
                  </a:lnTo>
                  <a:lnTo>
                    <a:pt x="296" y="156"/>
                  </a:lnTo>
                  <a:lnTo>
                    <a:pt x="297" y="140"/>
                  </a:lnTo>
                  <a:lnTo>
                    <a:pt x="297" y="136"/>
                  </a:lnTo>
                  <a:lnTo>
                    <a:pt x="296" y="132"/>
                  </a:lnTo>
                  <a:lnTo>
                    <a:pt x="296" y="131"/>
                  </a:lnTo>
                  <a:lnTo>
                    <a:pt x="295" y="131"/>
                  </a:lnTo>
                  <a:lnTo>
                    <a:pt x="293" y="132"/>
                  </a:lnTo>
                  <a:lnTo>
                    <a:pt x="293" y="134"/>
                  </a:lnTo>
                  <a:lnTo>
                    <a:pt x="292" y="136"/>
                  </a:lnTo>
                  <a:lnTo>
                    <a:pt x="291" y="137"/>
                  </a:lnTo>
                  <a:lnTo>
                    <a:pt x="289" y="140"/>
                  </a:lnTo>
                  <a:lnTo>
                    <a:pt x="288" y="143"/>
                  </a:lnTo>
                  <a:lnTo>
                    <a:pt x="287" y="144"/>
                  </a:lnTo>
                  <a:lnTo>
                    <a:pt x="286" y="144"/>
                  </a:lnTo>
                  <a:lnTo>
                    <a:pt x="284" y="144"/>
                  </a:lnTo>
                  <a:lnTo>
                    <a:pt x="282" y="143"/>
                  </a:lnTo>
                  <a:lnTo>
                    <a:pt x="282" y="140"/>
                  </a:lnTo>
                  <a:lnTo>
                    <a:pt x="280" y="135"/>
                  </a:lnTo>
                  <a:lnTo>
                    <a:pt x="280" y="130"/>
                  </a:lnTo>
                  <a:lnTo>
                    <a:pt x="280" y="123"/>
                  </a:lnTo>
                  <a:lnTo>
                    <a:pt x="279" y="118"/>
                  </a:lnTo>
                  <a:lnTo>
                    <a:pt x="274" y="115"/>
                  </a:lnTo>
                  <a:close/>
                  <a:moveTo>
                    <a:pt x="191" y="0"/>
                  </a:moveTo>
                  <a:lnTo>
                    <a:pt x="198" y="1"/>
                  </a:lnTo>
                  <a:lnTo>
                    <a:pt x="207" y="3"/>
                  </a:lnTo>
                  <a:lnTo>
                    <a:pt x="216" y="7"/>
                  </a:lnTo>
                  <a:lnTo>
                    <a:pt x="225" y="4"/>
                  </a:lnTo>
                  <a:lnTo>
                    <a:pt x="236" y="3"/>
                  </a:lnTo>
                  <a:lnTo>
                    <a:pt x="245" y="3"/>
                  </a:lnTo>
                  <a:lnTo>
                    <a:pt x="269" y="9"/>
                  </a:lnTo>
                  <a:lnTo>
                    <a:pt x="289" y="21"/>
                  </a:lnTo>
                  <a:lnTo>
                    <a:pt x="308" y="39"/>
                  </a:lnTo>
                  <a:lnTo>
                    <a:pt x="325" y="64"/>
                  </a:lnTo>
                  <a:lnTo>
                    <a:pt x="333" y="82"/>
                  </a:lnTo>
                  <a:lnTo>
                    <a:pt x="338" y="107"/>
                  </a:lnTo>
                  <a:lnTo>
                    <a:pt x="343" y="134"/>
                  </a:lnTo>
                  <a:lnTo>
                    <a:pt x="346" y="161"/>
                  </a:lnTo>
                  <a:lnTo>
                    <a:pt x="347" y="186"/>
                  </a:lnTo>
                  <a:lnTo>
                    <a:pt x="346" y="207"/>
                  </a:lnTo>
                  <a:lnTo>
                    <a:pt x="342" y="225"/>
                  </a:lnTo>
                  <a:lnTo>
                    <a:pt x="334" y="240"/>
                  </a:lnTo>
                  <a:lnTo>
                    <a:pt x="324" y="249"/>
                  </a:lnTo>
                  <a:lnTo>
                    <a:pt x="310" y="255"/>
                  </a:lnTo>
                  <a:lnTo>
                    <a:pt x="293" y="259"/>
                  </a:lnTo>
                  <a:lnTo>
                    <a:pt x="276" y="262"/>
                  </a:lnTo>
                  <a:lnTo>
                    <a:pt x="278" y="270"/>
                  </a:lnTo>
                  <a:lnTo>
                    <a:pt x="368" y="305"/>
                  </a:lnTo>
                  <a:lnTo>
                    <a:pt x="377" y="313"/>
                  </a:lnTo>
                  <a:lnTo>
                    <a:pt x="386" y="327"/>
                  </a:lnTo>
                  <a:lnTo>
                    <a:pt x="396" y="347"/>
                  </a:lnTo>
                  <a:lnTo>
                    <a:pt x="405" y="370"/>
                  </a:lnTo>
                  <a:lnTo>
                    <a:pt x="413" y="397"/>
                  </a:lnTo>
                  <a:lnTo>
                    <a:pt x="420" y="423"/>
                  </a:lnTo>
                  <a:lnTo>
                    <a:pt x="427" y="448"/>
                  </a:lnTo>
                  <a:lnTo>
                    <a:pt x="432" y="470"/>
                  </a:lnTo>
                  <a:lnTo>
                    <a:pt x="435" y="488"/>
                  </a:lnTo>
                  <a:lnTo>
                    <a:pt x="436" y="501"/>
                  </a:lnTo>
                  <a:lnTo>
                    <a:pt x="0" y="501"/>
                  </a:lnTo>
                  <a:lnTo>
                    <a:pt x="1" y="488"/>
                  </a:lnTo>
                  <a:lnTo>
                    <a:pt x="5" y="470"/>
                  </a:lnTo>
                  <a:lnTo>
                    <a:pt x="11" y="448"/>
                  </a:lnTo>
                  <a:lnTo>
                    <a:pt x="17" y="423"/>
                  </a:lnTo>
                  <a:lnTo>
                    <a:pt x="24" y="397"/>
                  </a:lnTo>
                  <a:lnTo>
                    <a:pt x="33" y="370"/>
                  </a:lnTo>
                  <a:lnTo>
                    <a:pt x="42" y="347"/>
                  </a:lnTo>
                  <a:lnTo>
                    <a:pt x="51" y="327"/>
                  </a:lnTo>
                  <a:lnTo>
                    <a:pt x="60" y="313"/>
                  </a:lnTo>
                  <a:lnTo>
                    <a:pt x="70" y="305"/>
                  </a:lnTo>
                  <a:lnTo>
                    <a:pt x="156" y="271"/>
                  </a:lnTo>
                  <a:lnTo>
                    <a:pt x="159" y="262"/>
                  </a:lnTo>
                  <a:lnTo>
                    <a:pt x="140" y="259"/>
                  </a:lnTo>
                  <a:lnTo>
                    <a:pt x="126" y="255"/>
                  </a:lnTo>
                  <a:lnTo>
                    <a:pt x="113" y="249"/>
                  </a:lnTo>
                  <a:lnTo>
                    <a:pt x="102" y="238"/>
                  </a:lnTo>
                  <a:lnTo>
                    <a:pt x="96" y="225"/>
                  </a:lnTo>
                  <a:lnTo>
                    <a:pt x="92" y="207"/>
                  </a:lnTo>
                  <a:lnTo>
                    <a:pt x="90" y="186"/>
                  </a:lnTo>
                  <a:lnTo>
                    <a:pt x="92" y="161"/>
                  </a:lnTo>
                  <a:lnTo>
                    <a:pt x="94" y="134"/>
                  </a:lnTo>
                  <a:lnTo>
                    <a:pt x="98" y="107"/>
                  </a:lnTo>
                  <a:lnTo>
                    <a:pt x="105" y="82"/>
                  </a:lnTo>
                  <a:lnTo>
                    <a:pt x="113" y="64"/>
                  </a:lnTo>
                  <a:lnTo>
                    <a:pt x="128" y="39"/>
                  </a:lnTo>
                  <a:lnTo>
                    <a:pt x="147" y="20"/>
                  </a:lnTo>
                  <a:lnTo>
                    <a:pt x="168" y="8"/>
                  </a:lnTo>
                  <a:lnTo>
                    <a:pt x="19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grpSp>
        <p:nvGrpSpPr>
          <p:cNvPr id="35" name="Group 34"/>
          <p:cNvGrpSpPr/>
          <p:nvPr/>
        </p:nvGrpSpPr>
        <p:grpSpPr>
          <a:xfrm>
            <a:off x="565787" y="3273018"/>
            <a:ext cx="8476929" cy="1642189"/>
            <a:chOff x="671804" y="1940766"/>
            <a:chExt cx="8476929" cy="1642189"/>
          </a:xfrm>
        </p:grpSpPr>
        <p:grpSp>
          <p:nvGrpSpPr>
            <p:cNvPr id="36" name="Group 35"/>
            <p:cNvGrpSpPr/>
            <p:nvPr/>
          </p:nvGrpSpPr>
          <p:grpSpPr>
            <a:xfrm>
              <a:off x="671804" y="1940766"/>
              <a:ext cx="8476929" cy="1642189"/>
              <a:chOff x="671804" y="1940766"/>
              <a:chExt cx="8476929" cy="1642189"/>
            </a:xfrm>
          </p:grpSpPr>
          <p:sp>
            <p:nvSpPr>
              <p:cNvPr id="38" name="Rectangle 37"/>
              <p:cNvSpPr/>
              <p:nvPr/>
            </p:nvSpPr>
            <p:spPr>
              <a:xfrm>
                <a:off x="1497631" y="1940766"/>
                <a:ext cx="7651102" cy="16421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8"/>
              <p:cNvSpPr/>
              <p:nvPr/>
            </p:nvSpPr>
            <p:spPr>
              <a:xfrm>
                <a:off x="671804" y="1940767"/>
                <a:ext cx="1642188" cy="164218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2571059" y="2407918"/>
                <a:ext cx="4633000" cy="707886"/>
              </a:xfrm>
              <a:prstGeom prst="rect">
                <a:avLst/>
              </a:prstGeom>
              <a:noFill/>
            </p:spPr>
            <p:txBody>
              <a:bodyPr wrap="none" rtlCol="0" anchor="ctr">
                <a:spAutoFit/>
              </a:bodyPr>
              <a:lstStyle/>
              <a:p>
                <a:r>
                  <a:rPr lang="en-US" sz="4000" dirty="0" smtClean="0">
                    <a:solidFill>
                      <a:schemeClr val="accent2"/>
                    </a:solidFill>
                  </a:rPr>
                  <a:t>Loss of Key Person</a:t>
                </a:r>
                <a:endParaRPr lang="en-US" sz="4000" dirty="0">
                  <a:solidFill>
                    <a:schemeClr val="accent2"/>
                  </a:solidFill>
                </a:endParaRPr>
              </a:p>
            </p:txBody>
          </p:sp>
        </p:grpSp>
        <p:sp>
          <p:nvSpPr>
            <p:cNvPr id="37" name="Freeform 16"/>
            <p:cNvSpPr>
              <a:spLocks noEditPoints="1"/>
            </p:cNvSpPr>
            <p:nvPr/>
          </p:nvSpPr>
          <p:spPr bwMode="auto">
            <a:xfrm>
              <a:off x="1183336" y="2306248"/>
              <a:ext cx="619125" cy="911225"/>
            </a:xfrm>
            <a:custGeom>
              <a:avLst/>
              <a:gdLst>
                <a:gd name="T0" fmla="*/ 127 w 390"/>
                <a:gd name="T1" fmla="*/ 36 h 574"/>
                <a:gd name="T2" fmla="*/ 159 w 390"/>
                <a:gd name="T3" fmla="*/ 64 h 574"/>
                <a:gd name="T4" fmla="*/ 162 w 390"/>
                <a:gd name="T5" fmla="*/ 55 h 574"/>
                <a:gd name="T6" fmla="*/ 149 w 390"/>
                <a:gd name="T7" fmla="*/ 21 h 574"/>
                <a:gd name="T8" fmla="*/ 171 w 390"/>
                <a:gd name="T9" fmla="*/ 0 h 574"/>
                <a:gd name="T10" fmla="*/ 213 w 390"/>
                <a:gd name="T11" fmla="*/ 23 h 574"/>
                <a:gd name="T12" fmla="*/ 211 w 390"/>
                <a:gd name="T13" fmla="*/ 62 h 574"/>
                <a:gd name="T14" fmla="*/ 213 w 390"/>
                <a:gd name="T15" fmla="*/ 72 h 574"/>
                <a:gd name="T16" fmla="*/ 233 w 390"/>
                <a:gd name="T17" fmla="*/ 34 h 574"/>
                <a:gd name="T18" fmla="*/ 273 w 390"/>
                <a:gd name="T19" fmla="*/ 11 h 574"/>
                <a:gd name="T20" fmla="*/ 318 w 390"/>
                <a:gd name="T21" fmla="*/ 53 h 574"/>
                <a:gd name="T22" fmla="*/ 285 w 390"/>
                <a:gd name="T23" fmla="*/ 95 h 574"/>
                <a:gd name="T24" fmla="*/ 142 w 390"/>
                <a:gd name="T25" fmla="*/ 129 h 574"/>
                <a:gd name="T26" fmla="*/ 87 w 390"/>
                <a:gd name="T27" fmla="*/ 80 h 574"/>
                <a:gd name="T28" fmla="*/ 91 w 390"/>
                <a:gd name="T29" fmla="*/ 37 h 574"/>
                <a:gd name="T30" fmla="*/ 131 w 390"/>
                <a:gd name="T31" fmla="*/ 562 h 574"/>
                <a:gd name="T32" fmla="*/ 42 w 390"/>
                <a:gd name="T33" fmla="*/ 507 h 574"/>
                <a:gd name="T34" fmla="*/ 0 w 390"/>
                <a:gd name="T35" fmla="*/ 397 h 574"/>
                <a:gd name="T36" fmla="*/ 27 w 390"/>
                <a:gd name="T37" fmla="*/ 309 h 574"/>
                <a:gd name="T38" fmla="*/ 112 w 390"/>
                <a:gd name="T39" fmla="*/ 198 h 574"/>
                <a:gd name="T40" fmla="*/ 302 w 390"/>
                <a:gd name="T41" fmla="*/ 227 h 574"/>
                <a:gd name="T42" fmla="*/ 378 w 390"/>
                <a:gd name="T43" fmla="*/ 339 h 574"/>
                <a:gd name="T44" fmla="*/ 378 w 390"/>
                <a:gd name="T45" fmla="*/ 460 h 574"/>
                <a:gd name="T46" fmla="*/ 307 w 390"/>
                <a:gd name="T47" fmla="*/ 541 h 574"/>
                <a:gd name="T48" fmla="*/ 216 w 390"/>
                <a:gd name="T49" fmla="*/ 572 h 574"/>
                <a:gd name="T50" fmla="*/ 264 w 390"/>
                <a:gd name="T51" fmla="*/ 406 h 574"/>
                <a:gd name="T52" fmla="*/ 242 w 390"/>
                <a:gd name="T53" fmla="*/ 379 h 574"/>
                <a:gd name="T54" fmla="*/ 222 w 390"/>
                <a:gd name="T55" fmla="*/ 373 h 574"/>
                <a:gd name="T56" fmla="*/ 153 w 390"/>
                <a:gd name="T57" fmla="*/ 362 h 574"/>
                <a:gd name="T58" fmla="*/ 237 w 390"/>
                <a:gd name="T59" fmla="*/ 347 h 574"/>
                <a:gd name="T60" fmla="*/ 249 w 390"/>
                <a:gd name="T61" fmla="*/ 354 h 574"/>
                <a:gd name="T62" fmla="*/ 262 w 390"/>
                <a:gd name="T63" fmla="*/ 341 h 574"/>
                <a:gd name="T64" fmla="*/ 252 w 390"/>
                <a:gd name="T65" fmla="*/ 325 h 574"/>
                <a:gd name="T66" fmla="*/ 228 w 390"/>
                <a:gd name="T67" fmla="*/ 318 h 574"/>
                <a:gd name="T68" fmla="*/ 209 w 390"/>
                <a:gd name="T69" fmla="*/ 294 h 574"/>
                <a:gd name="T70" fmla="*/ 180 w 390"/>
                <a:gd name="T71" fmla="*/ 299 h 574"/>
                <a:gd name="T72" fmla="*/ 157 w 390"/>
                <a:gd name="T73" fmla="*/ 318 h 574"/>
                <a:gd name="T74" fmla="*/ 132 w 390"/>
                <a:gd name="T75" fmla="*/ 335 h 574"/>
                <a:gd name="T76" fmla="*/ 128 w 390"/>
                <a:gd name="T77" fmla="*/ 366 h 574"/>
                <a:gd name="T78" fmla="*/ 140 w 390"/>
                <a:gd name="T79" fmla="*/ 385 h 574"/>
                <a:gd name="T80" fmla="*/ 162 w 390"/>
                <a:gd name="T81" fmla="*/ 401 h 574"/>
                <a:gd name="T82" fmla="*/ 230 w 390"/>
                <a:gd name="T83" fmla="*/ 431 h 574"/>
                <a:gd name="T84" fmla="*/ 145 w 390"/>
                <a:gd name="T85" fmla="*/ 421 h 574"/>
                <a:gd name="T86" fmla="*/ 131 w 390"/>
                <a:gd name="T87" fmla="*/ 430 h 574"/>
                <a:gd name="T88" fmla="*/ 139 w 390"/>
                <a:gd name="T89" fmla="*/ 451 h 574"/>
                <a:gd name="T90" fmla="*/ 180 w 390"/>
                <a:gd name="T91" fmla="*/ 456 h 574"/>
                <a:gd name="T92" fmla="*/ 192 w 390"/>
                <a:gd name="T93" fmla="*/ 481 h 574"/>
                <a:gd name="T94" fmla="*/ 212 w 390"/>
                <a:gd name="T95" fmla="*/ 468 h 574"/>
                <a:gd name="T96" fmla="*/ 243 w 390"/>
                <a:gd name="T97" fmla="*/ 453 h 574"/>
                <a:gd name="T98" fmla="*/ 264 w 390"/>
                <a:gd name="T99" fmla="*/ 428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0" h="574">
                  <a:moveTo>
                    <a:pt x="91" y="37"/>
                  </a:moveTo>
                  <a:lnTo>
                    <a:pt x="103" y="30"/>
                  </a:lnTo>
                  <a:lnTo>
                    <a:pt x="115" y="30"/>
                  </a:lnTo>
                  <a:lnTo>
                    <a:pt x="127" y="36"/>
                  </a:lnTo>
                  <a:lnTo>
                    <a:pt x="137" y="42"/>
                  </a:lnTo>
                  <a:lnTo>
                    <a:pt x="146" y="51"/>
                  </a:lnTo>
                  <a:lnTo>
                    <a:pt x="154" y="59"/>
                  </a:lnTo>
                  <a:lnTo>
                    <a:pt x="159" y="64"/>
                  </a:lnTo>
                  <a:lnTo>
                    <a:pt x="163" y="67"/>
                  </a:lnTo>
                  <a:lnTo>
                    <a:pt x="165" y="66"/>
                  </a:lnTo>
                  <a:lnTo>
                    <a:pt x="165" y="62"/>
                  </a:lnTo>
                  <a:lnTo>
                    <a:pt x="162" y="55"/>
                  </a:lnTo>
                  <a:lnTo>
                    <a:pt x="158" y="47"/>
                  </a:lnTo>
                  <a:lnTo>
                    <a:pt x="154" y="38"/>
                  </a:lnTo>
                  <a:lnTo>
                    <a:pt x="150" y="29"/>
                  </a:lnTo>
                  <a:lnTo>
                    <a:pt x="149" y="21"/>
                  </a:lnTo>
                  <a:lnTo>
                    <a:pt x="149" y="13"/>
                  </a:lnTo>
                  <a:lnTo>
                    <a:pt x="152" y="7"/>
                  </a:lnTo>
                  <a:lnTo>
                    <a:pt x="159" y="2"/>
                  </a:lnTo>
                  <a:lnTo>
                    <a:pt x="171" y="0"/>
                  </a:lnTo>
                  <a:lnTo>
                    <a:pt x="188" y="2"/>
                  </a:lnTo>
                  <a:lnTo>
                    <a:pt x="200" y="7"/>
                  </a:lnTo>
                  <a:lnTo>
                    <a:pt x="208" y="13"/>
                  </a:lnTo>
                  <a:lnTo>
                    <a:pt x="213" y="23"/>
                  </a:lnTo>
                  <a:lnTo>
                    <a:pt x="214" y="32"/>
                  </a:lnTo>
                  <a:lnTo>
                    <a:pt x="214" y="42"/>
                  </a:lnTo>
                  <a:lnTo>
                    <a:pt x="212" y="53"/>
                  </a:lnTo>
                  <a:lnTo>
                    <a:pt x="211" y="62"/>
                  </a:lnTo>
                  <a:lnTo>
                    <a:pt x="209" y="68"/>
                  </a:lnTo>
                  <a:lnTo>
                    <a:pt x="208" y="74"/>
                  </a:lnTo>
                  <a:lnTo>
                    <a:pt x="211" y="75"/>
                  </a:lnTo>
                  <a:lnTo>
                    <a:pt x="213" y="72"/>
                  </a:lnTo>
                  <a:lnTo>
                    <a:pt x="217" y="66"/>
                  </a:lnTo>
                  <a:lnTo>
                    <a:pt x="221" y="57"/>
                  </a:lnTo>
                  <a:lnTo>
                    <a:pt x="226" y="46"/>
                  </a:lnTo>
                  <a:lnTo>
                    <a:pt x="233" y="34"/>
                  </a:lnTo>
                  <a:lnTo>
                    <a:pt x="241" y="24"/>
                  </a:lnTo>
                  <a:lnTo>
                    <a:pt x="251" y="15"/>
                  </a:lnTo>
                  <a:lnTo>
                    <a:pt x="262" y="11"/>
                  </a:lnTo>
                  <a:lnTo>
                    <a:pt x="273" y="11"/>
                  </a:lnTo>
                  <a:lnTo>
                    <a:pt x="288" y="16"/>
                  </a:lnTo>
                  <a:lnTo>
                    <a:pt x="305" y="29"/>
                  </a:lnTo>
                  <a:lnTo>
                    <a:pt x="314" y="41"/>
                  </a:lnTo>
                  <a:lnTo>
                    <a:pt x="318" y="53"/>
                  </a:lnTo>
                  <a:lnTo>
                    <a:pt x="315" y="63"/>
                  </a:lnTo>
                  <a:lnTo>
                    <a:pt x="307" y="74"/>
                  </a:lnTo>
                  <a:lnTo>
                    <a:pt x="298" y="84"/>
                  </a:lnTo>
                  <a:lnTo>
                    <a:pt x="285" y="95"/>
                  </a:lnTo>
                  <a:lnTo>
                    <a:pt x="272" y="106"/>
                  </a:lnTo>
                  <a:lnTo>
                    <a:pt x="259" y="117"/>
                  </a:lnTo>
                  <a:lnTo>
                    <a:pt x="247" y="129"/>
                  </a:lnTo>
                  <a:lnTo>
                    <a:pt x="142" y="129"/>
                  </a:lnTo>
                  <a:lnTo>
                    <a:pt x="127" y="114"/>
                  </a:lnTo>
                  <a:lnTo>
                    <a:pt x="112" y="101"/>
                  </a:lnTo>
                  <a:lnTo>
                    <a:pt x="98" y="91"/>
                  </a:lnTo>
                  <a:lnTo>
                    <a:pt x="87" y="80"/>
                  </a:lnTo>
                  <a:lnTo>
                    <a:pt x="80" y="70"/>
                  </a:lnTo>
                  <a:lnTo>
                    <a:pt x="77" y="61"/>
                  </a:lnTo>
                  <a:lnTo>
                    <a:pt x="81" y="49"/>
                  </a:lnTo>
                  <a:lnTo>
                    <a:pt x="91" y="37"/>
                  </a:lnTo>
                  <a:close/>
                  <a:moveTo>
                    <a:pt x="196" y="574"/>
                  </a:moveTo>
                  <a:lnTo>
                    <a:pt x="177" y="572"/>
                  </a:lnTo>
                  <a:lnTo>
                    <a:pt x="154" y="568"/>
                  </a:lnTo>
                  <a:lnTo>
                    <a:pt x="131" y="562"/>
                  </a:lnTo>
                  <a:lnTo>
                    <a:pt x="107" y="553"/>
                  </a:lnTo>
                  <a:lnTo>
                    <a:pt x="84" y="541"/>
                  </a:lnTo>
                  <a:lnTo>
                    <a:pt x="63" y="525"/>
                  </a:lnTo>
                  <a:lnTo>
                    <a:pt x="42" y="507"/>
                  </a:lnTo>
                  <a:lnTo>
                    <a:pt x="25" y="485"/>
                  </a:lnTo>
                  <a:lnTo>
                    <a:pt x="12" y="460"/>
                  </a:lnTo>
                  <a:lnTo>
                    <a:pt x="4" y="430"/>
                  </a:lnTo>
                  <a:lnTo>
                    <a:pt x="0" y="397"/>
                  </a:lnTo>
                  <a:lnTo>
                    <a:pt x="2" y="373"/>
                  </a:lnTo>
                  <a:lnTo>
                    <a:pt x="6" y="352"/>
                  </a:lnTo>
                  <a:lnTo>
                    <a:pt x="15" y="330"/>
                  </a:lnTo>
                  <a:lnTo>
                    <a:pt x="27" y="309"/>
                  </a:lnTo>
                  <a:lnTo>
                    <a:pt x="43" y="286"/>
                  </a:lnTo>
                  <a:lnTo>
                    <a:pt x="63" y="260"/>
                  </a:lnTo>
                  <a:lnTo>
                    <a:pt x="85" y="231"/>
                  </a:lnTo>
                  <a:lnTo>
                    <a:pt x="112" y="198"/>
                  </a:lnTo>
                  <a:lnTo>
                    <a:pt x="142" y="160"/>
                  </a:lnTo>
                  <a:lnTo>
                    <a:pt x="246" y="160"/>
                  </a:lnTo>
                  <a:lnTo>
                    <a:pt x="275" y="195"/>
                  </a:lnTo>
                  <a:lnTo>
                    <a:pt x="302" y="227"/>
                  </a:lnTo>
                  <a:lnTo>
                    <a:pt x="327" y="257"/>
                  </a:lnTo>
                  <a:lnTo>
                    <a:pt x="348" y="284"/>
                  </a:lnTo>
                  <a:lnTo>
                    <a:pt x="365" y="312"/>
                  </a:lnTo>
                  <a:lnTo>
                    <a:pt x="378" y="339"/>
                  </a:lnTo>
                  <a:lnTo>
                    <a:pt x="387" y="368"/>
                  </a:lnTo>
                  <a:lnTo>
                    <a:pt x="390" y="398"/>
                  </a:lnTo>
                  <a:lnTo>
                    <a:pt x="387" y="431"/>
                  </a:lnTo>
                  <a:lnTo>
                    <a:pt x="378" y="460"/>
                  </a:lnTo>
                  <a:lnTo>
                    <a:pt x="366" y="485"/>
                  </a:lnTo>
                  <a:lnTo>
                    <a:pt x="349" y="507"/>
                  </a:lnTo>
                  <a:lnTo>
                    <a:pt x="330" y="525"/>
                  </a:lnTo>
                  <a:lnTo>
                    <a:pt x="307" y="541"/>
                  </a:lnTo>
                  <a:lnTo>
                    <a:pt x="284" y="553"/>
                  </a:lnTo>
                  <a:lnTo>
                    <a:pt x="260" y="562"/>
                  </a:lnTo>
                  <a:lnTo>
                    <a:pt x="238" y="568"/>
                  </a:lnTo>
                  <a:lnTo>
                    <a:pt x="216" y="572"/>
                  </a:lnTo>
                  <a:lnTo>
                    <a:pt x="196" y="574"/>
                  </a:lnTo>
                  <a:close/>
                  <a:moveTo>
                    <a:pt x="264" y="428"/>
                  </a:moveTo>
                  <a:lnTo>
                    <a:pt x="264" y="415"/>
                  </a:lnTo>
                  <a:lnTo>
                    <a:pt x="264" y="406"/>
                  </a:lnTo>
                  <a:lnTo>
                    <a:pt x="262" y="401"/>
                  </a:lnTo>
                  <a:lnTo>
                    <a:pt x="259" y="396"/>
                  </a:lnTo>
                  <a:lnTo>
                    <a:pt x="252" y="389"/>
                  </a:lnTo>
                  <a:lnTo>
                    <a:pt x="242" y="379"/>
                  </a:lnTo>
                  <a:lnTo>
                    <a:pt x="238" y="376"/>
                  </a:lnTo>
                  <a:lnTo>
                    <a:pt x="235" y="375"/>
                  </a:lnTo>
                  <a:lnTo>
                    <a:pt x="230" y="373"/>
                  </a:lnTo>
                  <a:lnTo>
                    <a:pt x="222" y="373"/>
                  </a:lnTo>
                  <a:lnTo>
                    <a:pt x="209" y="373"/>
                  </a:lnTo>
                  <a:lnTo>
                    <a:pt x="191" y="373"/>
                  </a:lnTo>
                  <a:lnTo>
                    <a:pt x="166" y="373"/>
                  </a:lnTo>
                  <a:lnTo>
                    <a:pt x="153" y="362"/>
                  </a:lnTo>
                  <a:lnTo>
                    <a:pt x="153" y="352"/>
                  </a:lnTo>
                  <a:lnTo>
                    <a:pt x="163" y="343"/>
                  </a:lnTo>
                  <a:lnTo>
                    <a:pt x="233" y="343"/>
                  </a:lnTo>
                  <a:lnTo>
                    <a:pt x="237" y="347"/>
                  </a:lnTo>
                  <a:lnTo>
                    <a:pt x="241" y="351"/>
                  </a:lnTo>
                  <a:lnTo>
                    <a:pt x="243" y="354"/>
                  </a:lnTo>
                  <a:lnTo>
                    <a:pt x="246" y="355"/>
                  </a:lnTo>
                  <a:lnTo>
                    <a:pt x="249" y="354"/>
                  </a:lnTo>
                  <a:lnTo>
                    <a:pt x="251" y="352"/>
                  </a:lnTo>
                  <a:lnTo>
                    <a:pt x="256" y="347"/>
                  </a:lnTo>
                  <a:lnTo>
                    <a:pt x="259" y="343"/>
                  </a:lnTo>
                  <a:lnTo>
                    <a:pt x="262" y="341"/>
                  </a:lnTo>
                  <a:lnTo>
                    <a:pt x="263" y="338"/>
                  </a:lnTo>
                  <a:lnTo>
                    <a:pt x="262" y="335"/>
                  </a:lnTo>
                  <a:lnTo>
                    <a:pt x="260" y="333"/>
                  </a:lnTo>
                  <a:lnTo>
                    <a:pt x="252" y="325"/>
                  </a:lnTo>
                  <a:lnTo>
                    <a:pt x="249" y="321"/>
                  </a:lnTo>
                  <a:lnTo>
                    <a:pt x="245" y="320"/>
                  </a:lnTo>
                  <a:lnTo>
                    <a:pt x="238" y="318"/>
                  </a:lnTo>
                  <a:lnTo>
                    <a:pt x="228" y="318"/>
                  </a:lnTo>
                  <a:lnTo>
                    <a:pt x="212" y="318"/>
                  </a:lnTo>
                  <a:lnTo>
                    <a:pt x="212" y="305"/>
                  </a:lnTo>
                  <a:lnTo>
                    <a:pt x="212" y="297"/>
                  </a:lnTo>
                  <a:lnTo>
                    <a:pt x="209" y="294"/>
                  </a:lnTo>
                  <a:lnTo>
                    <a:pt x="201" y="294"/>
                  </a:lnTo>
                  <a:lnTo>
                    <a:pt x="188" y="294"/>
                  </a:lnTo>
                  <a:lnTo>
                    <a:pt x="183" y="295"/>
                  </a:lnTo>
                  <a:lnTo>
                    <a:pt x="180" y="299"/>
                  </a:lnTo>
                  <a:lnTo>
                    <a:pt x="180" y="307"/>
                  </a:lnTo>
                  <a:lnTo>
                    <a:pt x="180" y="318"/>
                  </a:lnTo>
                  <a:lnTo>
                    <a:pt x="166" y="318"/>
                  </a:lnTo>
                  <a:lnTo>
                    <a:pt x="157" y="318"/>
                  </a:lnTo>
                  <a:lnTo>
                    <a:pt x="150" y="320"/>
                  </a:lnTo>
                  <a:lnTo>
                    <a:pt x="145" y="322"/>
                  </a:lnTo>
                  <a:lnTo>
                    <a:pt x="140" y="328"/>
                  </a:lnTo>
                  <a:lnTo>
                    <a:pt x="132" y="335"/>
                  </a:lnTo>
                  <a:lnTo>
                    <a:pt x="129" y="342"/>
                  </a:lnTo>
                  <a:lnTo>
                    <a:pt x="128" y="351"/>
                  </a:lnTo>
                  <a:lnTo>
                    <a:pt x="128" y="359"/>
                  </a:lnTo>
                  <a:lnTo>
                    <a:pt x="128" y="366"/>
                  </a:lnTo>
                  <a:lnTo>
                    <a:pt x="128" y="371"/>
                  </a:lnTo>
                  <a:lnTo>
                    <a:pt x="131" y="375"/>
                  </a:lnTo>
                  <a:lnTo>
                    <a:pt x="135" y="380"/>
                  </a:lnTo>
                  <a:lnTo>
                    <a:pt x="140" y="385"/>
                  </a:lnTo>
                  <a:lnTo>
                    <a:pt x="150" y="396"/>
                  </a:lnTo>
                  <a:lnTo>
                    <a:pt x="154" y="398"/>
                  </a:lnTo>
                  <a:lnTo>
                    <a:pt x="158" y="400"/>
                  </a:lnTo>
                  <a:lnTo>
                    <a:pt x="162" y="401"/>
                  </a:lnTo>
                  <a:lnTo>
                    <a:pt x="226" y="400"/>
                  </a:lnTo>
                  <a:lnTo>
                    <a:pt x="238" y="413"/>
                  </a:lnTo>
                  <a:lnTo>
                    <a:pt x="238" y="423"/>
                  </a:lnTo>
                  <a:lnTo>
                    <a:pt x="230" y="431"/>
                  </a:lnTo>
                  <a:lnTo>
                    <a:pt x="157" y="431"/>
                  </a:lnTo>
                  <a:lnTo>
                    <a:pt x="152" y="426"/>
                  </a:lnTo>
                  <a:lnTo>
                    <a:pt x="149" y="422"/>
                  </a:lnTo>
                  <a:lnTo>
                    <a:pt x="145" y="421"/>
                  </a:lnTo>
                  <a:lnTo>
                    <a:pt x="142" y="419"/>
                  </a:lnTo>
                  <a:lnTo>
                    <a:pt x="140" y="421"/>
                  </a:lnTo>
                  <a:lnTo>
                    <a:pt x="137" y="422"/>
                  </a:lnTo>
                  <a:lnTo>
                    <a:pt x="131" y="430"/>
                  </a:lnTo>
                  <a:lnTo>
                    <a:pt x="127" y="434"/>
                  </a:lnTo>
                  <a:lnTo>
                    <a:pt x="127" y="438"/>
                  </a:lnTo>
                  <a:lnTo>
                    <a:pt x="131" y="443"/>
                  </a:lnTo>
                  <a:lnTo>
                    <a:pt x="139" y="451"/>
                  </a:lnTo>
                  <a:lnTo>
                    <a:pt x="142" y="453"/>
                  </a:lnTo>
                  <a:lnTo>
                    <a:pt x="146" y="455"/>
                  </a:lnTo>
                  <a:lnTo>
                    <a:pt x="150" y="456"/>
                  </a:lnTo>
                  <a:lnTo>
                    <a:pt x="180" y="456"/>
                  </a:lnTo>
                  <a:lnTo>
                    <a:pt x="180" y="469"/>
                  </a:lnTo>
                  <a:lnTo>
                    <a:pt x="182" y="477"/>
                  </a:lnTo>
                  <a:lnTo>
                    <a:pt x="184" y="479"/>
                  </a:lnTo>
                  <a:lnTo>
                    <a:pt x="192" y="481"/>
                  </a:lnTo>
                  <a:lnTo>
                    <a:pt x="205" y="481"/>
                  </a:lnTo>
                  <a:lnTo>
                    <a:pt x="209" y="479"/>
                  </a:lnTo>
                  <a:lnTo>
                    <a:pt x="212" y="476"/>
                  </a:lnTo>
                  <a:lnTo>
                    <a:pt x="212" y="468"/>
                  </a:lnTo>
                  <a:lnTo>
                    <a:pt x="212" y="456"/>
                  </a:lnTo>
                  <a:lnTo>
                    <a:pt x="228" y="456"/>
                  </a:lnTo>
                  <a:lnTo>
                    <a:pt x="237" y="456"/>
                  </a:lnTo>
                  <a:lnTo>
                    <a:pt x="243" y="453"/>
                  </a:lnTo>
                  <a:lnTo>
                    <a:pt x="247" y="451"/>
                  </a:lnTo>
                  <a:lnTo>
                    <a:pt x="255" y="444"/>
                  </a:lnTo>
                  <a:lnTo>
                    <a:pt x="262" y="436"/>
                  </a:lnTo>
                  <a:lnTo>
                    <a:pt x="264" y="428"/>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971299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1+#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20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1+#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 – Reduce Retained Earnings and Dividends</a:t>
            </a:r>
            <a:endParaRPr lang="en-US" dirty="0"/>
          </a:p>
        </p:txBody>
      </p:sp>
      <p:sp>
        <p:nvSpPr>
          <p:cNvPr id="3" name="Slide Number Placeholder 2"/>
          <p:cNvSpPr>
            <a:spLocks noGrp="1"/>
          </p:cNvSpPr>
          <p:nvPr>
            <p:ph type="sldNum" sz="quarter" idx="12"/>
          </p:nvPr>
        </p:nvSpPr>
        <p:spPr/>
        <p:txBody>
          <a:bodyPr/>
          <a:lstStyle/>
          <a:p>
            <a:fld id="{9F495958-F516-439A-814A-D2DC1CC7FCCF}" type="slidenum">
              <a:rPr lang="en-US" smtClean="0"/>
              <a:t>30</a:t>
            </a:fld>
            <a:endParaRPr lang="en-US" dirty="0"/>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082" y="1355984"/>
            <a:ext cx="6005740" cy="2429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5916" y="3261802"/>
            <a:ext cx="7597284" cy="3317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Freeform 20"/>
          <p:cNvSpPr/>
          <p:nvPr/>
        </p:nvSpPr>
        <p:spPr>
          <a:xfrm rot="11114162" flipH="1">
            <a:off x="4307286" y="3295721"/>
            <a:ext cx="843778" cy="2196515"/>
          </a:xfrm>
          <a:custGeom>
            <a:avLst/>
            <a:gdLst>
              <a:gd name="connsiteX0" fmla="*/ 0 w 1455576"/>
              <a:gd name="connsiteY0" fmla="*/ 960727 h 960727"/>
              <a:gd name="connsiteX1" fmla="*/ 746449 w 1455576"/>
              <a:gd name="connsiteY1" fmla="*/ 64988 h 960727"/>
              <a:gd name="connsiteX2" fmla="*/ 1455576 w 1455576"/>
              <a:gd name="connsiteY2" fmla="*/ 139633 h 960727"/>
              <a:gd name="connsiteX0" fmla="*/ 0 w 1455576"/>
              <a:gd name="connsiteY0" fmla="*/ 821094 h 821094"/>
              <a:gd name="connsiteX1" fmla="*/ 1455576 w 1455576"/>
              <a:gd name="connsiteY1" fmla="*/ 0 h 821094"/>
              <a:gd name="connsiteX0" fmla="*/ 0 w 1455576"/>
              <a:gd name="connsiteY0" fmla="*/ 821145 h 821145"/>
              <a:gd name="connsiteX1" fmla="*/ 1455576 w 1455576"/>
              <a:gd name="connsiteY1" fmla="*/ 51 h 821145"/>
              <a:gd name="connsiteX0" fmla="*/ 0 w 1455576"/>
              <a:gd name="connsiteY0" fmla="*/ 821180 h 821180"/>
              <a:gd name="connsiteX1" fmla="*/ 1455576 w 1455576"/>
              <a:gd name="connsiteY1" fmla="*/ 86 h 821180"/>
            </a:gdLst>
            <a:ahLst/>
            <a:cxnLst>
              <a:cxn ang="0">
                <a:pos x="connsiteX0" y="connsiteY0"/>
              </a:cxn>
              <a:cxn ang="0">
                <a:pos x="connsiteX1" y="connsiteY1"/>
              </a:cxn>
            </a:cxnLst>
            <a:rect l="l" t="t" r="r" b="b"/>
            <a:pathLst>
              <a:path w="1455576" h="821180">
                <a:moveTo>
                  <a:pt x="0" y="821180"/>
                </a:moveTo>
                <a:cubicBezTo>
                  <a:pt x="317241" y="323547"/>
                  <a:pt x="709127" y="-6135"/>
                  <a:pt x="1455576" y="86"/>
                </a:cubicBezTo>
              </a:path>
            </a:pathLst>
          </a:custGeom>
          <a:ln w="38100">
            <a:tailEnd type="arrow" w="lg"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3" name="Oval 22"/>
          <p:cNvSpPr/>
          <p:nvPr/>
        </p:nvSpPr>
        <p:spPr>
          <a:xfrm>
            <a:off x="1086679" y="4152141"/>
            <a:ext cx="3828854" cy="4836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p:cNvSpPr/>
          <p:nvPr/>
        </p:nvSpPr>
        <p:spPr>
          <a:xfrm>
            <a:off x="980661" y="5580308"/>
            <a:ext cx="3934871" cy="4836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p:nvPr/>
        </p:nvSpPr>
        <p:spPr>
          <a:xfrm>
            <a:off x="5074558" y="5326362"/>
            <a:ext cx="3521159" cy="48367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2730253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0-#ppt_w/2"/>
                                          </p:val>
                                        </p:tav>
                                        <p:tav tm="100000">
                                          <p:val>
                                            <p:strVal val="#ppt_x"/>
                                          </p:val>
                                        </p:tav>
                                      </p:tavLst>
                                    </p:anim>
                                    <p:anim calcmode="lin" valueType="num">
                                      <p:cBhvr additive="base">
                                        <p:cTn id="8" dur="500" fill="hold"/>
                                        <p:tgtEl>
                                          <p:spTgt spid="2050"/>
                                        </p:tgtEl>
                                        <p:attrNameLst>
                                          <p:attrName>ppt_y</p:attrName>
                                        </p:attrNameLst>
                                      </p:cBhvr>
                                      <p:tavLst>
                                        <p:tav tm="0">
                                          <p:val>
                                            <p:strVal val="0-#ppt_h/2"/>
                                          </p:val>
                                        </p:tav>
                                        <p:tav tm="100000">
                                          <p:val>
                                            <p:strVal val="#ppt_y"/>
                                          </p:val>
                                        </p:tav>
                                      </p:tavLst>
                                    </p:anim>
                                  </p:childTnLst>
                                </p:cTn>
                              </p:par>
                              <p:par>
                                <p:cTn id="9" presetID="22" presetClass="entr" presetSubtype="4"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down)">
                                      <p:cBhvr>
                                        <p:cTn id="11" dur="500"/>
                                        <p:tgtEl>
                                          <p:spTgt spid="23"/>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left)">
                                      <p:cBhvr>
                                        <p:cTn id="2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 Key Person</a:t>
            </a:r>
            <a:endParaRPr lang="en-US" dirty="0"/>
          </a:p>
        </p:txBody>
      </p:sp>
      <p:sp>
        <p:nvSpPr>
          <p:cNvPr id="3" name="Slide Number Placeholder 2"/>
          <p:cNvSpPr>
            <a:spLocks noGrp="1"/>
          </p:cNvSpPr>
          <p:nvPr>
            <p:ph type="sldNum" sz="quarter" idx="12"/>
          </p:nvPr>
        </p:nvSpPr>
        <p:spPr/>
        <p:txBody>
          <a:bodyPr/>
          <a:lstStyle/>
          <a:p>
            <a:fld id="{9F495958-F516-439A-814A-D2DC1CC7FCCF}" type="slidenum">
              <a:rPr lang="en-US" smtClean="0"/>
              <a:t>31</a:t>
            </a:fld>
            <a:endParaRPr lang="en-US" dirty="0"/>
          </a:p>
        </p:txBody>
      </p:sp>
      <p:pic>
        <p:nvPicPr>
          <p:cNvPr id="12" name="Picture 6"/>
          <p:cNvPicPr>
            <a:picLocks noChangeAspect="1" noChangeArrowheads="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563903" y="1735201"/>
            <a:ext cx="2915047" cy="1964720"/>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Group 12"/>
          <p:cNvGrpSpPr/>
          <p:nvPr/>
        </p:nvGrpSpPr>
        <p:grpSpPr>
          <a:xfrm>
            <a:off x="4249550" y="2019550"/>
            <a:ext cx="4251748" cy="400111"/>
            <a:chOff x="768620" y="2099907"/>
            <a:chExt cx="4159214" cy="400111"/>
          </a:xfrm>
          <a:solidFill>
            <a:schemeClr val="accent1"/>
          </a:solidFill>
        </p:grpSpPr>
        <p:sp>
          <p:nvSpPr>
            <p:cNvPr id="14" name="Rectangle 13"/>
            <p:cNvSpPr/>
            <p:nvPr/>
          </p:nvSpPr>
          <p:spPr>
            <a:xfrm>
              <a:off x="1296705" y="2099907"/>
              <a:ext cx="3631129" cy="400110"/>
            </a:xfrm>
            <a:prstGeom prst="rect">
              <a:avLst/>
            </a:prstGeom>
            <a:solidFill>
              <a:schemeClr val="bg1">
                <a:lumMod val="95000"/>
              </a:schemeClr>
            </a:solidFill>
          </p:spPr>
          <p:txBody>
            <a:bodyPr wrap="none">
              <a:spAutoFit/>
            </a:bodyPr>
            <a:lstStyle/>
            <a:p>
              <a:r>
                <a:rPr lang="en-US" altLang="en-US" sz="2000" dirty="0" smtClean="0">
                  <a:solidFill>
                    <a:schemeClr val="accent2"/>
                  </a:solidFill>
                </a:rPr>
                <a:t>Income Tax Free Death Benefit</a:t>
              </a:r>
              <a:endParaRPr lang="en-US" altLang="en-US" sz="2000" dirty="0">
                <a:solidFill>
                  <a:schemeClr val="accent2"/>
                </a:solidFill>
              </a:endParaRPr>
            </a:p>
          </p:txBody>
        </p:sp>
        <p:sp>
          <p:nvSpPr>
            <p:cNvPr id="15" name="Rectangle 14"/>
            <p:cNvSpPr/>
            <p:nvPr/>
          </p:nvSpPr>
          <p:spPr>
            <a:xfrm>
              <a:off x="768620" y="2099908"/>
              <a:ext cx="442741" cy="4001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ym typeface="Wingdings 3"/>
                </a:rPr>
                <a:t></a:t>
              </a:r>
              <a:endParaRPr lang="en-US" sz="2000" dirty="0"/>
            </a:p>
          </p:txBody>
        </p:sp>
      </p:grpSp>
      <p:grpSp>
        <p:nvGrpSpPr>
          <p:cNvPr id="16" name="Group 15"/>
          <p:cNvGrpSpPr/>
          <p:nvPr/>
        </p:nvGrpSpPr>
        <p:grpSpPr>
          <a:xfrm>
            <a:off x="4249550" y="2629858"/>
            <a:ext cx="3835929" cy="400111"/>
            <a:chOff x="768620" y="2099907"/>
            <a:chExt cx="3752444" cy="400111"/>
          </a:xfrm>
          <a:solidFill>
            <a:schemeClr val="accent1"/>
          </a:solidFill>
        </p:grpSpPr>
        <p:sp>
          <p:nvSpPr>
            <p:cNvPr id="17" name="Rectangle 16"/>
            <p:cNvSpPr/>
            <p:nvPr/>
          </p:nvSpPr>
          <p:spPr>
            <a:xfrm>
              <a:off x="1296705" y="2099907"/>
              <a:ext cx="3224359" cy="400110"/>
            </a:xfrm>
            <a:prstGeom prst="rect">
              <a:avLst/>
            </a:prstGeom>
            <a:solidFill>
              <a:schemeClr val="bg1">
                <a:lumMod val="95000"/>
              </a:schemeClr>
            </a:solidFill>
          </p:spPr>
          <p:txBody>
            <a:bodyPr wrap="none">
              <a:spAutoFit/>
            </a:bodyPr>
            <a:lstStyle/>
            <a:p>
              <a:r>
                <a:rPr lang="en-US" altLang="en-US" sz="2000" dirty="0" smtClean="0">
                  <a:solidFill>
                    <a:schemeClr val="accent2"/>
                  </a:solidFill>
                </a:rPr>
                <a:t>Provides Financial Cushion</a:t>
              </a:r>
              <a:endParaRPr lang="en-US" altLang="en-US" sz="2000" dirty="0">
                <a:solidFill>
                  <a:schemeClr val="accent2"/>
                </a:solidFill>
              </a:endParaRPr>
            </a:p>
          </p:txBody>
        </p:sp>
        <p:sp>
          <p:nvSpPr>
            <p:cNvPr id="18" name="Rectangle 17"/>
            <p:cNvSpPr/>
            <p:nvPr/>
          </p:nvSpPr>
          <p:spPr>
            <a:xfrm>
              <a:off x="768620" y="2099908"/>
              <a:ext cx="442741" cy="4001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ym typeface="Wingdings 3"/>
                </a:rPr>
                <a:t></a:t>
              </a:r>
              <a:endParaRPr lang="en-US" sz="2000" dirty="0"/>
            </a:p>
          </p:txBody>
        </p:sp>
      </p:grpSp>
      <p:grpSp>
        <p:nvGrpSpPr>
          <p:cNvPr id="19" name="Group 18"/>
          <p:cNvGrpSpPr/>
          <p:nvPr/>
        </p:nvGrpSpPr>
        <p:grpSpPr>
          <a:xfrm>
            <a:off x="4249550" y="3240166"/>
            <a:ext cx="4687123" cy="400111"/>
            <a:chOff x="768620" y="2099907"/>
            <a:chExt cx="4585113" cy="400111"/>
          </a:xfrm>
          <a:solidFill>
            <a:schemeClr val="accent1"/>
          </a:solidFill>
        </p:grpSpPr>
        <p:sp>
          <p:nvSpPr>
            <p:cNvPr id="20" name="Rectangle 19"/>
            <p:cNvSpPr/>
            <p:nvPr/>
          </p:nvSpPr>
          <p:spPr>
            <a:xfrm>
              <a:off x="1296705" y="2099907"/>
              <a:ext cx="4057028" cy="400110"/>
            </a:xfrm>
            <a:prstGeom prst="rect">
              <a:avLst/>
            </a:prstGeom>
            <a:solidFill>
              <a:schemeClr val="bg1">
                <a:lumMod val="95000"/>
              </a:schemeClr>
            </a:solidFill>
          </p:spPr>
          <p:txBody>
            <a:bodyPr wrap="none">
              <a:spAutoFit/>
            </a:bodyPr>
            <a:lstStyle/>
            <a:p>
              <a:r>
                <a:rPr lang="en-US" altLang="en-US" sz="2000" dirty="0" smtClean="0">
                  <a:solidFill>
                    <a:schemeClr val="accent2"/>
                  </a:solidFill>
                </a:rPr>
                <a:t>Replacement and Recruiting Costs</a:t>
              </a:r>
              <a:endParaRPr lang="en-US" altLang="en-US" sz="2000" dirty="0">
                <a:solidFill>
                  <a:schemeClr val="accent2"/>
                </a:solidFill>
              </a:endParaRPr>
            </a:p>
          </p:txBody>
        </p:sp>
        <p:sp>
          <p:nvSpPr>
            <p:cNvPr id="21" name="Rectangle 20"/>
            <p:cNvSpPr/>
            <p:nvPr/>
          </p:nvSpPr>
          <p:spPr>
            <a:xfrm>
              <a:off x="768620" y="2099908"/>
              <a:ext cx="442741" cy="4001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ym typeface="Wingdings 3"/>
                </a:rPr>
                <a:t></a:t>
              </a:r>
              <a:endParaRPr lang="en-US" sz="2000" dirty="0"/>
            </a:p>
          </p:txBody>
        </p:sp>
      </p:grpSp>
    </p:spTree>
    <p:extLst>
      <p:ext uri="{BB962C8B-B14F-4D97-AF65-F5344CB8AC3E}">
        <p14:creationId xmlns:p14="http://schemas.microsoft.com/office/powerpoint/2010/main" val="123474377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par>
                                <p:cTn id="8" presetID="2" presetClass="entr" presetSubtype="8" decel="100000" fill="hold" nodeType="withEffect">
                                  <p:stCondLst>
                                    <p:cond delay="100"/>
                                  </p:stCondLst>
                                  <p:childTnLst>
                                    <p:set>
                                      <p:cBhvr>
                                        <p:cTn id="9" dur="1" fill="hold">
                                          <p:stCondLst>
                                            <p:cond delay="0"/>
                                          </p:stCondLst>
                                        </p:cTn>
                                        <p:tgtEl>
                                          <p:spTgt spid="13"/>
                                        </p:tgtEl>
                                        <p:attrNameLst>
                                          <p:attrName>style.visibility</p:attrName>
                                        </p:attrNameLst>
                                      </p:cBhvr>
                                      <p:to>
                                        <p:strVal val="visible"/>
                                      </p:to>
                                    </p:set>
                                    <p:anim calcmode="lin" valueType="num">
                                      <p:cBhvr additive="base">
                                        <p:cTn id="10" dur="500" fill="hold"/>
                                        <p:tgtEl>
                                          <p:spTgt spid="13"/>
                                        </p:tgtEl>
                                        <p:attrNameLst>
                                          <p:attrName>ppt_x</p:attrName>
                                        </p:attrNameLst>
                                      </p:cBhvr>
                                      <p:tavLst>
                                        <p:tav tm="0">
                                          <p:val>
                                            <p:strVal val="0-#ppt_w/2"/>
                                          </p:val>
                                        </p:tav>
                                        <p:tav tm="100000">
                                          <p:val>
                                            <p:strVal val="#ppt_x"/>
                                          </p:val>
                                        </p:tav>
                                      </p:tavLst>
                                    </p:anim>
                                    <p:anim calcmode="lin" valueType="num">
                                      <p:cBhvr additive="base">
                                        <p:cTn id="11" dur="500" fill="hold"/>
                                        <p:tgtEl>
                                          <p:spTgt spid="13"/>
                                        </p:tgtEl>
                                        <p:attrNameLst>
                                          <p:attrName>ppt_y</p:attrName>
                                        </p:attrNameLst>
                                      </p:cBhvr>
                                      <p:tavLst>
                                        <p:tav tm="0">
                                          <p:val>
                                            <p:strVal val="#ppt_y"/>
                                          </p:val>
                                        </p:tav>
                                        <p:tav tm="100000">
                                          <p:val>
                                            <p:strVal val="#ppt_y"/>
                                          </p:val>
                                        </p:tav>
                                      </p:tavLst>
                                    </p:anim>
                                  </p:childTnLst>
                                </p:cTn>
                              </p:par>
                              <p:par>
                                <p:cTn id="12" presetID="2" presetClass="entr" presetSubtype="8" decel="100000" fill="hold" nodeType="withEffect">
                                  <p:stCondLst>
                                    <p:cond delay="100"/>
                                  </p:stCondLst>
                                  <p:childTnLst>
                                    <p:set>
                                      <p:cBhvr>
                                        <p:cTn id="13" dur="1" fill="hold">
                                          <p:stCondLst>
                                            <p:cond delay="0"/>
                                          </p:stCondLst>
                                        </p:cTn>
                                        <p:tgtEl>
                                          <p:spTgt spid="16"/>
                                        </p:tgtEl>
                                        <p:attrNameLst>
                                          <p:attrName>style.visibility</p:attrName>
                                        </p:attrNameLst>
                                      </p:cBhvr>
                                      <p:to>
                                        <p:strVal val="visible"/>
                                      </p:to>
                                    </p:set>
                                    <p:anim calcmode="lin" valueType="num">
                                      <p:cBhvr additive="base">
                                        <p:cTn id="14" dur="500" fill="hold"/>
                                        <p:tgtEl>
                                          <p:spTgt spid="16"/>
                                        </p:tgtEl>
                                        <p:attrNameLst>
                                          <p:attrName>ppt_x</p:attrName>
                                        </p:attrNameLst>
                                      </p:cBhvr>
                                      <p:tavLst>
                                        <p:tav tm="0">
                                          <p:val>
                                            <p:strVal val="0-#ppt_w/2"/>
                                          </p:val>
                                        </p:tav>
                                        <p:tav tm="100000">
                                          <p:val>
                                            <p:strVal val="#ppt_x"/>
                                          </p:val>
                                        </p:tav>
                                      </p:tavLst>
                                    </p:anim>
                                    <p:anim calcmode="lin" valueType="num">
                                      <p:cBhvr additive="base">
                                        <p:cTn id="15" dur="500" fill="hold"/>
                                        <p:tgtEl>
                                          <p:spTgt spid="16"/>
                                        </p:tgtEl>
                                        <p:attrNameLst>
                                          <p:attrName>ppt_y</p:attrName>
                                        </p:attrNameLst>
                                      </p:cBhvr>
                                      <p:tavLst>
                                        <p:tav tm="0">
                                          <p:val>
                                            <p:strVal val="#ppt_y"/>
                                          </p:val>
                                        </p:tav>
                                        <p:tav tm="100000">
                                          <p:val>
                                            <p:strVal val="#ppt_y"/>
                                          </p:val>
                                        </p:tav>
                                      </p:tavLst>
                                    </p:anim>
                                  </p:childTnLst>
                                </p:cTn>
                              </p:par>
                              <p:par>
                                <p:cTn id="16" presetID="2" presetClass="entr" presetSubtype="8" decel="100000" fill="hold" nodeType="withEffect">
                                  <p:stCondLst>
                                    <p:cond delay="10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0-#ppt_w/2"/>
                                          </p:val>
                                        </p:tav>
                                        <p:tav tm="100000">
                                          <p:val>
                                            <p:strVal val="#ppt_x"/>
                                          </p:val>
                                        </p:tav>
                                      </p:tavLst>
                                    </p:anim>
                                    <p:anim calcmode="lin" valueType="num">
                                      <p:cBhvr additive="base">
                                        <p:cTn id="19"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Two – </a:t>
            </a:r>
            <a:r>
              <a:rPr lang="en-US" altLang="en-US" dirty="0"/>
              <a:t>Business Owned Insurance Protects Against Loss of Key Person</a:t>
            </a:r>
          </a:p>
        </p:txBody>
      </p:sp>
      <p:sp>
        <p:nvSpPr>
          <p:cNvPr id="3" name="Slide Number Placeholder 2"/>
          <p:cNvSpPr>
            <a:spLocks noGrp="1"/>
          </p:cNvSpPr>
          <p:nvPr>
            <p:ph type="sldNum" sz="quarter" idx="12"/>
          </p:nvPr>
        </p:nvSpPr>
        <p:spPr/>
        <p:txBody>
          <a:bodyPr/>
          <a:lstStyle/>
          <a:p>
            <a:fld id="{9F495958-F516-439A-814A-D2DC1CC7FCCF}" type="slidenum">
              <a:rPr lang="en-US" smtClean="0"/>
              <a:t>32</a:t>
            </a:fld>
            <a:endParaRPr lang="en-US" dirty="0"/>
          </a:p>
        </p:txBody>
      </p:sp>
      <p:pic>
        <p:nvPicPr>
          <p:cNvPr id="102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474" y="1575215"/>
            <a:ext cx="7531346" cy="3288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4218140"/>
      </p:ext>
    </p:extLst>
  </p:cSld>
  <p:clrMapOvr>
    <a:masterClrMapping/>
  </p:clrMapOvr>
  <p:transition spd="slow">
    <p:randomBar dir="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Two – </a:t>
            </a:r>
            <a:r>
              <a:rPr lang="en-US" altLang="en-US" dirty="0"/>
              <a:t>Business Owned Insurance Protects Against Loss of Key </a:t>
            </a:r>
            <a:r>
              <a:rPr lang="en-US" altLang="en-US" dirty="0" smtClean="0"/>
              <a:t>Person – At Death</a:t>
            </a:r>
            <a:endParaRPr lang="en-US" dirty="0"/>
          </a:p>
        </p:txBody>
      </p:sp>
      <p:sp>
        <p:nvSpPr>
          <p:cNvPr id="3" name="Slide Number Placeholder 2"/>
          <p:cNvSpPr>
            <a:spLocks noGrp="1"/>
          </p:cNvSpPr>
          <p:nvPr>
            <p:ph type="sldNum" sz="quarter" idx="12"/>
          </p:nvPr>
        </p:nvSpPr>
        <p:spPr/>
        <p:txBody>
          <a:bodyPr/>
          <a:lstStyle/>
          <a:p>
            <a:fld id="{9F495958-F516-439A-814A-D2DC1CC7FCCF}" type="slidenum">
              <a:rPr lang="en-US" smtClean="0"/>
              <a:t>33</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481" y="1394256"/>
            <a:ext cx="8317460" cy="3389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Group 11"/>
          <p:cNvGrpSpPr/>
          <p:nvPr/>
        </p:nvGrpSpPr>
        <p:grpSpPr>
          <a:xfrm>
            <a:off x="2647672" y="2869915"/>
            <a:ext cx="3008181" cy="3722530"/>
            <a:chOff x="2647672" y="3042191"/>
            <a:chExt cx="3008181" cy="3722530"/>
          </a:xfrm>
        </p:grpSpPr>
        <p:grpSp>
          <p:nvGrpSpPr>
            <p:cNvPr id="8" name="Group 7"/>
            <p:cNvGrpSpPr/>
            <p:nvPr/>
          </p:nvGrpSpPr>
          <p:grpSpPr>
            <a:xfrm>
              <a:off x="3061252" y="4969569"/>
              <a:ext cx="2594601" cy="1795152"/>
              <a:chOff x="951704" y="2465108"/>
              <a:chExt cx="2668572" cy="2664896"/>
            </a:xfrm>
          </p:grpSpPr>
          <p:sp>
            <p:nvSpPr>
              <p:cNvPr id="9" name="Oval 8"/>
              <p:cNvSpPr/>
              <p:nvPr/>
            </p:nvSpPr>
            <p:spPr>
              <a:xfrm>
                <a:off x="1175638" y="2687204"/>
                <a:ext cx="2220704" cy="22207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lvl="0" algn="ctr">
                  <a:lnSpc>
                    <a:spcPct val="90000"/>
                  </a:lnSpc>
                </a:pPr>
                <a:r>
                  <a:rPr lang="en-US" dirty="0" smtClean="0"/>
                  <a:t>Income Tax Free</a:t>
                </a:r>
              </a:p>
              <a:p>
                <a:pPr lvl="0" algn="ctr">
                  <a:lnSpc>
                    <a:spcPct val="90000"/>
                  </a:lnSpc>
                </a:pPr>
                <a:r>
                  <a:rPr lang="en-US" dirty="0" smtClean="0"/>
                  <a:t>Death Benefit* </a:t>
                </a:r>
                <a:endParaRPr lang="en-US" dirty="0"/>
              </a:p>
            </p:txBody>
          </p:sp>
          <p:sp>
            <p:nvSpPr>
              <p:cNvPr id="10" name="Oval 9"/>
              <p:cNvSpPr/>
              <p:nvPr/>
            </p:nvSpPr>
            <p:spPr>
              <a:xfrm>
                <a:off x="951704" y="2465108"/>
                <a:ext cx="2668572" cy="2664896"/>
              </a:xfrm>
              <a:prstGeom prst="ellipse">
                <a:avLst/>
              </a:prstGeom>
              <a:noFill/>
              <a:ln cap="rnd">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11" name="Freeform 10"/>
            <p:cNvSpPr/>
            <p:nvPr/>
          </p:nvSpPr>
          <p:spPr>
            <a:xfrm rot="7000572" flipH="1" flipV="1">
              <a:off x="2136142" y="3553721"/>
              <a:ext cx="2215018" cy="1191957"/>
            </a:xfrm>
            <a:custGeom>
              <a:avLst/>
              <a:gdLst>
                <a:gd name="connsiteX0" fmla="*/ 0 w 1455576"/>
                <a:gd name="connsiteY0" fmla="*/ 960727 h 960727"/>
                <a:gd name="connsiteX1" fmla="*/ 746449 w 1455576"/>
                <a:gd name="connsiteY1" fmla="*/ 64988 h 960727"/>
                <a:gd name="connsiteX2" fmla="*/ 1455576 w 1455576"/>
                <a:gd name="connsiteY2" fmla="*/ 139633 h 960727"/>
                <a:gd name="connsiteX0" fmla="*/ 0 w 1455576"/>
                <a:gd name="connsiteY0" fmla="*/ 821094 h 821094"/>
                <a:gd name="connsiteX1" fmla="*/ 1455576 w 1455576"/>
                <a:gd name="connsiteY1" fmla="*/ 0 h 821094"/>
                <a:gd name="connsiteX0" fmla="*/ 0 w 1455576"/>
                <a:gd name="connsiteY0" fmla="*/ 821145 h 821145"/>
                <a:gd name="connsiteX1" fmla="*/ 1455576 w 1455576"/>
                <a:gd name="connsiteY1" fmla="*/ 51 h 821145"/>
                <a:gd name="connsiteX0" fmla="*/ 0 w 1455576"/>
                <a:gd name="connsiteY0" fmla="*/ 821180 h 821180"/>
                <a:gd name="connsiteX1" fmla="*/ 1455576 w 1455576"/>
                <a:gd name="connsiteY1" fmla="*/ 86 h 821180"/>
              </a:gdLst>
              <a:ahLst/>
              <a:cxnLst>
                <a:cxn ang="0">
                  <a:pos x="connsiteX0" y="connsiteY0"/>
                </a:cxn>
                <a:cxn ang="0">
                  <a:pos x="connsiteX1" y="connsiteY1"/>
                </a:cxn>
              </a:cxnLst>
              <a:rect l="l" t="t" r="r" b="b"/>
              <a:pathLst>
                <a:path w="1455576" h="821180">
                  <a:moveTo>
                    <a:pt x="0" y="821180"/>
                  </a:moveTo>
                  <a:cubicBezTo>
                    <a:pt x="317241" y="323547"/>
                    <a:pt x="709127" y="-6135"/>
                    <a:pt x="1455576" y="86"/>
                  </a:cubicBezTo>
                </a:path>
              </a:pathLst>
            </a:custGeom>
            <a:ln w="38100">
              <a:tailEnd type="arrow" w="lg"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7" name="Group 6"/>
          <p:cNvGrpSpPr/>
          <p:nvPr/>
        </p:nvGrpSpPr>
        <p:grpSpPr>
          <a:xfrm>
            <a:off x="6029479" y="3922488"/>
            <a:ext cx="2835462" cy="2723483"/>
            <a:chOff x="6029479" y="4094764"/>
            <a:chExt cx="2835462" cy="2723483"/>
          </a:xfrm>
        </p:grpSpPr>
        <p:grpSp>
          <p:nvGrpSpPr>
            <p:cNvPr id="13" name="Group 12"/>
            <p:cNvGrpSpPr/>
            <p:nvPr/>
          </p:nvGrpSpPr>
          <p:grpSpPr>
            <a:xfrm>
              <a:off x="6082748" y="5023095"/>
              <a:ext cx="2782193" cy="1795152"/>
              <a:chOff x="758764" y="2465108"/>
              <a:chExt cx="2861512" cy="2664896"/>
            </a:xfrm>
          </p:grpSpPr>
          <p:sp>
            <p:nvSpPr>
              <p:cNvPr id="14" name="Oval 13"/>
              <p:cNvSpPr/>
              <p:nvPr/>
            </p:nvSpPr>
            <p:spPr>
              <a:xfrm>
                <a:off x="977864" y="2536426"/>
                <a:ext cx="2480973" cy="25222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lvl="0" algn="ctr">
                  <a:lnSpc>
                    <a:spcPct val="90000"/>
                  </a:lnSpc>
                </a:pPr>
                <a:r>
                  <a:rPr lang="en-US" dirty="0" smtClean="0"/>
                  <a:t>Increase in </a:t>
                </a:r>
              </a:p>
              <a:p>
                <a:pPr lvl="0" algn="ctr">
                  <a:lnSpc>
                    <a:spcPct val="90000"/>
                  </a:lnSpc>
                </a:pPr>
                <a:r>
                  <a:rPr lang="en-US" dirty="0" smtClean="0"/>
                  <a:t>Retained Earnings</a:t>
                </a:r>
              </a:p>
              <a:p>
                <a:pPr lvl="0" algn="ctr">
                  <a:lnSpc>
                    <a:spcPct val="90000"/>
                  </a:lnSpc>
                </a:pPr>
                <a:r>
                  <a:rPr lang="en-US" dirty="0" smtClean="0"/>
                  <a:t>With Reason for the </a:t>
                </a:r>
              </a:p>
              <a:p>
                <a:pPr lvl="0" algn="ctr">
                  <a:lnSpc>
                    <a:spcPct val="90000"/>
                  </a:lnSpc>
                </a:pPr>
                <a:r>
                  <a:rPr lang="en-US" dirty="0" smtClean="0"/>
                  <a:t>Accumulation</a:t>
                </a:r>
              </a:p>
            </p:txBody>
          </p:sp>
          <p:sp>
            <p:nvSpPr>
              <p:cNvPr id="15" name="Oval 14"/>
              <p:cNvSpPr/>
              <p:nvPr/>
            </p:nvSpPr>
            <p:spPr>
              <a:xfrm>
                <a:off x="758764" y="2465108"/>
                <a:ext cx="2861512" cy="2664896"/>
              </a:xfrm>
              <a:prstGeom prst="ellipse">
                <a:avLst/>
              </a:prstGeom>
              <a:noFill/>
              <a:ln cap="rnd">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16" name="Freeform 15"/>
            <p:cNvSpPr/>
            <p:nvPr/>
          </p:nvSpPr>
          <p:spPr>
            <a:xfrm rot="7535159" flipH="1" flipV="1">
              <a:off x="5586774" y="4537469"/>
              <a:ext cx="1695081" cy="809671"/>
            </a:xfrm>
            <a:custGeom>
              <a:avLst/>
              <a:gdLst>
                <a:gd name="connsiteX0" fmla="*/ 0 w 1455576"/>
                <a:gd name="connsiteY0" fmla="*/ 960727 h 960727"/>
                <a:gd name="connsiteX1" fmla="*/ 746449 w 1455576"/>
                <a:gd name="connsiteY1" fmla="*/ 64988 h 960727"/>
                <a:gd name="connsiteX2" fmla="*/ 1455576 w 1455576"/>
                <a:gd name="connsiteY2" fmla="*/ 139633 h 960727"/>
                <a:gd name="connsiteX0" fmla="*/ 0 w 1455576"/>
                <a:gd name="connsiteY0" fmla="*/ 821094 h 821094"/>
                <a:gd name="connsiteX1" fmla="*/ 1455576 w 1455576"/>
                <a:gd name="connsiteY1" fmla="*/ 0 h 821094"/>
                <a:gd name="connsiteX0" fmla="*/ 0 w 1455576"/>
                <a:gd name="connsiteY0" fmla="*/ 821145 h 821145"/>
                <a:gd name="connsiteX1" fmla="*/ 1455576 w 1455576"/>
                <a:gd name="connsiteY1" fmla="*/ 51 h 821145"/>
                <a:gd name="connsiteX0" fmla="*/ 0 w 1455576"/>
                <a:gd name="connsiteY0" fmla="*/ 821180 h 821180"/>
                <a:gd name="connsiteX1" fmla="*/ 1455576 w 1455576"/>
                <a:gd name="connsiteY1" fmla="*/ 86 h 821180"/>
              </a:gdLst>
              <a:ahLst/>
              <a:cxnLst>
                <a:cxn ang="0">
                  <a:pos x="connsiteX0" y="connsiteY0"/>
                </a:cxn>
                <a:cxn ang="0">
                  <a:pos x="connsiteX1" y="connsiteY1"/>
                </a:cxn>
              </a:cxnLst>
              <a:rect l="l" t="t" r="r" b="b"/>
              <a:pathLst>
                <a:path w="1455576" h="821180">
                  <a:moveTo>
                    <a:pt x="0" y="821180"/>
                  </a:moveTo>
                  <a:cubicBezTo>
                    <a:pt x="317241" y="323547"/>
                    <a:pt x="709127" y="-6135"/>
                    <a:pt x="1455576" y="86"/>
                  </a:cubicBezTo>
                </a:path>
              </a:pathLst>
            </a:custGeom>
            <a:ln w="38100">
              <a:tailEnd type="arrow" w="lg"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5" name="TextBox 4"/>
          <p:cNvSpPr txBox="1"/>
          <p:nvPr/>
        </p:nvSpPr>
        <p:spPr>
          <a:xfrm>
            <a:off x="547481" y="6581001"/>
            <a:ext cx="4629794" cy="276999"/>
          </a:xfrm>
          <a:prstGeom prst="rect">
            <a:avLst/>
          </a:prstGeom>
          <a:noFill/>
        </p:spPr>
        <p:txBody>
          <a:bodyPr wrap="none" rtlCol="0">
            <a:spAutoFit/>
          </a:bodyPr>
          <a:lstStyle/>
          <a:p>
            <a:r>
              <a:rPr lang="en-US" sz="1200" dirty="0" smtClean="0"/>
              <a:t>* Must have complied with the requirements of IRC Section 101(j)</a:t>
            </a:r>
            <a:endParaRPr lang="en-US" sz="1200" dirty="0"/>
          </a:p>
        </p:txBody>
      </p:sp>
    </p:spTree>
    <p:extLst>
      <p:ext uri="{BB962C8B-B14F-4D97-AF65-F5344CB8AC3E}">
        <p14:creationId xmlns:p14="http://schemas.microsoft.com/office/powerpoint/2010/main" val="3622035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 When Business Needs Change</a:t>
            </a:r>
            <a:endParaRPr lang="en-US" dirty="0"/>
          </a:p>
        </p:txBody>
      </p:sp>
      <p:sp>
        <p:nvSpPr>
          <p:cNvPr id="3" name="Slide Number Placeholder 2"/>
          <p:cNvSpPr>
            <a:spLocks noGrp="1"/>
          </p:cNvSpPr>
          <p:nvPr>
            <p:ph type="sldNum" sz="quarter" idx="12"/>
          </p:nvPr>
        </p:nvSpPr>
        <p:spPr/>
        <p:txBody>
          <a:bodyPr/>
          <a:lstStyle/>
          <a:p>
            <a:fld id="{9F495958-F516-439A-814A-D2DC1CC7FCCF}" type="slidenum">
              <a:rPr lang="en-US" smtClean="0"/>
              <a:t>34</a:t>
            </a:fld>
            <a:endParaRPr lang="en-US" dirty="0"/>
          </a:p>
        </p:txBody>
      </p:sp>
      <p:grpSp>
        <p:nvGrpSpPr>
          <p:cNvPr id="13" name="Group 12"/>
          <p:cNvGrpSpPr/>
          <p:nvPr/>
        </p:nvGrpSpPr>
        <p:grpSpPr>
          <a:xfrm>
            <a:off x="198780" y="2248737"/>
            <a:ext cx="2595052" cy="2488631"/>
            <a:chOff x="6147022" y="1682804"/>
            <a:chExt cx="2595052" cy="2488631"/>
          </a:xfrm>
        </p:grpSpPr>
        <p:sp>
          <p:nvSpPr>
            <p:cNvPr id="14" name="Rectangle 13"/>
            <p:cNvSpPr/>
            <p:nvPr/>
          </p:nvSpPr>
          <p:spPr>
            <a:xfrm>
              <a:off x="6147022" y="1682804"/>
              <a:ext cx="2595052" cy="7453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Transfer the Policy to the Insured</a:t>
              </a:r>
              <a:endParaRPr lang="en-US" dirty="0"/>
            </a:p>
          </p:txBody>
        </p:sp>
        <p:pic>
          <p:nvPicPr>
            <p:cNvPr id="15" name="Picture 6"/>
            <p:cNvPicPr>
              <a:picLocks noChangeAspect="1" noChangeArrowheads="1"/>
            </p:cNvPicPr>
            <p:nvPr/>
          </p:nvPicPr>
          <p:blipFill>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a:stretch>
              <a:fillRect/>
            </a:stretch>
          </p:blipFill>
          <p:spPr bwMode="auto">
            <a:xfrm>
              <a:off x="6147022" y="2422389"/>
              <a:ext cx="2595052" cy="17490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6" name="Group 15"/>
          <p:cNvGrpSpPr/>
          <p:nvPr/>
        </p:nvGrpSpPr>
        <p:grpSpPr>
          <a:xfrm>
            <a:off x="3216962" y="2248737"/>
            <a:ext cx="2595052" cy="2488634"/>
            <a:chOff x="3274475" y="1682801"/>
            <a:chExt cx="2595052" cy="2488634"/>
          </a:xfrm>
        </p:grpSpPr>
        <p:sp>
          <p:nvSpPr>
            <p:cNvPr id="17" name="Rectangle 16"/>
            <p:cNvSpPr/>
            <p:nvPr/>
          </p:nvSpPr>
          <p:spPr>
            <a:xfrm>
              <a:off x="3274475" y="1682801"/>
              <a:ext cx="2595052" cy="7453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Income or Dividend</a:t>
              </a:r>
              <a:endParaRPr lang="en-US" dirty="0"/>
            </a:p>
          </p:txBody>
        </p:sp>
        <p:pic>
          <p:nvPicPr>
            <p:cNvPr id="18" name="Picture 17"/>
            <p:cNvPicPr>
              <a:picLocks noChangeAspect="1"/>
            </p:cNvPicPr>
            <p:nvPr/>
          </p:nvPicPr>
          <p:blipFill>
            <a:blip r:embed="rId5" cstate="print">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val="0"/>
                </a:ext>
              </a:extLst>
            </a:blip>
            <a:stretch>
              <a:fillRect/>
            </a:stretch>
          </p:blipFill>
          <p:spPr>
            <a:xfrm>
              <a:off x="3274475" y="2428155"/>
              <a:ext cx="2595052" cy="1743280"/>
            </a:xfrm>
            <a:prstGeom prst="rect">
              <a:avLst/>
            </a:prstGeom>
          </p:spPr>
        </p:pic>
      </p:grpSp>
      <p:grpSp>
        <p:nvGrpSpPr>
          <p:cNvPr id="23" name="Group 22"/>
          <p:cNvGrpSpPr/>
          <p:nvPr/>
        </p:nvGrpSpPr>
        <p:grpSpPr>
          <a:xfrm>
            <a:off x="6235145" y="2248740"/>
            <a:ext cx="2595052" cy="2701908"/>
            <a:chOff x="6235145" y="2248740"/>
            <a:chExt cx="2595052" cy="2701908"/>
          </a:xfrm>
        </p:grpSpPr>
        <p:pic>
          <p:nvPicPr>
            <p:cNvPr id="24" name="Picture 2" descr="C:\Users\HK8508\AppData\Local\Microsoft\Windows\Temporary Internet Files\Content.Outlook\XK731JZB\puzzle_round.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27887" y="2967584"/>
              <a:ext cx="1983064" cy="1983064"/>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a:xfrm>
              <a:off x="6235145" y="2248740"/>
              <a:ext cx="2595052" cy="7453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Personally Enjoy the Benefits of the Policy</a:t>
              </a:r>
              <a:endParaRPr lang="en-US" dirty="0"/>
            </a:p>
          </p:txBody>
        </p:sp>
      </p:grpSp>
    </p:spTree>
    <p:extLst>
      <p:ext uri="{BB962C8B-B14F-4D97-AF65-F5344CB8AC3E}">
        <p14:creationId xmlns:p14="http://schemas.microsoft.com/office/powerpoint/2010/main" val="71832526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down)">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additive="base">
                                        <p:cTn id="18" dur="500" fill="hold"/>
                                        <p:tgtEl>
                                          <p:spTgt spid="23"/>
                                        </p:tgtEl>
                                        <p:attrNameLst>
                                          <p:attrName>ppt_x</p:attrName>
                                        </p:attrNameLst>
                                      </p:cBhvr>
                                      <p:tavLst>
                                        <p:tav tm="0">
                                          <p:val>
                                            <p:strVal val="1+#ppt_w/2"/>
                                          </p:val>
                                        </p:tav>
                                        <p:tav tm="100000">
                                          <p:val>
                                            <p:strVal val="#ppt_x"/>
                                          </p:val>
                                        </p:tav>
                                      </p:tavLst>
                                    </p:anim>
                                    <p:anim calcmode="lin" valueType="num">
                                      <p:cBhvr additive="base">
                                        <p:cTn id="19"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Transfer Policy to the Insured</a:t>
            </a:r>
            <a:endParaRPr lang="en-US" dirty="0"/>
          </a:p>
        </p:txBody>
      </p:sp>
      <p:sp>
        <p:nvSpPr>
          <p:cNvPr id="3" name="Slide Number Placeholder 2"/>
          <p:cNvSpPr>
            <a:spLocks noGrp="1"/>
          </p:cNvSpPr>
          <p:nvPr>
            <p:ph type="sldNum" sz="quarter" idx="12"/>
          </p:nvPr>
        </p:nvSpPr>
        <p:spPr/>
        <p:txBody>
          <a:bodyPr/>
          <a:lstStyle/>
          <a:p>
            <a:fld id="{9F495958-F516-439A-814A-D2DC1CC7FCCF}" type="slidenum">
              <a:rPr lang="en-US" smtClean="0"/>
              <a:t>35</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666" y="1428129"/>
            <a:ext cx="6352899" cy="2775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p:cNvGrpSpPr/>
          <p:nvPr/>
        </p:nvGrpSpPr>
        <p:grpSpPr>
          <a:xfrm>
            <a:off x="2795274" y="4744278"/>
            <a:ext cx="2928731" cy="1936945"/>
            <a:chOff x="951704" y="2465108"/>
            <a:chExt cx="2668572" cy="2664896"/>
          </a:xfrm>
        </p:grpSpPr>
        <p:sp>
          <p:nvSpPr>
            <p:cNvPr id="8" name="Oval 7"/>
            <p:cNvSpPr/>
            <p:nvPr/>
          </p:nvSpPr>
          <p:spPr>
            <a:xfrm>
              <a:off x="1175638" y="2687204"/>
              <a:ext cx="2220704" cy="22207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lvl="0" algn="ctr">
                <a:lnSpc>
                  <a:spcPct val="90000"/>
                </a:lnSpc>
              </a:pPr>
              <a:r>
                <a:rPr lang="en-US" b="1" dirty="0" smtClean="0"/>
                <a:t>Include Fair Market</a:t>
              </a:r>
            </a:p>
            <a:p>
              <a:pPr lvl="0" algn="ctr">
                <a:lnSpc>
                  <a:spcPct val="90000"/>
                </a:lnSpc>
              </a:pPr>
              <a:r>
                <a:rPr lang="en-US" b="1" dirty="0" smtClean="0"/>
                <a:t>Value as Income or</a:t>
              </a:r>
            </a:p>
            <a:p>
              <a:pPr lvl="0" algn="ctr">
                <a:lnSpc>
                  <a:spcPct val="90000"/>
                </a:lnSpc>
              </a:pPr>
              <a:r>
                <a:rPr lang="en-US" b="1" dirty="0" smtClean="0"/>
                <a:t>Dividend</a:t>
              </a:r>
              <a:endParaRPr lang="en-US" b="1" dirty="0"/>
            </a:p>
          </p:txBody>
        </p:sp>
        <p:sp>
          <p:nvSpPr>
            <p:cNvPr id="9" name="Oval 8"/>
            <p:cNvSpPr/>
            <p:nvPr/>
          </p:nvSpPr>
          <p:spPr>
            <a:xfrm>
              <a:off x="951704" y="2465108"/>
              <a:ext cx="2668572" cy="2664896"/>
            </a:xfrm>
            <a:prstGeom prst="ellipse">
              <a:avLst/>
            </a:prstGeom>
            <a:noFill/>
            <a:ln cap="rnd">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7" name="Freeform 6"/>
          <p:cNvSpPr/>
          <p:nvPr/>
        </p:nvSpPr>
        <p:spPr>
          <a:xfrm rot="15372007" flipH="1" flipV="1">
            <a:off x="2723586" y="3546941"/>
            <a:ext cx="1545827" cy="1191957"/>
          </a:xfrm>
          <a:custGeom>
            <a:avLst/>
            <a:gdLst>
              <a:gd name="connsiteX0" fmla="*/ 0 w 1455576"/>
              <a:gd name="connsiteY0" fmla="*/ 960727 h 960727"/>
              <a:gd name="connsiteX1" fmla="*/ 746449 w 1455576"/>
              <a:gd name="connsiteY1" fmla="*/ 64988 h 960727"/>
              <a:gd name="connsiteX2" fmla="*/ 1455576 w 1455576"/>
              <a:gd name="connsiteY2" fmla="*/ 139633 h 960727"/>
              <a:gd name="connsiteX0" fmla="*/ 0 w 1455576"/>
              <a:gd name="connsiteY0" fmla="*/ 821094 h 821094"/>
              <a:gd name="connsiteX1" fmla="*/ 1455576 w 1455576"/>
              <a:gd name="connsiteY1" fmla="*/ 0 h 821094"/>
              <a:gd name="connsiteX0" fmla="*/ 0 w 1455576"/>
              <a:gd name="connsiteY0" fmla="*/ 821145 h 821145"/>
              <a:gd name="connsiteX1" fmla="*/ 1455576 w 1455576"/>
              <a:gd name="connsiteY1" fmla="*/ 51 h 821145"/>
              <a:gd name="connsiteX0" fmla="*/ 0 w 1455576"/>
              <a:gd name="connsiteY0" fmla="*/ 821180 h 821180"/>
              <a:gd name="connsiteX1" fmla="*/ 1455576 w 1455576"/>
              <a:gd name="connsiteY1" fmla="*/ 86 h 821180"/>
            </a:gdLst>
            <a:ahLst/>
            <a:cxnLst>
              <a:cxn ang="0">
                <a:pos x="connsiteX0" y="connsiteY0"/>
              </a:cxn>
              <a:cxn ang="0">
                <a:pos x="connsiteX1" y="connsiteY1"/>
              </a:cxn>
            </a:cxnLst>
            <a:rect l="l" t="t" r="r" b="b"/>
            <a:pathLst>
              <a:path w="1455576" h="821180">
                <a:moveTo>
                  <a:pt x="0" y="821180"/>
                </a:moveTo>
                <a:cubicBezTo>
                  <a:pt x="317241" y="323547"/>
                  <a:pt x="709127" y="-6135"/>
                  <a:pt x="1455576" y="86"/>
                </a:cubicBezTo>
              </a:path>
            </a:pathLst>
          </a:custGeom>
          <a:ln w="38100">
            <a:tailEnd type="arrow" w="lg"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948426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2" presetClass="entr" presetSubtype="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Retained Earnings Reduced</a:t>
            </a:r>
            <a:endParaRPr lang="en-US" dirty="0"/>
          </a:p>
        </p:txBody>
      </p:sp>
      <p:sp>
        <p:nvSpPr>
          <p:cNvPr id="3" name="Slide Number Placeholder 2"/>
          <p:cNvSpPr>
            <a:spLocks noGrp="1"/>
          </p:cNvSpPr>
          <p:nvPr>
            <p:ph type="sldNum" sz="quarter" idx="12"/>
          </p:nvPr>
        </p:nvSpPr>
        <p:spPr/>
        <p:txBody>
          <a:bodyPr/>
          <a:lstStyle/>
          <a:p>
            <a:fld id="{9F495958-F516-439A-814A-D2DC1CC7FCCF}" type="slidenum">
              <a:rPr lang="en-US" smtClean="0"/>
              <a:t>36</a:t>
            </a:fld>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666" y="1428129"/>
            <a:ext cx="6352899" cy="2775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34377" y="3722481"/>
            <a:ext cx="6983735" cy="2877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reeform 5"/>
          <p:cNvSpPr/>
          <p:nvPr/>
        </p:nvSpPr>
        <p:spPr>
          <a:xfrm rot="15693407" flipH="1" flipV="1">
            <a:off x="5184634" y="3930718"/>
            <a:ext cx="2455763" cy="1191957"/>
          </a:xfrm>
          <a:custGeom>
            <a:avLst/>
            <a:gdLst>
              <a:gd name="connsiteX0" fmla="*/ 0 w 1455576"/>
              <a:gd name="connsiteY0" fmla="*/ 960727 h 960727"/>
              <a:gd name="connsiteX1" fmla="*/ 746449 w 1455576"/>
              <a:gd name="connsiteY1" fmla="*/ 64988 h 960727"/>
              <a:gd name="connsiteX2" fmla="*/ 1455576 w 1455576"/>
              <a:gd name="connsiteY2" fmla="*/ 139633 h 960727"/>
              <a:gd name="connsiteX0" fmla="*/ 0 w 1455576"/>
              <a:gd name="connsiteY0" fmla="*/ 821094 h 821094"/>
              <a:gd name="connsiteX1" fmla="*/ 1455576 w 1455576"/>
              <a:gd name="connsiteY1" fmla="*/ 0 h 821094"/>
              <a:gd name="connsiteX0" fmla="*/ 0 w 1455576"/>
              <a:gd name="connsiteY0" fmla="*/ 821145 h 821145"/>
              <a:gd name="connsiteX1" fmla="*/ 1455576 w 1455576"/>
              <a:gd name="connsiteY1" fmla="*/ 51 h 821145"/>
              <a:gd name="connsiteX0" fmla="*/ 0 w 1455576"/>
              <a:gd name="connsiteY0" fmla="*/ 821180 h 821180"/>
              <a:gd name="connsiteX1" fmla="*/ 1455576 w 1455576"/>
              <a:gd name="connsiteY1" fmla="*/ 86 h 821180"/>
            </a:gdLst>
            <a:ahLst/>
            <a:cxnLst>
              <a:cxn ang="0">
                <a:pos x="connsiteX0" y="connsiteY0"/>
              </a:cxn>
              <a:cxn ang="0">
                <a:pos x="connsiteX1" y="connsiteY1"/>
              </a:cxn>
            </a:cxnLst>
            <a:rect l="l" t="t" r="r" b="b"/>
            <a:pathLst>
              <a:path w="1455576" h="821180">
                <a:moveTo>
                  <a:pt x="0" y="821180"/>
                </a:moveTo>
                <a:cubicBezTo>
                  <a:pt x="317241" y="323547"/>
                  <a:pt x="709127" y="-6135"/>
                  <a:pt x="1455576" y="86"/>
                </a:cubicBezTo>
              </a:path>
            </a:pathLst>
          </a:custGeom>
          <a:ln w="38100">
            <a:tailEnd type="arrow" w="lg"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1620359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Personally Owned Permanent Policy</a:t>
            </a:r>
            <a:endParaRPr lang="en-US" dirty="0"/>
          </a:p>
        </p:txBody>
      </p:sp>
      <p:sp>
        <p:nvSpPr>
          <p:cNvPr id="3" name="Slide Number Placeholder 2"/>
          <p:cNvSpPr>
            <a:spLocks noGrp="1"/>
          </p:cNvSpPr>
          <p:nvPr>
            <p:ph type="sldNum" sz="quarter" idx="12"/>
          </p:nvPr>
        </p:nvSpPr>
        <p:spPr/>
        <p:txBody>
          <a:bodyPr/>
          <a:lstStyle/>
          <a:p>
            <a:fld id="{9F495958-F516-439A-814A-D2DC1CC7FCCF}" type="slidenum">
              <a:rPr lang="en-US" smtClean="0"/>
              <a:t>37</a:t>
            </a:fld>
            <a:endParaRPr lang="en-US" dirty="0"/>
          </a:p>
        </p:txBody>
      </p:sp>
      <p:pic>
        <p:nvPicPr>
          <p:cNvPr id="6" name="Picture 2" descr="C:\Users\HK8508\AppData\Local\Microsoft\Windows\Temporary Internet Files\Content.Outlook\XK731JZB\puzzle_roun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133" y="1643270"/>
            <a:ext cx="3340224" cy="3340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463755"/>
      </p:ext>
    </p:extLst>
  </p:cSld>
  <p:clrMapOvr>
    <a:masterClrMapping/>
  </p:clrMapOvr>
  <p:transition spd="slow">
    <p:randomBar dir="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This Concept Right for You?</a:t>
            </a:r>
            <a:endParaRPr lang="en-US" dirty="0"/>
          </a:p>
        </p:txBody>
      </p:sp>
      <p:sp>
        <p:nvSpPr>
          <p:cNvPr id="4" name="Slide Number Placeholder 3"/>
          <p:cNvSpPr>
            <a:spLocks noGrp="1"/>
          </p:cNvSpPr>
          <p:nvPr>
            <p:ph type="sldNum" sz="quarter" idx="12"/>
          </p:nvPr>
        </p:nvSpPr>
        <p:spPr/>
        <p:txBody>
          <a:bodyPr/>
          <a:lstStyle/>
          <a:p>
            <a:fld id="{9F495958-F516-439A-814A-D2DC1CC7FCCF}" type="slidenum">
              <a:rPr lang="en-US" smtClean="0"/>
              <a:t>38</a:t>
            </a:fld>
            <a:endParaRPr lang="en-US" dirty="0"/>
          </a:p>
        </p:txBody>
      </p:sp>
      <p:grpSp>
        <p:nvGrpSpPr>
          <p:cNvPr id="17" name="Group 16"/>
          <p:cNvGrpSpPr/>
          <p:nvPr/>
        </p:nvGrpSpPr>
        <p:grpSpPr>
          <a:xfrm>
            <a:off x="337757" y="1820470"/>
            <a:ext cx="5720429" cy="400111"/>
            <a:chOff x="776391" y="2099907"/>
            <a:chExt cx="5720429" cy="400111"/>
          </a:xfrm>
        </p:grpSpPr>
        <p:sp>
          <p:nvSpPr>
            <p:cNvPr id="18" name="Rectangle 17"/>
            <p:cNvSpPr/>
            <p:nvPr/>
          </p:nvSpPr>
          <p:spPr>
            <a:xfrm>
              <a:off x="1267503" y="2099907"/>
              <a:ext cx="5229317" cy="400110"/>
            </a:xfrm>
            <a:prstGeom prst="rect">
              <a:avLst/>
            </a:prstGeom>
            <a:solidFill>
              <a:schemeClr val="accent1"/>
            </a:solidFill>
          </p:spPr>
          <p:txBody>
            <a:bodyPr wrap="none">
              <a:spAutoFit/>
            </a:bodyPr>
            <a:lstStyle/>
            <a:p>
              <a:r>
                <a:rPr lang="en-US" sz="2000" dirty="0" smtClean="0">
                  <a:solidFill>
                    <a:schemeClr val="bg1"/>
                  </a:solidFill>
                </a:rPr>
                <a:t>C Corporation with excess retained earnings</a:t>
              </a:r>
              <a:endParaRPr lang="en-US" sz="2000" dirty="0">
                <a:solidFill>
                  <a:schemeClr val="bg1"/>
                </a:solidFill>
              </a:endParaRPr>
            </a:p>
          </p:txBody>
        </p:sp>
        <p:sp>
          <p:nvSpPr>
            <p:cNvPr id="19" name="Rectangle 18"/>
            <p:cNvSpPr/>
            <p:nvPr/>
          </p:nvSpPr>
          <p:spPr>
            <a:xfrm>
              <a:off x="776391" y="2099908"/>
              <a:ext cx="411118" cy="4001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1</a:t>
              </a:r>
              <a:endParaRPr lang="en-US" sz="2000" b="1" dirty="0">
                <a:solidFill>
                  <a:schemeClr val="bg1"/>
                </a:solidFill>
              </a:endParaRPr>
            </a:p>
          </p:txBody>
        </p:sp>
      </p:grpSp>
      <p:grpSp>
        <p:nvGrpSpPr>
          <p:cNvPr id="20" name="Group 19"/>
          <p:cNvGrpSpPr/>
          <p:nvPr/>
        </p:nvGrpSpPr>
        <p:grpSpPr>
          <a:xfrm>
            <a:off x="337757" y="2381155"/>
            <a:ext cx="7783493" cy="400111"/>
            <a:chOff x="776391" y="2099907"/>
            <a:chExt cx="7783493" cy="400111"/>
          </a:xfrm>
        </p:grpSpPr>
        <p:sp>
          <p:nvSpPr>
            <p:cNvPr id="21" name="Rectangle 20"/>
            <p:cNvSpPr/>
            <p:nvPr/>
          </p:nvSpPr>
          <p:spPr>
            <a:xfrm>
              <a:off x="1267503" y="2099907"/>
              <a:ext cx="7292381" cy="400110"/>
            </a:xfrm>
            <a:prstGeom prst="rect">
              <a:avLst/>
            </a:prstGeom>
            <a:solidFill>
              <a:schemeClr val="accent1"/>
            </a:solidFill>
          </p:spPr>
          <p:txBody>
            <a:bodyPr wrap="none">
              <a:spAutoFit/>
            </a:bodyPr>
            <a:lstStyle/>
            <a:p>
              <a:r>
                <a:rPr lang="en-US" sz="2000" dirty="0" smtClean="0">
                  <a:solidFill>
                    <a:schemeClr val="bg1"/>
                  </a:solidFill>
                </a:rPr>
                <a:t>Business need for life insurance such as key person protection</a:t>
              </a:r>
              <a:endParaRPr lang="en-US" sz="2000" i="1" dirty="0">
                <a:solidFill>
                  <a:schemeClr val="bg1"/>
                </a:solidFill>
              </a:endParaRPr>
            </a:p>
          </p:txBody>
        </p:sp>
        <p:sp>
          <p:nvSpPr>
            <p:cNvPr id="22" name="Rectangle 21"/>
            <p:cNvSpPr/>
            <p:nvPr/>
          </p:nvSpPr>
          <p:spPr>
            <a:xfrm>
              <a:off x="776391" y="2099908"/>
              <a:ext cx="411118" cy="4001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2</a:t>
              </a:r>
              <a:endParaRPr lang="en-US" sz="2000" b="1" dirty="0">
                <a:solidFill>
                  <a:schemeClr val="bg1"/>
                </a:solidFill>
              </a:endParaRPr>
            </a:p>
          </p:txBody>
        </p:sp>
      </p:grpSp>
      <p:grpSp>
        <p:nvGrpSpPr>
          <p:cNvPr id="23" name="Group 22"/>
          <p:cNvGrpSpPr/>
          <p:nvPr/>
        </p:nvGrpSpPr>
        <p:grpSpPr>
          <a:xfrm>
            <a:off x="337757" y="2941840"/>
            <a:ext cx="7053421" cy="400111"/>
            <a:chOff x="776391" y="2099907"/>
            <a:chExt cx="7053421" cy="400111"/>
          </a:xfrm>
        </p:grpSpPr>
        <p:sp>
          <p:nvSpPr>
            <p:cNvPr id="24" name="Rectangle 23"/>
            <p:cNvSpPr/>
            <p:nvPr/>
          </p:nvSpPr>
          <p:spPr>
            <a:xfrm>
              <a:off x="1267503" y="2099907"/>
              <a:ext cx="6562309" cy="400110"/>
            </a:xfrm>
            <a:prstGeom prst="rect">
              <a:avLst/>
            </a:prstGeom>
            <a:solidFill>
              <a:schemeClr val="accent1"/>
            </a:solidFill>
          </p:spPr>
          <p:txBody>
            <a:bodyPr wrap="none">
              <a:spAutoFit/>
            </a:bodyPr>
            <a:lstStyle/>
            <a:p>
              <a:r>
                <a:rPr lang="en-US" sz="2000" dirty="0" smtClean="0">
                  <a:solidFill>
                    <a:schemeClr val="bg1"/>
                  </a:solidFill>
                </a:rPr>
                <a:t>Desire to reduce exposure to Accumulated Earnings Tax</a:t>
              </a:r>
              <a:endParaRPr lang="en-US" sz="2000" dirty="0">
                <a:solidFill>
                  <a:schemeClr val="bg1"/>
                </a:solidFill>
              </a:endParaRPr>
            </a:p>
          </p:txBody>
        </p:sp>
        <p:sp>
          <p:nvSpPr>
            <p:cNvPr id="25" name="Rectangle 24"/>
            <p:cNvSpPr/>
            <p:nvPr/>
          </p:nvSpPr>
          <p:spPr>
            <a:xfrm>
              <a:off x="776391" y="2099908"/>
              <a:ext cx="411118" cy="4001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3</a:t>
              </a:r>
              <a:endParaRPr lang="en-US" sz="2000" b="1" dirty="0">
                <a:solidFill>
                  <a:schemeClr val="bg1"/>
                </a:solidFill>
              </a:endParaRPr>
            </a:p>
          </p:txBody>
        </p:sp>
      </p:grpSp>
      <p:grpSp>
        <p:nvGrpSpPr>
          <p:cNvPr id="26" name="Group 25"/>
          <p:cNvGrpSpPr/>
          <p:nvPr/>
        </p:nvGrpSpPr>
        <p:grpSpPr>
          <a:xfrm>
            <a:off x="337757" y="3484807"/>
            <a:ext cx="8650718" cy="400111"/>
            <a:chOff x="776391" y="2099907"/>
            <a:chExt cx="8650718" cy="400111"/>
          </a:xfrm>
        </p:grpSpPr>
        <p:sp>
          <p:nvSpPr>
            <p:cNvPr id="27" name="Rectangle 26"/>
            <p:cNvSpPr/>
            <p:nvPr/>
          </p:nvSpPr>
          <p:spPr>
            <a:xfrm>
              <a:off x="1267503" y="2099907"/>
              <a:ext cx="8159606" cy="400110"/>
            </a:xfrm>
            <a:prstGeom prst="rect">
              <a:avLst/>
            </a:prstGeom>
            <a:solidFill>
              <a:schemeClr val="accent1"/>
            </a:solidFill>
          </p:spPr>
          <p:txBody>
            <a:bodyPr wrap="none">
              <a:spAutoFit/>
            </a:bodyPr>
            <a:lstStyle/>
            <a:p>
              <a:r>
                <a:rPr lang="en-US" sz="2000" dirty="0" smtClean="0">
                  <a:solidFill>
                    <a:schemeClr val="bg1"/>
                  </a:solidFill>
                </a:rPr>
                <a:t>Potential future personal desire for benefits of permanent life insurance</a:t>
              </a:r>
              <a:endParaRPr lang="en-US" sz="2000" i="1" dirty="0">
                <a:solidFill>
                  <a:schemeClr val="bg1"/>
                </a:solidFill>
              </a:endParaRPr>
            </a:p>
          </p:txBody>
        </p:sp>
        <p:sp>
          <p:nvSpPr>
            <p:cNvPr id="28" name="Rectangle 27"/>
            <p:cNvSpPr/>
            <p:nvPr/>
          </p:nvSpPr>
          <p:spPr>
            <a:xfrm>
              <a:off x="776391" y="2099908"/>
              <a:ext cx="411118" cy="4001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bg1"/>
                  </a:solidFill>
                </a:rPr>
                <a:t>4</a:t>
              </a:r>
              <a:endParaRPr lang="en-US" sz="2000" b="1" dirty="0">
                <a:solidFill>
                  <a:schemeClr val="bg1"/>
                </a:solidFill>
              </a:endParaRPr>
            </a:p>
          </p:txBody>
        </p:sp>
      </p:grpSp>
    </p:spTree>
    <p:extLst>
      <p:ext uri="{BB962C8B-B14F-4D97-AF65-F5344CB8AC3E}">
        <p14:creationId xmlns:p14="http://schemas.microsoft.com/office/powerpoint/2010/main" val="115030449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10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20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1+#ppt_w/2"/>
                                          </p:val>
                                        </p:tav>
                                        <p:tav tm="100000">
                                          <p:val>
                                            <p:strVal val="#ppt_x"/>
                                          </p:val>
                                        </p:tav>
                                      </p:tavLst>
                                    </p:anim>
                                    <p:anim calcmode="lin" valueType="num">
                                      <p:cBhvr additive="base">
                                        <p:cTn id="16" dur="500" fill="hold"/>
                                        <p:tgtEl>
                                          <p:spTgt spid="23"/>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30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1+#ppt_w/2"/>
                                          </p:val>
                                        </p:tav>
                                        <p:tav tm="100000">
                                          <p:val>
                                            <p:strVal val="#ppt_x"/>
                                          </p:val>
                                        </p:tav>
                                      </p:tavLst>
                                    </p:anim>
                                    <p:anim calcmode="lin" valueType="num">
                                      <p:cBhvr additive="base">
                                        <p:cTn id="20"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4" name="Slide Number Placeholder 3"/>
          <p:cNvSpPr>
            <a:spLocks noGrp="1"/>
          </p:cNvSpPr>
          <p:nvPr>
            <p:ph type="sldNum" sz="quarter" idx="12"/>
          </p:nvPr>
        </p:nvSpPr>
        <p:spPr/>
        <p:txBody>
          <a:bodyPr/>
          <a:lstStyle/>
          <a:p>
            <a:fld id="{9F495958-F516-439A-814A-D2DC1CC7FCCF}" type="slidenum">
              <a:rPr lang="en-US" smtClean="0"/>
              <a:t>39</a:t>
            </a:fld>
            <a:endParaRPr lang="en-US"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3980" b="15943"/>
          <a:stretch/>
        </p:blipFill>
        <p:spPr>
          <a:xfrm>
            <a:off x="0" y="1314062"/>
            <a:ext cx="9144000" cy="4881465"/>
          </a:xfrm>
          <a:prstGeom prst="rect">
            <a:avLst/>
          </a:prstGeom>
        </p:spPr>
      </p:pic>
      <p:grpSp>
        <p:nvGrpSpPr>
          <p:cNvPr id="7" name="Group 6"/>
          <p:cNvGrpSpPr/>
          <p:nvPr/>
        </p:nvGrpSpPr>
        <p:grpSpPr>
          <a:xfrm>
            <a:off x="83696" y="1960423"/>
            <a:ext cx="6078565" cy="641970"/>
            <a:chOff x="6095999" y="4861866"/>
            <a:chExt cx="2419644" cy="760726"/>
          </a:xfrm>
        </p:grpSpPr>
        <p:sp>
          <p:nvSpPr>
            <p:cNvPr id="8" name="Rectangle 7"/>
            <p:cNvSpPr/>
            <p:nvPr/>
          </p:nvSpPr>
          <p:spPr>
            <a:xfrm>
              <a:off x="6095999" y="4861866"/>
              <a:ext cx="2375202" cy="760726"/>
            </a:xfrm>
            <a:prstGeom prst="rect">
              <a:avLst/>
            </a:prstGeom>
            <a:solidFill>
              <a:srgbClr val="3D9B35">
                <a:alpha val="7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p>
          </p:txBody>
        </p:sp>
        <p:sp>
          <p:nvSpPr>
            <p:cNvPr id="9" name="TextBox 8"/>
            <p:cNvSpPr txBox="1"/>
            <p:nvPr/>
          </p:nvSpPr>
          <p:spPr>
            <a:xfrm>
              <a:off x="6096000" y="5005163"/>
              <a:ext cx="2419643" cy="474125"/>
            </a:xfrm>
            <a:prstGeom prst="rect">
              <a:avLst/>
            </a:prstGeom>
            <a:noFill/>
          </p:spPr>
          <p:txBody>
            <a:bodyPr wrap="square" rtlCol="0" anchor="ctr">
              <a:spAutoFit/>
            </a:bodyPr>
            <a:lstStyle/>
            <a:p>
              <a:r>
                <a:rPr lang="en-US" sz="2000" dirty="0" smtClean="0">
                  <a:solidFill>
                    <a:schemeClr val="bg1"/>
                  </a:solidFill>
                </a:rPr>
                <a:t>Business has life insurance coverage on key person</a:t>
              </a:r>
              <a:endParaRPr lang="en-US" sz="2000" dirty="0">
                <a:solidFill>
                  <a:schemeClr val="bg1"/>
                </a:solidFill>
              </a:endParaRPr>
            </a:p>
          </p:txBody>
        </p:sp>
      </p:grpSp>
      <p:grpSp>
        <p:nvGrpSpPr>
          <p:cNvPr id="10" name="Group 9"/>
          <p:cNvGrpSpPr/>
          <p:nvPr/>
        </p:nvGrpSpPr>
        <p:grpSpPr>
          <a:xfrm>
            <a:off x="83696" y="2881883"/>
            <a:ext cx="5962267" cy="641970"/>
            <a:chOff x="6096000" y="4861866"/>
            <a:chExt cx="1792512" cy="760726"/>
          </a:xfrm>
        </p:grpSpPr>
        <p:sp>
          <p:nvSpPr>
            <p:cNvPr id="11" name="Rectangle 10"/>
            <p:cNvSpPr/>
            <p:nvPr/>
          </p:nvSpPr>
          <p:spPr>
            <a:xfrm>
              <a:off x="6096000" y="4861866"/>
              <a:ext cx="1792512" cy="760726"/>
            </a:xfrm>
            <a:prstGeom prst="rect">
              <a:avLst/>
            </a:prstGeom>
            <a:solidFill>
              <a:srgbClr val="3D9B35">
                <a:alpha val="7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p>
          </p:txBody>
        </p:sp>
        <p:sp>
          <p:nvSpPr>
            <p:cNvPr id="12" name="TextBox 11"/>
            <p:cNvSpPr txBox="1"/>
            <p:nvPr/>
          </p:nvSpPr>
          <p:spPr>
            <a:xfrm>
              <a:off x="6096000" y="5005165"/>
              <a:ext cx="1792512" cy="474125"/>
            </a:xfrm>
            <a:prstGeom prst="rect">
              <a:avLst/>
            </a:prstGeom>
            <a:noFill/>
          </p:spPr>
          <p:txBody>
            <a:bodyPr wrap="square" rtlCol="0" anchor="ctr">
              <a:spAutoFit/>
            </a:bodyPr>
            <a:lstStyle/>
            <a:p>
              <a:r>
                <a:rPr lang="en-US" sz="2000" dirty="0" smtClean="0">
                  <a:solidFill>
                    <a:schemeClr val="bg1"/>
                  </a:solidFill>
                </a:rPr>
                <a:t>Possible reduction of Retained Earnings</a:t>
              </a:r>
              <a:endParaRPr lang="en-US" sz="2000" dirty="0">
                <a:solidFill>
                  <a:schemeClr val="bg1"/>
                </a:solidFill>
              </a:endParaRPr>
            </a:p>
          </p:txBody>
        </p:sp>
      </p:grpSp>
      <p:grpSp>
        <p:nvGrpSpPr>
          <p:cNvPr id="13" name="Group 12"/>
          <p:cNvGrpSpPr/>
          <p:nvPr/>
        </p:nvGrpSpPr>
        <p:grpSpPr>
          <a:xfrm>
            <a:off x="83698" y="3770383"/>
            <a:ext cx="6900198" cy="707886"/>
            <a:chOff x="6095999" y="4822811"/>
            <a:chExt cx="3155414" cy="838836"/>
          </a:xfrm>
        </p:grpSpPr>
        <p:sp>
          <p:nvSpPr>
            <p:cNvPr id="14" name="Rectangle 13"/>
            <p:cNvSpPr/>
            <p:nvPr/>
          </p:nvSpPr>
          <p:spPr>
            <a:xfrm>
              <a:off x="6095999" y="4861866"/>
              <a:ext cx="3155414" cy="760726"/>
            </a:xfrm>
            <a:prstGeom prst="rect">
              <a:avLst/>
            </a:prstGeom>
            <a:solidFill>
              <a:srgbClr val="3D9B35">
                <a:alpha val="7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p>
          </p:txBody>
        </p:sp>
        <p:sp>
          <p:nvSpPr>
            <p:cNvPr id="15" name="TextBox 14"/>
            <p:cNvSpPr txBox="1"/>
            <p:nvPr/>
          </p:nvSpPr>
          <p:spPr>
            <a:xfrm>
              <a:off x="6096000" y="4822811"/>
              <a:ext cx="3155413" cy="838836"/>
            </a:xfrm>
            <a:prstGeom prst="rect">
              <a:avLst/>
            </a:prstGeom>
            <a:noFill/>
          </p:spPr>
          <p:txBody>
            <a:bodyPr wrap="square" rtlCol="0" anchor="ctr">
              <a:spAutoFit/>
            </a:bodyPr>
            <a:lstStyle/>
            <a:p>
              <a:r>
                <a:rPr lang="en-US" sz="2000" dirty="0" smtClean="0">
                  <a:solidFill>
                    <a:schemeClr val="bg1"/>
                  </a:solidFill>
                </a:rPr>
                <a:t>Possible reduced exposure to Accumulated Earnings Tax</a:t>
              </a:r>
              <a:endParaRPr lang="en-US" sz="2000" dirty="0">
                <a:solidFill>
                  <a:schemeClr val="bg1"/>
                </a:solidFill>
              </a:endParaRPr>
            </a:p>
          </p:txBody>
        </p:sp>
      </p:grpSp>
      <p:grpSp>
        <p:nvGrpSpPr>
          <p:cNvPr id="16" name="Group 15"/>
          <p:cNvGrpSpPr/>
          <p:nvPr/>
        </p:nvGrpSpPr>
        <p:grpSpPr>
          <a:xfrm>
            <a:off x="83699" y="4724804"/>
            <a:ext cx="5962264" cy="641970"/>
            <a:chOff x="6096000" y="4861866"/>
            <a:chExt cx="1832017" cy="760726"/>
          </a:xfrm>
        </p:grpSpPr>
        <p:sp>
          <p:nvSpPr>
            <p:cNvPr id="17" name="Rectangle 16"/>
            <p:cNvSpPr/>
            <p:nvPr/>
          </p:nvSpPr>
          <p:spPr>
            <a:xfrm>
              <a:off x="6096000" y="4861866"/>
              <a:ext cx="1832017" cy="760726"/>
            </a:xfrm>
            <a:prstGeom prst="rect">
              <a:avLst/>
            </a:prstGeom>
            <a:solidFill>
              <a:srgbClr val="3D9B35">
                <a:alpha val="7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200" dirty="0"/>
            </a:p>
          </p:txBody>
        </p:sp>
        <p:sp>
          <p:nvSpPr>
            <p:cNvPr id="18" name="TextBox 17"/>
            <p:cNvSpPr txBox="1"/>
            <p:nvPr/>
          </p:nvSpPr>
          <p:spPr>
            <a:xfrm>
              <a:off x="6096000" y="5005163"/>
              <a:ext cx="1832015" cy="474125"/>
            </a:xfrm>
            <a:prstGeom prst="rect">
              <a:avLst/>
            </a:prstGeom>
            <a:noFill/>
          </p:spPr>
          <p:txBody>
            <a:bodyPr wrap="square" rtlCol="0" anchor="ctr">
              <a:spAutoFit/>
            </a:bodyPr>
            <a:lstStyle/>
            <a:p>
              <a:r>
                <a:rPr lang="en-US" sz="2000" dirty="0" smtClean="0">
                  <a:solidFill>
                    <a:schemeClr val="bg1"/>
                  </a:solidFill>
                </a:rPr>
                <a:t>Repurpose insurance to personally owned</a:t>
              </a:r>
              <a:endParaRPr lang="en-US" sz="2000" dirty="0">
                <a:solidFill>
                  <a:schemeClr val="bg1"/>
                </a:solidFill>
              </a:endParaRPr>
            </a:p>
          </p:txBody>
        </p:sp>
      </p:grpSp>
    </p:spTree>
    <p:extLst>
      <p:ext uri="{BB962C8B-B14F-4D97-AF65-F5344CB8AC3E}">
        <p14:creationId xmlns:p14="http://schemas.microsoft.com/office/powerpoint/2010/main" val="291065423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decel="100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decel="10000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decel="10000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0-#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decel="10000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0-#ppt_w/2"/>
                                          </p:val>
                                        </p:tav>
                                        <p:tav tm="100000">
                                          <p:val>
                                            <p:strVal val="#ppt_x"/>
                                          </p:val>
                                        </p:tav>
                                      </p:tavLst>
                                    </p:anim>
                                    <p:anim calcmode="lin" valueType="num">
                                      <p:cBhvr additive="base">
                                        <p:cTn id="26"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 the Three Key Issues</a:t>
            </a:r>
            <a:endParaRPr lang="en-US" dirty="0"/>
          </a:p>
        </p:txBody>
      </p:sp>
      <p:sp>
        <p:nvSpPr>
          <p:cNvPr id="3" name="Slide Number Placeholder 2"/>
          <p:cNvSpPr>
            <a:spLocks noGrp="1"/>
          </p:cNvSpPr>
          <p:nvPr>
            <p:ph type="sldNum" sz="quarter" idx="12"/>
          </p:nvPr>
        </p:nvSpPr>
        <p:spPr/>
        <p:txBody>
          <a:bodyPr/>
          <a:lstStyle/>
          <a:p>
            <a:fld id="{9F495958-F516-439A-814A-D2DC1CC7FCCF}" type="slidenum">
              <a:rPr lang="en-US" smtClean="0"/>
              <a:t>4</a:t>
            </a:fld>
            <a:endParaRPr lang="en-US" dirty="0"/>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t="3980" b="15943"/>
          <a:stretch/>
        </p:blipFill>
        <p:spPr>
          <a:xfrm>
            <a:off x="0" y="1314062"/>
            <a:ext cx="9144000" cy="4881465"/>
          </a:xfrm>
          <a:prstGeom prst="rect">
            <a:avLst/>
          </a:prstGeom>
        </p:spPr>
      </p:pic>
      <p:sp>
        <p:nvSpPr>
          <p:cNvPr id="11" name="Rectangle 10">
            <a:hlinkClick r:id="rId4" action="ppaction://hlinksldjump"/>
          </p:cNvPr>
          <p:cNvSpPr/>
          <p:nvPr/>
        </p:nvSpPr>
        <p:spPr>
          <a:xfrm>
            <a:off x="0" y="1650927"/>
            <a:ext cx="5406305" cy="1048991"/>
          </a:xfrm>
          <a:prstGeom prst="rect">
            <a:avLst/>
          </a:prstGeom>
          <a:solidFill>
            <a:srgbClr val="3D9B35">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4488"/>
            <a:r>
              <a:rPr lang="en-US" sz="3200" dirty="0" smtClean="0"/>
              <a:t>Retained Earnings</a:t>
            </a:r>
            <a:endParaRPr lang="en-US" sz="3200" dirty="0"/>
          </a:p>
        </p:txBody>
      </p:sp>
    </p:spTree>
    <p:extLst>
      <p:ext uri="{BB962C8B-B14F-4D97-AF65-F5344CB8AC3E}">
        <p14:creationId xmlns:p14="http://schemas.microsoft.com/office/powerpoint/2010/main" val="234872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p:cNvSpPr>
          <p:nvPr>
            <p:ph type="title"/>
          </p:nvPr>
        </p:nvSpPr>
        <p:spPr/>
        <p:txBody>
          <a:bodyPr/>
          <a:lstStyle/>
          <a:p>
            <a:r>
              <a:rPr lang="en-US" dirty="0" smtClean="0"/>
              <a:t>Next Steps</a:t>
            </a:r>
          </a:p>
        </p:txBody>
      </p:sp>
      <p:sp>
        <p:nvSpPr>
          <p:cNvPr id="2" name="Slide Number Placeholder 1"/>
          <p:cNvSpPr>
            <a:spLocks noGrp="1"/>
          </p:cNvSpPr>
          <p:nvPr>
            <p:ph type="sldNum" sz="quarter" idx="12"/>
          </p:nvPr>
        </p:nvSpPr>
        <p:spPr/>
        <p:txBody>
          <a:bodyPr/>
          <a:lstStyle/>
          <a:p>
            <a:fld id="{1F25F87F-C9C8-42F1-A650-F29EAE1FCDFA}" type="slidenum">
              <a:rPr lang="en-US" smtClean="0"/>
              <a:t>40</a:t>
            </a:fld>
            <a:endParaRPr lang="en-US" dirty="0"/>
          </a:p>
        </p:txBody>
      </p:sp>
      <p:grpSp>
        <p:nvGrpSpPr>
          <p:cNvPr id="16" name="Group 15"/>
          <p:cNvGrpSpPr/>
          <p:nvPr/>
        </p:nvGrpSpPr>
        <p:grpSpPr>
          <a:xfrm>
            <a:off x="218657" y="1546736"/>
            <a:ext cx="8798298" cy="430887"/>
            <a:chOff x="768620" y="2099907"/>
            <a:chExt cx="8798298" cy="430887"/>
          </a:xfrm>
        </p:grpSpPr>
        <p:sp>
          <p:nvSpPr>
            <p:cNvPr id="17" name="Rectangle 16"/>
            <p:cNvSpPr/>
            <p:nvPr/>
          </p:nvSpPr>
          <p:spPr>
            <a:xfrm>
              <a:off x="1296705" y="2099907"/>
              <a:ext cx="8270213" cy="430887"/>
            </a:xfrm>
            <a:prstGeom prst="rect">
              <a:avLst/>
            </a:prstGeom>
            <a:solidFill>
              <a:schemeClr val="accent1"/>
            </a:solidFill>
          </p:spPr>
          <p:txBody>
            <a:bodyPr wrap="none">
              <a:spAutoFit/>
            </a:bodyPr>
            <a:lstStyle/>
            <a:p>
              <a:r>
                <a:rPr lang="en-US" altLang="en-US" sz="2200" dirty="0" smtClean="0">
                  <a:solidFill>
                    <a:schemeClr val="bg1"/>
                  </a:solidFill>
                </a:rPr>
                <a:t>Understand your current business situation, goals and objectives</a:t>
              </a:r>
              <a:endParaRPr lang="en-US" altLang="en-US" sz="2200" dirty="0">
                <a:solidFill>
                  <a:schemeClr val="bg1"/>
                </a:solidFill>
              </a:endParaRPr>
            </a:p>
          </p:txBody>
        </p:sp>
        <p:sp>
          <p:nvSpPr>
            <p:cNvPr id="18" name="Rectangle 17"/>
            <p:cNvSpPr/>
            <p:nvPr/>
          </p:nvSpPr>
          <p:spPr>
            <a:xfrm>
              <a:off x="768620" y="2099907"/>
              <a:ext cx="442741" cy="4308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t>1</a:t>
              </a:r>
              <a:endParaRPr lang="en-US" sz="2200" b="1" dirty="0"/>
            </a:p>
          </p:txBody>
        </p:sp>
      </p:grpSp>
      <p:grpSp>
        <p:nvGrpSpPr>
          <p:cNvPr id="19" name="Group 18"/>
          <p:cNvGrpSpPr/>
          <p:nvPr/>
        </p:nvGrpSpPr>
        <p:grpSpPr>
          <a:xfrm>
            <a:off x="218657" y="2208447"/>
            <a:ext cx="3192597" cy="430887"/>
            <a:chOff x="768620" y="2099907"/>
            <a:chExt cx="3192597" cy="430887"/>
          </a:xfrm>
        </p:grpSpPr>
        <p:sp>
          <p:nvSpPr>
            <p:cNvPr id="20" name="Rectangle 19"/>
            <p:cNvSpPr/>
            <p:nvPr/>
          </p:nvSpPr>
          <p:spPr>
            <a:xfrm>
              <a:off x="1296705" y="2099907"/>
              <a:ext cx="2664512" cy="430887"/>
            </a:xfrm>
            <a:prstGeom prst="rect">
              <a:avLst/>
            </a:prstGeom>
            <a:solidFill>
              <a:schemeClr val="accent1"/>
            </a:solidFill>
          </p:spPr>
          <p:txBody>
            <a:bodyPr wrap="none">
              <a:spAutoFit/>
            </a:bodyPr>
            <a:lstStyle/>
            <a:p>
              <a:r>
                <a:rPr lang="en-US" altLang="en-US" sz="2200" dirty="0" smtClean="0">
                  <a:solidFill>
                    <a:schemeClr val="bg1"/>
                  </a:solidFill>
                </a:rPr>
                <a:t>Analyze information</a:t>
              </a:r>
              <a:endParaRPr lang="en-US" altLang="en-US" sz="2200" dirty="0">
                <a:solidFill>
                  <a:schemeClr val="bg1"/>
                </a:solidFill>
              </a:endParaRPr>
            </a:p>
          </p:txBody>
        </p:sp>
        <p:sp>
          <p:nvSpPr>
            <p:cNvPr id="21" name="Rectangle 20"/>
            <p:cNvSpPr/>
            <p:nvPr/>
          </p:nvSpPr>
          <p:spPr>
            <a:xfrm>
              <a:off x="768620" y="2099907"/>
              <a:ext cx="442741" cy="4308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t>2</a:t>
              </a:r>
              <a:endParaRPr lang="en-US" sz="2200" b="1" dirty="0"/>
            </a:p>
          </p:txBody>
        </p:sp>
      </p:grpSp>
      <p:grpSp>
        <p:nvGrpSpPr>
          <p:cNvPr id="22" name="Group 21"/>
          <p:cNvGrpSpPr/>
          <p:nvPr/>
        </p:nvGrpSpPr>
        <p:grpSpPr>
          <a:xfrm>
            <a:off x="218657" y="2870158"/>
            <a:ext cx="4872544" cy="430887"/>
            <a:chOff x="768620" y="2099907"/>
            <a:chExt cx="4872544" cy="430887"/>
          </a:xfrm>
        </p:grpSpPr>
        <p:sp>
          <p:nvSpPr>
            <p:cNvPr id="23" name="Rectangle 22"/>
            <p:cNvSpPr/>
            <p:nvPr/>
          </p:nvSpPr>
          <p:spPr>
            <a:xfrm>
              <a:off x="1296705" y="2099907"/>
              <a:ext cx="4344459" cy="430887"/>
            </a:xfrm>
            <a:prstGeom prst="rect">
              <a:avLst/>
            </a:prstGeom>
            <a:solidFill>
              <a:schemeClr val="accent1"/>
            </a:solidFill>
          </p:spPr>
          <p:txBody>
            <a:bodyPr wrap="none">
              <a:spAutoFit/>
            </a:bodyPr>
            <a:lstStyle/>
            <a:p>
              <a:r>
                <a:rPr lang="en-US" altLang="en-US" sz="2200" dirty="0" smtClean="0">
                  <a:solidFill>
                    <a:schemeClr val="bg1"/>
                  </a:solidFill>
                </a:rPr>
                <a:t>Review options and opportunities</a:t>
              </a:r>
              <a:endParaRPr lang="en-US" altLang="en-US" sz="2200" dirty="0">
                <a:solidFill>
                  <a:schemeClr val="bg1"/>
                </a:solidFill>
              </a:endParaRPr>
            </a:p>
          </p:txBody>
        </p:sp>
        <p:sp>
          <p:nvSpPr>
            <p:cNvPr id="24" name="Rectangle 23"/>
            <p:cNvSpPr/>
            <p:nvPr/>
          </p:nvSpPr>
          <p:spPr>
            <a:xfrm>
              <a:off x="768620" y="2099907"/>
              <a:ext cx="442741" cy="4308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t>3</a:t>
              </a:r>
              <a:endParaRPr lang="en-US" sz="2200" b="1" dirty="0"/>
            </a:p>
          </p:txBody>
        </p:sp>
      </p:grpSp>
      <p:grpSp>
        <p:nvGrpSpPr>
          <p:cNvPr id="25" name="Group 24"/>
          <p:cNvGrpSpPr/>
          <p:nvPr/>
        </p:nvGrpSpPr>
        <p:grpSpPr>
          <a:xfrm>
            <a:off x="218657" y="3531868"/>
            <a:ext cx="5016814" cy="430887"/>
            <a:chOff x="768620" y="2099907"/>
            <a:chExt cx="5016814" cy="430887"/>
          </a:xfrm>
        </p:grpSpPr>
        <p:sp>
          <p:nvSpPr>
            <p:cNvPr id="26" name="Rectangle 25"/>
            <p:cNvSpPr/>
            <p:nvPr/>
          </p:nvSpPr>
          <p:spPr>
            <a:xfrm>
              <a:off x="1296705" y="2099907"/>
              <a:ext cx="4488729" cy="430887"/>
            </a:xfrm>
            <a:prstGeom prst="rect">
              <a:avLst/>
            </a:prstGeom>
            <a:solidFill>
              <a:schemeClr val="accent1"/>
            </a:solidFill>
          </p:spPr>
          <p:txBody>
            <a:bodyPr wrap="none">
              <a:spAutoFit/>
            </a:bodyPr>
            <a:lstStyle/>
            <a:p>
              <a:r>
                <a:rPr lang="en-US" altLang="en-US" sz="2200" dirty="0" smtClean="0">
                  <a:solidFill>
                    <a:schemeClr val="bg1"/>
                  </a:solidFill>
                </a:rPr>
                <a:t>Implement an appropriate strategy</a:t>
              </a:r>
              <a:endParaRPr lang="en-US" altLang="en-US" sz="2200" dirty="0">
                <a:solidFill>
                  <a:schemeClr val="bg1"/>
                </a:solidFill>
              </a:endParaRPr>
            </a:p>
          </p:txBody>
        </p:sp>
        <p:sp>
          <p:nvSpPr>
            <p:cNvPr id="27" name="Rectangle 26"/>
            <p:cNvSpPr/>
            <p:nvPr/>
          </p:nvSpPr>
          <p:spPr>
            <a:xfrm>
              <a:off x="768620" y="2099907"/>
              <a:ext cx="442741" cy="4308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smtClean="0"/>
                <a:t>4</a:t>
              </a:r>
              <a:endParaRPr lang="en-US" sz="2200" b="1" dirty="0"/>
            </a:p>
          </p:txBody>
        </p:sp>
      </p:grpSp>
    </p:spTree>
    <p:extLst>
      <p:ext uri="{BB962C8B-B14F-4D97-AF65-F5344CB8AC3E}">
        <p14:creationId xmlns:p14="http://schemas.microsoft.com/office/powerpoint/2010/main" val="335975321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IRS Circular 230 Disclosure</a:t>
            </a:r>
            <a:endParaRPr lang="en-US" dirty="0"/>
          </a:p>
        </p:txBody>
      </p:sp>
      <p:sp>
        <p:nvSpPr>
          <p:cNvPr id="3" name="Slide Number Placeholder 2"/>
          <p:cNvSpPr>
            <a:spLocks noGrp="1"/>
          </p:cNvSpPr>
          <p:nvPr>
            <p:ph type="sldNum" sz="quarter" idx="12"/>
          </p:nvPr>
        </p:nvSpPr>
        <p:spPr/>
        <p:txBody>
          <a:bodyPr/>
          <a:lstStyle/>
          <a:p>
            <a:fld id="{9F495958-F516-439A-814A-D2DC1CC7FCCF}" type="slidenum">
              <a:rPr lang="en-US" smtClean="0"/>
              <a:t>41</a:t>
            </a:fld>
            <a:endParaRPr lang="en-US" dirty="0"/>
          </a:p>
        </p:txBody>
      </p:sp>
      <p:sp>
        <p:nvSpPr>
          <p:cNvPr id="4" name="Rectangle 3"/>
          <p:cNvSpPr/>
          <p:nvPr/>
        </p:nvSpPr>
        <p:spPr>
          <a:xfrm>
            <a:off x="622851" y="1761103"/>
            <a:ext cx="7686261" cy="4247317"/>
          </a:xfrm>
          <a:prstGeom prst="rect">
            <a:avLst/>
          </a:prstGeom>
        </p:spPr>
        <p:txBody>
          <a:bodyPr wrap="square">
            <a:spAutoFit/>
          </a:bodyPr>
          <a:lstStyle/>
          <a:p>
            <a:r>
              <a:rPr lang="en-US" b="1" dirty="0"/>
              <a:t>IRS CIRCULAR 230 REQUIRES US TO INFORM YOU THAT THE ABOVE INFORMATION IS NOT INTENDED OR WRITTEN TO BE USED, AND IT CANNOT BE USED, BY ANY PERSON FOR THE PURPOSES OF AVOIDING ANY PENALTY THAT MAY BE IMPOSED BY THE INTERNAL REVENUE SERVICE.</a:t>
            </a:r>
          </a:p>
          <a:p>
            <a:endParaRPr lang="en-US" b="1" dirty="0"/>
          </a:p>
          <a:p>
            <a:r>
              <a:rPr lang="en-US" dirty="0"/>
              <a:t>In the event the advice is also considered to be a “marketed opinion” within the meaning of the IRS guidance, then as required by the IRS, please be further advised of the following:</a:t>
            </a:r>
          </a:p>
          <a:p>
            <a:endParaRPr lang="en-US" b="1" dirty="0"/>
          </a:p>
          <a:p>
            <a:r>
              <a:rPr lang="en-US" b="1" dirty="0"/>
              <a:t>THE ABOVE ADVICE WAS WRITTEN TO SUPPORT THE PROMOTION OR MARKETING OF THE TRANSACTIONS OR MATTERS ADDRESSED BY THE WRITTEN ADVICE AND, BASED ON THE PARTICULAR CIRCUMSTANCES, YOU SHOULD SEEK ADVICE FROM AN INDEPENDENT TAX ADVISOR. </a:t>
            </a:r>
            <a:endParaRPr lang="en-US" dirty="0"/>
          </a:p>
        </p:txBody>
      </p:sp>
    </p:spTree>
    <p:extLst>
      <p:ext uri="{BB962C8B-B14F-4D97-AF65-F5344CB8AC3E}">
        <p14:creationId xmlns:p14="http://schemas.microsoft.com/office/powerpoint/2010/main" val="1606581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Retained Earnings	</a:t>
            </a:r>
            <a:endParaRPr lang="en-US" dirty="0"/>
          </a:p>
        </p:txBody>
      </p:sp>
      <p:sp>
        <p:nvSpPr>
          <p:cNvPr id="4" name="Slide Number Placeholder 3"/>
          <p:cNvSpPr>
            <a:spLocks noGrp="1"/>
          </p:cNvSpPr>
          <p:nvPr>
            <p:ph type="sldNum" sz="quarter" idx="12"/>
          </p:nvPr>
        </p:nvSpPr>
        <p:spPr/>
        <p:txBody>
          <a:bodyPr/>
          <a:lstStyle/>
          <a:p>
            <a:fld id="{9F495958-F516-439A-814A-D2DC1CC7FCCF}" type="slidenum">
              <a:rPr lang="en-US" smtClean="0"/>
              <a:t>5</a:t>
            </a:fld>
            <a:endParaRPr lang="en-US" dirty="0"/>
          </a:p>
        </p:txBody>
      </p:sp>
      <p:grpSp>
        <p:nvGrpSpPr>
          <p:cNvPr id="10" name="Group 9"/>
          <p:cNvGrpSpPr/>
          <p:nvPr/>
        </p:nvGrpSpPr>
        <p:grpSpPr>
          <a:xfrm>
            <a:off x="3310218" y="5110195"/>
            <a:ext cx="2345635" cy="1654526"/>
            <a:chOff x="951704" y="2465108"/>
            <a:chExt cx="2668572" cy="2664896"/>
          </a:xfrm>
        </p:grpSpPr>
        <p:sp>
          <p:nvSpPr>
            <p:cNvPr id="11" name="Oval 10"/>
            <p:cNvSpPr/>
            <p:nvPr/>
          </p:nvSpPr>
          <p:spPr>
            <a:xfrm>
              <a:off x="1175638" y="2687204"/>
              <a:ext cx="2220704" cy="222070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lvl="0" algn="ctr">
                <a:lnSpc>
                  <a:spcPct val="90000"/>
                </a:lnSpc>
              </a:pPr>
              <a:r>
                <a:rPr lang="en-US" dirty="0" smtClean="0"/>
                <a:t>Net Earnings or</a:t>
              </a:r>
            </a:p>
            <a:p>
              <a:pPr lvl="0" algn="ctr">
                <a:lnSpc>
                  <a:spcPct val="90000"/>
                </a:lnSpc>
              </a:pPr>
              <a:r>
                <a:rPr lang="en-US" dirty="0" smtClean="0"/>
                <a:t>Increases in Asset </a:t>
              </a:r>
            </a:p>
            <a:p>
              <a:pPr lvl="0" algn="ctr">
                <a:lnSpc>
                  <a:spcPct val="90000"/>
                </a:lnSpc>
              </a:pPr>
              <a:r>
                <a:rPr lang="en-US" dirty="0" smtClean="0"/>
                <a:t>Value </a:t>
              </a:r>
            </a:p>
          </p:txBody>
        </p:sp>
        <p:sp>
          <p:nvSpPr>
            <p:cNvPr id="12" name="Oval 11"/>
            <p:cNvSpPr/>
            <p:nvPr/>
          </p:nvSpPr>
          <p:spPr>
            <a:xfrm>
              <a:off x="951704" y="2465108"/>
              <a:ext cx="2668572" cy="2664896"/>
            </a:xfrm>
            <a:prstGeom prst="ellipse">
              <a:avLst/>
            </a:prstGeom>
            <a:noFill/>
            <a:ln cap="rnd">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599" y="1523655"/>
            <a:ext cx="8091965" cy="3273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Freeform 13"/>
          <p:cNvSpPr/>
          <p:nvPr/>
        </p:nvSpPr>
        <p:spPr>
          <a:xfrm rot="17419623" flipV="1">
            <a:off x="5275148" y="4784337"/>
            <a:ext cx="2007768" cy="626847"/>
          </a:xfrm>
          <a:custGeom>
            <a:avLst/>
            <a:gdLst>
              <a:gd name="connsiteX0" fmla="*/ 0 w 1455576"/>
              <a:gd name="connsiteY0" fmla="*/ 960727 h 960727"/>
              <a:gd name="connsiteX1" fmla="*/ 746449 w 1455576"/>
              <a:gd name="connsiteY1" fmla="*/ 64988 h 960727"/>
              <a:gd name="connsiteX2" fmla="*/ 1455576 w 1455576"/>
              <a:gd name="connsiteY2" fmla="*/ 139633 h 960727"/>
              <a:gd name="connsiteX0" fmla="*/ 0 w 1455576"/>
              <a:gd name="connsiteY0" fmla="*/ 821094 h 821094"/>
              <a:gd name="connsiteX1" fmla="*/ 1455576 w 1455576"/>
              <a:gd name="connsiteY1" fmla="*/ 0 h 821094"/>
              <a:gd name="connsiteX0" fmla="*/ 0 w 1455576"/>
              <a:gd name="connsiteY0" fmla="*/ 821145 h 821145"/>
              <a:gd name="connsiteX1" fmla="*/ 1455576 w 1455576"/>
              <a:gd name="connsiteY1" fmla="*/ 51 h 821145"/>
              <a:gd name="connsiteX0" fmla="*/ 0 w 1455576"/>
              <a:gd name="connsiteY0" fmla="*/ 821180 h 821180"/>
              <a:gd name="connsiteX1" fmla="*/ 1455576 w 1455576"/>
              <a:gd name="connsiteY1" fmla="*/ 86 h 821180"/>
            </a:gdLst>
            <a:ahLst/>
            <a:cxnLst>
              <a:cxn ang="0">
                <a:pos x="connsiteX0" y="connsiteY0"/>
              </a:cxn>
              <a:cxn ang="0">
                <a:pos x="connsiteX1" y="connsiteY1"/>
              </a:cxn>
            </a:cxnLst>
            <a:rect l="l" t="t" r="r" b="b"/>
            <a:pathLst>
              <a:path w="1455576" h="821180">
                <a:moveTo>
                  <a:pt x="0" y="821180"/>
                </a:moveTo>
                <a:cubicBezTo>
                  <a:pt x="317241" y="323547"/>
                  <a:pt x="709127" y="-6135"/>
                  <a:pt x="1455576" y="86"/>
                </a:cubicBezTo>
              </a:path>
            </a:pathLst>
          </a:custGeom>
          <a:ln w="38100">
            <a:tailEnd type="arrow" w="lg"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404141004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2" presetClass="entr" presetSubtype="8"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4688979" y="1741766"/>
            <a:ext cx="1903446" cy="4236454"/>
            <a:chOff x="4993775" y="1741766"/>
            <a:chExt cx="1903446" cy="4236454"/>
          </a:xfrm>
        </p:grpSpPr>
        <p:sp>
          <p:nvSpPr>
            <p:cNvPr id="19" name="Rectangle 18"/>
            <p:cNvSpPr/>
            <p:nvPr/>
          </p:nvSpPr>
          <p:spPr>
            <a:xfrm>
              <a:off x="4993776" y="1741766"/>
              <a:ext cx="1903445" cy="42364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algn="ctr"/>
              <a:endParaRPr lang="en-US" sz="2000" b="1" dirty="0">
                <a:solidFill>
                  <a:schemeClr val="accent2"/>
                </a:solidFill>
              </a:endParaRPr>
            </a:p>
          </p:txBody>
        </p:sp>
        <p:sp>
          <p:nvSpPr>
            <p:cNvPr id="23" name="Rectangle 22"/>
            <p:cNvSpPr/>
            <p:nvPr/>
          </p:nvSpPr>
          <p:spPr>
            <a:xfrm>
              <a:off x="4993775" y="1741766"/>
              <a:ext cx="1903445" cy="6534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Professional C Corporation</a:t>
              </a:r>
              <a:endParaRPr lang="en-US" b="1" dirty="0"/>
            </a:p>
          </p:txBody>
        </p:sp>
      </p:grpSp>
      <p:grpSp>
        <p:nvGrpSpPr>
          <p:cNvPr id="28" name="Group 27"/>
          <p:cNvGrpSpPr/>
          <p:nvPr/>
        </p:nvGrpSpPr>
        <p:grpSpPr>
          <a:xfrm>
            <a:off x="309134" y="1735138"/>
            <a:ext cx="1903446" cy="4236454"/>
            <a:chOff x="613930" y="1735138"/>
            <a:chExt cx="1903446" cy="4236454"/>
          </a:xfrm>
        </p:grpSpPr>
        <p:sp>
          <p:nvSpPr>
            <p:cNvPr id="8" name="Rectangle 7"/>
            <p:cNvSpPr/>
            <p:nvPr/>
          </p:nvSpPr>
          <p:spPr>
            <a:xfrm>
              <a:off x="613931" y="1735138"/>
              <a:ext cx="1903445" cy="423645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algn="ctr"/>
              <a:endParaRPr lang="en-US" sz="2000" b="1" dirty="0">
                <a:solidFill>
                  <a:schemeClr val="accent2"/>
                </a:solidFill>
              </a:endParaRPr>
            </a:p>
          </p:txBody>
        </p:sp>
        <p:sp>
          <p:nvSpPr>
            <p:cNvPr id="12" name="Rectangle 11"/>
            <p:cNvSpPr/>
            <p:nvPr/>
          </p:nvSpPr>
          <p:spPr>
            <a:xfrm>
              <a:off x="613930" y="1735138"/>
              <a:ext cx="1903445" cy="6534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 Corporation</a:t>
              </a:r>
              <a:endParaRPr lang="en-US" b="1" dirty="0"/>
            </a:p>
          </p:txBody>
        </p:sp>
      </p:grpSp>
      <p:sp>
        <p:nvSpPr>
          <p:cNvPr id="2" name="Title 1"/>
          <p:cNvSpPr>
            <a:spLocks noGrp="1"/>
          </p:cNvSpPr>
          <p:nvPr>
            <p:ph type="title"/>
          </p:nvPr>
        </p:nvSpPr>
        <p:spPr/>
        <p:txBody>
          <a:bodyPr/>
          <a:lstStyle/>
          <a:p>
            <a:r>
              <a:rPr lang="en-US" dirty="0" smtClean="0"/>
              <a:t>Excess Retained Earnings?</a:t>
            </a:r>
            <a:endParaRPr lang="en-US" dirty="0"/>
          </a:p>
        </p:txBody>
      </p:sp>
      <p:sp>
        <p:nvSpPr>
          <p:cNvPr id="4" name="Slide Number Placeholder 3"/>
          <p:cNvSpPr>
            <a:spLocks noGrp="1"/>
          </p:cNvSpPr>
          <p:nvPr>
            <p:ph type="sldNum" sz="quarter" idx="12"/>
          </p:nvPr>
        </p:nvSpPr>
        <p:spPr/>
        <p:txBody>
          <a:bodyPr/>
          <a:lstStyle/>
          <a:p>
            <a:fld id="{9F495958-F516-439A-814A-D2DC1CC7FCCF}" type="slidenum">
              <a:rPr lang="en-US" smtClean="0"/>
              <a:t>6</a:t>
            </a:fld>
            <a:endParaRPr lang="en-US" dirty="0"/>
          </a:p>
        </p:txBody>
      </p:sp>
      <p:sp>
        <p:nvSpPr>
          <p:cNvPr id="9" name="Rounded Rectangle 8"/>
          <p:cNvSpPr/>
          <p:nvPr/>
        </p:nvSpPr>
        <p:spPr>
          <a:xfrm>
            <a:off x="514408" y="2607778"/>
            <a:ext cx="1492898" cy="3165378"/>
          </a:xfrm>
          <a:prstGeom prst="roundRect">
            <a:avLst>
              <a:gd name="adj" fmla="val 91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22"/>
          <p:cNvSpPr/>
          <p:nvPr/>
        </p:nvSpPr>
        <p:spPr>
          <a:xfrm>
            <a:off x="514408" y="4986632"/>
            <a:ext cx="1492898" cy="786525"/>
          </a:xfrm>
          <a:custGeom>
            <a:avLst/>
            <a:gdLst/>
            <a:ahLst/>
            <a:cxnLst/>
            <a:rect l="l" t="t" r="r" b="b"/>
            <a:pathLst>
              <a:path w="1492898" h="1582689">
                <a:moveTo>
                  <a:pt x="0" y="0"/>
                </a:moveTo>
                <a:lnTo>
                  <a:pt x="1492898" y="0"/>
                </a:lnTo>
                <a:lnTo>
                  <a:pt x="1492898" y="1445835"/>
                </a:lnTo>
                <a:cubicBezTo>
                  <a:pt x="1492898" y="1521417"/>
                  <a:pt x="1431626" y="1582689"/>
                  <a:pt x="1356044" y="1582689"/>
                </a:cubicBezTo>
                <a:lnTo>
                  <a:pt x="136854" y="1582689"/>
                </a:lnTo>
                <a:cubicBezTo>
                  <a:pt x="61272" y="1582689"/>
                  <a:pt x="0" y="1521417"/>
                  <a:pt x="0" y="1445835"/>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$250,000 Retained Earnings</a:t>
            </a:r>
            <a:endParaRPr lang="en-US" dirty="0"/>
          </a:p>
        </p:txBody>
      </p:sp>
      <p:sp>
        <p:nvSpPr>
          <p:cNvPr id="11" name="Rectangle 10"/>
          <p:cNvSpPr/>
          <p:nvPr/>
        </p:nvSpPr>
        <p:spPr>
          <a:xfrm>
            <a:off x="595269" y="2948867"/>
            <a:ext cx="1331176" cy="923330"/>
          </a:xfrm>
          <a:prstGeom prst="rect">
            <a:avLst/>
          </a:prstGeom>
        </p:spPr>
        <p:txBody>
          <a:bodyPr wrap="square">
            <a:spAutoFit/>
          </a:bodyPr>
          <a:lstStyle/>
          <a:p>
            <a:pPr algn="ctr"/>
            <a:r>
              <a:rPr lang="en-US" dirty="0" smtClean="0">
                <a:solidFill>
                  <a:schemeClr val="bg1"/>
                </a:solidFill>
              </a:rPr>
              <a:t>Amount in Excess of $250,000</a:t>
            </a:r>
            <a:endParaRPr lang="en-US" dirty="0">
              <a:solidFill>
                <a:schemeClr val="bg1"/>
              </a:solidFill>
            </a:endParaRPr>
          </a:p>
        </p:txBody>
      </p:sp>
      <p:cxnSp>
        <p:nvCxnSpPr>
          <p:cNvPr id="14" name="Straight Arrow Connector 13"/>
          <p:cNvCxnSpPr/>
          <p:nvPr/>
        </p:nvCxnSpPr>
        <p:spPr>
          <a:xfrm>
            <a:off x="2007306" y="3222916"/>
            <a:ext cx="494515" cy="0"/>
          </a:xfrm>
          <a:prstGeom prst="straightConnector1">
            <a:avLst/>
          </a:prstGeom>
          <a:ln w="57150">
            <a:solidFill>
              <a:srgbClr val="FF0000"/>
            </a:solidFill>
            <a:tailEnd type="arrow" w="lg" len="sm"/>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007306" y="5416853"/>
            <a:ext cx="494515" cy="0"/>
          </a:xfrm>
          <a:prstGeom prst="straightConnector1">
            <a:avLst/>
          </a:prstGeom>
          <a:ln w="57150">
            <a:solidFill>
              <a:schemeClr val="accent1">
                <a:lumMod val="75000"/>
              </a:schemeClr>
            </a:solidFill>
            <a:tailEnd type="arrow" w="lg" len="sm"/>
          </a:ln>
        </p:spPr>
        <p:style>
          <a:lnRef idx="1">
            <a:schemeClr val="accent1"/>
          </a:lnRef>
          <a:fillRef idx="0">
            <a:schemeClr val="accent1"/>
          </a:fillRef>
          <a:effectRef idx="0">
            <a:schemeClr val="accent1"/>
          </a:effectRef>
          <a:fontRef idx="minor">
            <a:schemeClr val="tx1"/>
          </a:fontRef>
        </p:style>
      </p:cxnSp>
      <p:sp>
        <p:nvSpPr>
          <p:cNvPr id="16" name="Text Box 14"/>
          <p:cNvSpPr txBox="1">
            <a:spLocks noChangeArrowheads="1"/>
          </p:cNvSpPr>
          <p:nvPr/>
        </p:nvSpPr>
        <p:spPr bwMode="auto">
          <a:xfrm>
            <a:off x="2659478" y="2807418"/>
            <a:ext cx="1767310" cy="830997"/>
          </a:xfrm>
          <a:prstGeom prst="rect">
            <a:avLst/>
          </a:prstGeom>
          <a:noFill/>
          <a:ln w="1905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Lst>
        </p:spPr>
        <p:txBody>
          <a:bodyPr wrap="square" anchor="ctr">
            <a:spAutoFit/>
          </a:bodyPr>
          <a:lstStyle>
            <a:lvl1pPr eaLnBrk="0" hangingPunct="0">
              <a:defRPr sz="2400">
                <a:solidFill>
                  <a:schemeClr val="tx1"/>
                </a:solidFill>
                <a:latin typeface="Arial" charset="0"/>
                <a:ea typeface="ＭＳ Ｐゴシック" pitchFamily="32" charset="-128"/>
              </a:defRPr>
            </a:lvl1pPr>
            <a:lvl2pPr eaLnBrk="0" hangingPunct="0">
              <a:defRPr sz="2400">
                <a:solidFill>
                  <a:schemeClr val="tx1"/>
                </a:solidFill>
                <a:latin typeface="Arial" charset="0"/>
                <a:ea typeface="ＭＳ Ｐゴシック" pitchFamily="32" charset="-128"/>
              </a:defRPr>
            </a:lvl2pPr>
            <a:lvl3pPr eaLnBrk="0" hangingPunct="0">
              <a:defRPr sz="2400">
                <a:solidFill>
                  <a:schemeClr val="tx1"/>
                </a:solidFill>
                <a:latin typeface="Arial" charset="0"/>
                <a:ea typeface="ＭＳ Ｐゴシック" pitchFamily="32" charset="-128"/>
              </a:defRPr>
            </a:lvl3pPr>
            <a:lvl4pPr eaLnBrk="0" hangingPunct="0">
              <a:defRPr sz="2400">
                <a:solidFill>
                  <a:schemeClr val="tx1"/>
                </a:solidFill>
                <a:latin typeface="Arial" charset="0"/>
                <a:ea typeface="ＭＳ Ｐゴシック" pitchFamily="32" charset="-128"/>
              </a:defRPr>
            </a:lvl4pPr>
            <a:lvl5pPr eaLnBrk="0" hangingPunct="0">
              <a:defRPr sz="2400">
                <a:solidFill>
                  <a:schemeClr val="tx1"/>
                </a:solidFill>
                <a:latin typeface="Arial" charset="0"/>
                <a:ea typeface="ＭＳ Ｐゴシック" pitchFamily="32" charset="-128"/>
              </a:defRPr>
            </a:lvl5pPr>
            <a:lvl6pPr eaLnBrk="0" fontAlgn="base" hangingPunct="0">
              <a:spcBef>
                <a:spcPct val="0"/>
              </a:spcBef>
              <a:spcAft>
                <a:spcPct val="0"/>
              </a:spcAft>
              <a:defRPr sz="2400">
                <a:solidFill>
                  <a:schemeClr val="tx1"/>
                </a:solidFill>
                <a:latin typeface="Arial" charset="0"/>
                <a:ea typeface="ＭＳ Ｐゴシック" pitchFamily="32" charset="-128"/>
              </a:defRPr>
            </a:lvl6pPr>
            <a:lvl7pPr eaLnBrk="0" fontAlgn="base" hangingPunct="0">
              <a:spcBef>
                <a:spcPct val="0"/>
              </a:spcBef>
              <a:spcAft>
                <a:spcPct val="0"/>
              </a:spcAft>
              <a:defRPr sz="2400">
                <a:solidFill>
                  <a:schemeClr val="tx1"/>
                </a:solidFill>
                <a:latin typeface="Arial" charset="0"/>
                <a:ea typeface="ＭＳ Ｐゴシック" pitchFamily="32" charset="-128"/>
              </a:defRPr>
            </a:lvl7pPr>
            <a:lvl8pPr eaLnBrk="0" fontAlgn="base" hangingPunct="0">
              <a:spcBef>
                <a:spcPct val="0"/>
              </a:spcBef>
              <a:spcAft>
                <a:spcPct val="0"/>
              </a:spcAft>
              <a:defRPr sz="2400">
                <a:solidFill>
                  <a:schemeClr val="tx1"/>
                </a:solidFill>
                <a:latin typeface="Arial" charset="0"/>
                <a:ea typeface="ＭＳ Ｐゴシック" pitchFamily="32" charset="-128"/>
              </a:defRPr>
            </a:lvl8pPr>
            <a:lvl9pPr eaLnBrk="0" fontAlgn="base" hangingPunct="0">
              <a:spcBef>
                <a:spcPct val="0"/>
              </a:spcBef>
              <a:spcAft>
                <a:spcPct val="0"/>
              </a:spcAft>
              <a:defRPr sz="2400">
                <a:solidFill>
                  <a:schemeClr val="tx1"/>
                </a:solidFill>
                <a:latin typeface="Arial" charset="0"/>
                <a:ea typeface="ＭＳ Ｐゴシック" pitchFamily="32" charset="-128"/>
              </a:defRPr>
            </a:lvl9pPr>
          </a:lstStyle>
          <a:p>
            <a:pPr defTabSz="914400" eaLnBrk="1" hangingPunct="1">
              <a:spcBef>
                <a:spcPct val="50000"/>
              </a:spcBef>
              <a:buClr>
                <a:schemeClr val="accent1"/>
              </a:buClr>
            </a:pPr>
            <a:r>
              <a:rPr lang="en-US" sz="1600" b="1" dirty="0" smtClean="0">
                <a:solidFill>
                  <a:srgbClr val="FF0000"/>
                </a:solidFill>
              </a:rPr>
              <a:t>Must be reasonable business need</a:t>
            </a:r>
            <a:endParaRPr lang="en-US" sz="1600" b="1" dirty="0">
              <a:solidFill>
                <a:srgbClr val="FF0000"/>
              </a:solidFill>
            </a:endParaRPr>
          </a:p>
        </p:txBody>
      </p:sp>
      <p:sp>
        <p:nvSpPr>
          <p:cNvPr id="17" name="Text Box 14"/>
          <p:cNvSpPr txBox="1">
            <a:spLocks noChangeArrowheads="1"/>
          </p:cNvSpPr>
          <p:nvPr/>
        </p:nvSpPr>
        <p:spPr bwMode="auto">
          <a:xfrm>
            <a:off x="2659478" y="5025002"/>
            <a:ext cx="1767310" cy="830997"/>
          </a:xfrm>
          <a:prstGeom prst="rect">
            <a:avLst/>
          </a:prstGeom>
          <a:noFill/>
          <a:ln w="1905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Lst>
        </p:spPr>
        <p:txBody>
          <a:bodyPr wrap="square" anchor="ctr">
            <a:spAutoFit/>
          </a:bodyPr>
          <a:lstStyle>
            <a:defPPr>
              <a:defRPr lang="en-US"/>
            </a:defPPr>
            <a:lvl1pPr defTabSz="914400" eaLnBrk="1" hangingPunct="1">
              <a:spcBef>
                <a:spcPct val="50000"/>
              </a:spcBef>
              <a:buClr>
                <a:schemeClr val="accent1"/>
              </a:buClr>
              <a:defRPr sz="1600">
                <a:solidFill>
                  <a:schemeClr val="accent2"/>
                </a:solidFill>
                <a:ea typeface="ＭＳ Ｐゴシック" pitchFamily="32" charset="-128"/>
              </a:defRPr>
            </a:lvl1pPr>
            <a:lvl2pPr eaLnBrk="0" hangingPunct="0">
              <a:defRPr sz="2400">
                <a:ea typeface="ＭＳ Ｐゴシック" pitchFamily="32" charset="-128"/>
              </a:defRPr>
            </a:lvl2pPr>
            <a:lvl3pPr eaLnBrk="0" hangingPunct="0">
              <a:defRPr sz="2400">
                <a:ea typeface="ＭＳ Ｐゴシック" pitchFamily="32" charset="-128"/>
              </a:defRPr>
            </a:lvl3pPr>
            <a:lvl4pPr eaLnBrk="0" hangingPunct="0">
              <a:defRPr sz="2400">
                <a:ea typeface="ＭＳ Ｐゴシック" pitchFamily="32" charset="-128"/>
              </a:defRPr>
            </a:lvl4pPr>
            <a:lvl5pPr eaLnBrk="0" hangingPunct="0">
              <a:defRPr sz="2400">
                <a:ea typeface="ＭＳ Ｐゴシック" pitchFamily="32" charset="-128"/>
              </a:defRPr>
            </a:lvl5pPr>
            <a:lvl6pPr eaLnBrk="0" fontAlgn="base" hangingPunct="0">
              <a:spcBef>
                <a:spcPct val="0"/>
              </a:spcBef>
              <a:spcAft>
                <a:spcPct val="0"/>
              </a:spcAft>
              <a:defRPr sz="2400">
                <a:ea typeface="ＭＳ Ｐゴシック" pitchFamily="32" charset="-128"/>
              </a:defRPr>
            </a:lvl6pPr>
            <a:lvl7pPr eaLnBrk="0" fontAlgn="base" hangingPunct="0">
              <a:spcBef>
                <a:spcPct val="0"/>
              </a:spcBef>
              <a:spcAft>
                <a:spcPct val="0"/>
              </a:spcAft>
              <a:defRPr sz="2400">
                <a:ea typeface="ＭＳ Ｐゴシック" pitchFamily="32" charset="-128"/>
              </a:defRPr>
            </a:lvl7pPr>
            <a:lvl8pPr eaLnBrk="0" fontAlgn="base" hangingPunct="0">
              <a:spcBef>
                <a:spcPct val="0"/>
              </a:spcBef>
              <a:spcAft>
                <a:spcPct val="0"/>
              </a:spcAft>
              <a:defRPr sz="2400">
                <a:ea typeface="ＭＳ Ｐゴシック" pitchFamily="32" charset="-128"/>
              </a:defRPr>
            </a:lvl8pPr>
            <a:lvl9pPr eaLnBrk="0" fontAlgn="base" hangingPunct="0">
              <a:spcBef>
                <a:spcPct val="0"/>
              </a:spcBef>
              <a:spcAft>
                <a:spcPct val="0"/>
              </a:spcAft>
              <a:defRPr sz="2400">
                <a:ea typeface="ＭＳ Ｐゴシック" pitchFamily="32" charset="-128"/>
              </a:defRPr>
            </a:lvl9pPr>
          </a:lstStyle>
          <a:p>
            <a:r>
              <a:rPr lang="en-US" b="1" dirty="0">
                <a:solidFill>
                  <a:schemeClr val="accent1">
                    <a:lumMod val="75000"/>
                  </a:schemeClr>
                </a:solidFill>
              </a:rPr>
              <a:t>No business purpose need be stated</a:t>
            </a:r>
          </a:p>
        </p:txBody>
      </p:sp>
      <p:sp>
        <p:nvSpPr>
          <p:cNvPr id="20" name="Rounded Rectangle 19"/>
          <p:cNvSpPr/>
          <p:nvPr/>
        </p:nvSpPr>
        <p:spPr>
          <a:xfrm>
            <a:off x="4894253" y="2614406"/>
            <a:ext cx="1492898" cy="3165378"/>
          </a:xfrm>
          <a:prstGeom prst="roundRect">
            <a:avLst>
              <a:gd name="adj" fmla="val 91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22"/>
          <p:cNvSpPr/>
          <p:nvPr/>
        </p:nvSpPr>
        <p:spPr>
          <a:xfrm>
            <a:off x="4894253" y="4993260"/>
            <a:ext cx="1492898" cy="786525"/>
          </a:xfrm>
          <a:custGeom>
            <a:avLst/>
            <a:gdLst/>
            <a:ahLst/>
            <a:cxnLst/>
            <a:rect l="l" t="t" r="r" b="b"/>
            <a:pathLst>
              <a:path w="1492898" h="1582689">
                <a:moveTo>
                  <a:pt x="0" y="0"/>
                </a:moveTo>
                <a:lnTo>
                  <a:pt x="1492898" y="0"/>
                </a:lnTo>
                <a:lnTo>
                  <a:pt x="1492898" y="1445835"/>
                </a:lnTo>
                <a:cubicBezTo>
                  <a:pt x="1492898" y="1521417"/>
                  <a:pt x="1431626" y="1582689"/>
                  <a:pt x="1356044" y="1582689"/>
                </a:cubicBezTo>
                <a:lnTo>
                  <a:pt x="136854" y="1582689"/>
                </a:lnTo>
                <a:cubicBezTo>
                  <a:pt x="61272" y="1582689"/>
                  <a:pt x="0" y="1521417"/>
                  <a:pt x="0" y="1445835"/>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$150,000 Retained Earnings</a:t>
            </a:r>
            <a:endParaRPr lang="en-US" dirty="0"/>
          </a:p>
        </p:txBody>
      </p:sp>
      <p:sp>
        <p:nvSpPr>
          <p:cNvPr id="22" name="Rectangle 21"/>
          <p:cNvSpPr/>
          <p:nvPr/>
        </p:nvSpPr>
        <p:spPr>
          <a:xfrm>
            <a:off x="4975114" y="2955495"/>
            <a:ext cx="1331176" cy="923330"/>
          </a:xfrm>
          <a:prstGeom prst="rect">
            <a:avLst/>
          </a:prstGeom>
        </p:spPr>
        <p:txBody>
          <a:bodyPr wrap="square">
            <a:spAutoFit/>
          </a:bodyPr>
          <a:lstStyle/>
          <a:p>
            <a:pPr algn="ctr"/>
            <a:r>
              <a:rPr lang="en-US" dirty="0" smtClean="0">
                <a:solidFill>
                  <a:schemeClr val="bg1"/>
                </a:solidFill>
              </a:rPr>
              <a:t>Amount in Excess of $150,000</a:t>
            </a:r>
            <a:endParaRPr lang="en-US" dirty="0">
              <a:solidFill>
                <a:schemeClr val="bg1"/>
              </a:solidFill>
            </a:endParaRPr>
          </a:p>
        </p:txBody>
      </p:sp>
      <p:cxnSp>
        <p:nvCxnSpPr>
          <p:cNvPr id="24" name="Straight Arrow Connector 23"/>
          <p:cNvCxnSpPr/>
          <p:nvPr/>
        </p:nvCxnSpPr>
        <p:spPr>
          <a:xfrm>
            <a:off x="6387151" y="3229544"/>
            <a:ext cx="494515" cy="0"/>
          </a:xfrm>
          <a:prstGeom prst="straightConnector1">
            <a:avLst/>
          </a:prstGeom>
          <a:ln w="57150">
            <a:solidFill>
              <a:srgbClr val="FF0000"/>
            </a:solidFill>
            <a:tailEnd type="arrow" w="lg" len="sm"/>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387151" y="5423481"/>
            <a:ext cx="494515" cy="0"/>
          </a:xfrm>
          <a:prstGeom prst="straightConnector1">
            <a:avLst/>
          </a:prstGeom>
          <a:ln w="57150">
            <a:solidFill>
              <a:schemeClr val="accent1">
                <a:lumMod val="75000"/>
              </a:schemeClr>
            </a:solidFill>
            <a:tailEnd type="arrow" w="lg" len="sm"/>
          </a:ln>
        </p:spPr>
        <p:style>
          <a:lnRef idx="1">
            <a:schemeClr val="accent1"/>
          </a:lnRef>
          <a:fillRef idx="0">
            <a:schemeClr val="accent1"/>
          </a:fillRef>
          <a:effectRef idx="0">
            <a:schemeClr val="accent1"/>
          </a:effectRef>
          <a:fontRef idx="minor">
            <a:schemeClr val="tx1"/>
          </a:fontRef>
        </p:style>
      </p:cxnSp>
      <p:sp>
        <p:nvSpPr>
          <p:cNvPr id="26" name="Text Box 14"/>
          <p:cNvSpPr txBox="1">
            <a:spLocks noChangeArrowheads="1"/>
          </p:cNvSpPr>
          <p:nvPr/>
        </p:nvSpPr>
        <p:spPr bwMode="auto">
          <a:xfrm>
            <a:off x="7039323" y="2814046"/>
            <a:ext cx="1767310" cy="830997"/>
          </a:xfrm>
          <a:prstGeom prst="rect">
            <a:avLst/>
          </a:prstGeom>
          <a:noFill/>
          <a:ln w="1905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Lst>
        </p:spPr>
        <p:txBody>
          <a:bodyPr wrap="square" anchor="ctr">
            <a:spAutoFit/>
          </a:bodyPr>
          <a:lstStyle>
            <a:defPPr>
              <a:defRPr lang="en-US"/>
            </a:defPPr>
            <a:lvl1pPr defTabSz="914400" eaLnBrk="1" hangingPunct="1">
              <a:spcBef>
                <a:spcPct val="50000"/>
              </a:spcBef>
              <a:buClr>
                <a:schemeClr val="accent1"/>
              </a:buClr>
              <a:defRPr sz="1600">
                <a:solidFill>
                  <a:schemeClr val="accent2"/>
                </a:solidFill>
                <a:ea typeface="ＭＳ Ｐゴシック" pitchFamily="32" charset="-128"/>
              </a:defRPr>
            </a:lvl1pPr>
            <a:lvl2pPr eaLnBrk="0" hangingPunct="0">
              <a:defRPr sz="2400">
                <a:ea typeface="ＭＳ Ｐゴシック" pitchFamily="32" charset="-128"/>
              </a:defRPr>
            </a:lvl2pPr>
            <a:lvl3pPr eaLnBrk="0" hangingPunct="0">
              <a:defRPr sz="2400">
                <a:ea typeface="ＭＳ Ｐゴシック" pitchFamily="32" charset="-128"/>
              </a:defRPr>
            </a:lvl3pPr>
            <a:lvl4pPr eaLnBrk="0" hangingPunct="0">
              <a:defRPr sz="2400">
                <a:ea typeface="ＭＳ Ｐゴシック" pitchFamily="32" charset="-128"/>
              </a:defRPr>
            </a:lvl4pPr>
            <a:lvl5pPr eaLnBrk="0" hangingPunct="0">
              <a:defRPr sz="2400">
                <a:ea typeface="ＭＳ Ｐゴシック" pitchFamily="32" charset="-128"/>
              </a:defRPr>
            </a:lvl5pPr>
            <a:lvl6pPr eaLnBrk="0" fontAlgn="base" hangingPunct="0">
              <a:spcBef>
                <a:spcPct val="0"/>
              </a:spcBef>
              <a:spcAft>
                <a:spcPct val="0"/>
              </a:spcAft>
              <a:defRPr sz="2400">
                <a:ea typeface="ＭＳ Ｐゴシック" pitchFamily="32" charset="-128"/>
              </a:defRPr>
            </a:lvl6pPr>
            <a:lvl7pPr eaLnBrk="0" fontAlgn="base" hangingPunct="0">
              <a:spcBef>
                <a:spcPct val="0"/>
              </a:spcBef>
              <a:spcAft>
                <a:spcPct val="0"/>
              </a:spcAft>
              <a:defRPr sz="2400">
                <a:ea typeface="ＭＳ Ｐゴシック" pitchFamily="32" charset="-128"/>
              </a:defRPr>
            </a:lvl7pPr>
            <a:lvl8pPr eaLnBrk="0" fontAlgn="base" hangingPunct="0">
              <a:spcBef>
                <a:spcPct val="0"/>
              </a:spcBef>
              <a:spcAft>
                <a:spcPct val="0"/>
              </a:spcAft>
              <a:defRPr sz="2400">
                <a:ea typeface="ＭＳ Ｐゴシック" pitchFamily="32" charset="-128"/>
              </a:defRPr>
            </a:lvl8pPr>
            <a:lvl9pPr eaLnBrk="0" fontAlgn="base" hangingPunct="0">
              <a:spcBef>
                <a:spcPct val="0"/>
              </a:spcBef>
              <a:spcAft>
                <a:spcPct val="0"/>
              </a:spcAft>
              <a:defRPr sz="2400">
                <a:ea typeface="ＭＳ Ｐゴシック" pitchFamily="32" charset="-128"/>
              </a:defRPr>
            </a:lvl9pPr>
          </a:lstStyle>
          <a:p>
            <a:r>
              <a:rPr lang="en-US" b="1" dirty="0">
                <a:solidFill>
                  <a:srgbClr val="FF0000"/>
                </a:solidFill>
              </a:rPr>
              <a:t>Must be reasonable business need</a:t>
            </a:r>
          </a:p>
        </p:txBody>
      </p:sp>
      <p:sp>
        <p:nvSpPr>
          <p:cNvPr id="27" name="Text Box 14"/>
          <p:cNvSpPr txBox="1">
            <a:spLocks noChangeArrowheads="1"/>
          </p:cNvSpPr>
          <p:nvPr/>
        </p:nvSpPr>
        <p:spPr bwMode="auto">
          <a:xfrm>
            <a:off x="7039323" y="5031630"/>
            <a:ext cx="1767310" cy="830997"/>
          </a:xfrm>
          <a:prstGeom prst="rect">
            <a:avLst/>
          </a:prstGeom>
          <a:noFill/>
          <a:ln w="1905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Lst>
        </p:spPr>
        <p:txBody>
          <a:bodyPr wrap="square" anchor="ctr">
            <a:spAutoFit/>
          </a:bodyPr>
          <a:lstStyle>
            <a:defPPr>
              <a:defRPr lang="en-US"/>
            </a:defPPr>
            <a:lvl1pPr defTabSz="914400" eaLnBrk="1" hangingPunct="1">
              <a:spcBef>
                <a:spcPct val="50000"/>
              </a:spcBef>
              <a:buClr>
                <a:schemeClr val="accent1"/>
              </a:buClr>
              <a:defRPr sz="1600">
                <a:solidFill>
                  <a:schemeClr val="accent2"/>
                </a:solidFill>
                <a:ea typeface="ＭＳ Ｐゴシック" pitchFamily="32" charset="-128"/>
              </a:defRPr>
            </a:lvl1pPr>
            <a:lvl2pPr eaLnBrk="0" hangingPunct="0">
              <a:defRPr sz="2400">
                <a:ea typeface="ＭＳ Ｐゴシック" pitchFamily="32" charset="-128"/>
              </a:defRPr>
            </a:lvl2pPr>
            <a:lvl3pPr eaLnBrk="0" hangingPunct="0">
              <a:defRPr sz="2400">
                <a:ea typeface="ＭＳ Ｐゴシック" pitchFamily="32" charset="-128"/>
              </a:defRPr>
            </a:lvl3pPr>
            <a:lvl4pPr eaLnBrk="0" hangingPunct="0">
              <a:defRPr sz="2400">
                <a:ea typeface="ＭＳ Ｐゴシック" pitchFamily="32" charset="-128"/>
              </a:defRPr>
            </a:lvl4pPr>
            <a:lvl5pPr eaLnBrk="0" hangingPunct="0">
              <a:defRPr sz="2400">
                <a:ea typeface="ＭＳ Ｐゴシック" pitchFamily="32" charset="-128"/>
              </a:defRPr>
            </a:lvl5pPr>
            <a:lvl6pPr eaLnBrk="0" fontAlgn="base" hangingPunct="0">
              <a:spcBef>
                <a:spcPct val="0"/>
              </a:spcBef>
              <a:spcAft>
                <a:spcPct val="0"/>
              </a:spcAft>
              <a:defRPr sz="2400">
                <a:ea typeface="ＭＳ Ｐゴシック" pitchFamily="32" charset="-128"/>
              </a:defRPr>
            </a:lvl6pPr>
            <a:lvl7pPr eaLnBrk="0" fontAlgn="base" hangingPunct="0">
              <a:spcBef>
                <a:spcPct val="0"/>
              </a:spcBef>
              <a:spcAft>
                <a:spcPct val="0"/>
              </a:spcAft>
              <a:defRPr sz="2400">
                <a:ea typeface="ＭＳ Ｐゴシック" pitchFamily="32" charset="-128"/>
              </a:defRPr>
            </a:lvl7pPr>
            <a:lvl8pPr eaLnBrk="0" fontAlgn="base" hangingPunct="0">
              <a:spcBef>
                <a:spcPct val="0"/>
              </a:spcBef>
              <a:spcAft>
                <a:spcPct val="0"/>
              </a:spcAft>
              <a:defRPr sz="2400">
                <a:ea typeface="ＭＳ Ｐゴシック" pitchFamily="32" charset="-128"/>
              </a:defRPr>
            </a:lvl8pPr>
            <a:lvl9pPr eaLnBrk="0" fontAlgn="base" hangingPunct="0">
              <a:spcBef>
                <a:spcPct val="0"/>
              </a:spcBef>
              <a:spcAft>
                <a:spcPct val="0"/>
              </a:spcAft>
              <a:defRPr sz="2400">
                <a:ea typeface="ＭＳ Ｐゴシック" pitchFamily="32" charset="-128"/>
              </a:defRPr>
            </a:lvl9pPr>
          </a:lstStyle>
          <a:p>
            <a:r>
              <a:rPr lang="en-US" b="1" dirty="0">
                <a:solidFill>
                  <a:schemeClr val="accent1">
                    <a:lumMod val="75000"/>
                  </a:schemeClr>
                </a:solidFill>
              </a:rPr>
              <a:t>No business purpose need be stated</a:t>
            </a:r>
          </a:p>
        </p:txBody>
      </p:sp>
    </p:spTree>
    <p:extLst>
      <p:ext uri="{BB962C8B-B14F-4D97-AF65-F5344CB8AC3E}">
        <p14:creationId xmlns:p14="http://schemas.microsoft.com/office/powerpoint/2010/main" val="22786530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down)">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4"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500"/>
                                        <p:tgtEl>
                                          <p:spTgt spid="14"/>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500"/>
                                        <p:tgtEl>
                                          <p:spTgt spid="1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down)">
                                      <p:cBhvr>
                                        <p:cTn id="32" dur="500"/>
                                        <p:tgtEl>
                                          <p:spTgt spid="25"/>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500"/>
                                        <p:tgtEl>
                                          <p:spTgt spid="21"/>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down)">
                                      <p:cBhvr>
                                        <p:cTn id="38" dur="500"/>
                                        <p:tgtEl>
                                          <p:spTgt spid="2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down)">
                                      <p:cBhvr>
                                        <p:cTn id="43" dur="500"/>
                                        <p:tgtEl>
                                          <p:spTgt spid="20"/>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down)">
                                      <p:cBhvr>
                                        <p:cTn id="46" dur="500"/>
                                        <p:tgtEl>
                                          <p:spTgt spid="22"/>
                                        </p:tgtEl>
                                      </p:cBhvr>
                                    </p:animEffect>
                                  </p:childTnLst>
                                </p:cTn>
                              </p:par>
                              <p:par>
                                <p:cTn id="47" presetID="22" presetClass="entr" presetSubtype="4"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down)">
                                      <p:cBhvr>
                                        <p:cTn id="49" dur="500"/>
                                        <p:tgtEl>
                                          <p:spTgt spid="24"/>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ipe(down)">
                                      <p:cBhvr>
                                        <p:cTn id="5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6" grpId="0"/>
      <p:bldP spid="17" grpId="0"/>
      <p:bldP spid="20" grpId="0" animBg="1"/>
      <p:bldP spid="21" grpId="0" animBg="1"/>
      <p:bldP spid="22" grpId="0"/>
      <p:bldP spid="26" grpId="0"/>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Accumulated Earnings Tax</a:t>
            </a:r>
            <a:endParaRPr lang="en-US" dirty="0"/>
          </a:p>
        </p:txBody>
      </p:sp>
      <p:sp>
        <p:nvSpPr>
          <p:cNvPr id="4" name="Content Placeholder 3"/>
          <p:cNvSpPr>
            <a:spLocks noGrp="1"/>
          </p:cNvSpPr>
          <p:nvPr>
            <p:ph idx="1"/>
          </p:nvPr>
        </p:nvSpPr>
        <p:spPr/>
        <p:txBody>
          <a:bodyPr/>
          <a:lstStyle/>
          <a:p>
            <a:pPr marL="0" indent="0">
              <a:buNone/>
            </a:pPr>
            <a:endParaRPr lang="en-US" dirty="0"/>
          </a:p>
          <a:p>
            <a:pPr marL="0" indent="0">
              <a:buNone/>
            </a:pPr>
            <a:endParaRPr lang="en-US" dirty="0"/>
          </a:p>
        </p:txBody>
      </p:sp>
      <p:sp>
        <p:nvSpPr>
          <p:cNvPr id="3" name="Slide Number Placeholder 2"/>
          <p:cNvSpPr>
            <a:spLocks noGrp="1"/>
          </p:cNvSpPr>
          <p:nvPr>
            <p:ph type="sldNum" sz="quarter" idx="12"/>
          </p:nvPr>
        </p:nvSpPr>
        <p:spPr/>
        <p:txBody>
          <a:bodyPr/>
          <a:lstStyle/>
          <a:p>
            <a:fld id="{9F495958-F516-439A-814A-D2DC1CC7FCCF}" type="slidenum">
              <a:rPr lang="en-US" smtClean="0"/>
              <a:t>7</a:t>
            </a:fld>
            <a:endParaRPr lang="en-US" dirty="0"/>
          </a:p>
        </p:txBody>
      </p:sp>
      <p:grpSp>
        <p:nvGrpSpPr>
          <p:cNvPr id="6" name="Group 5"/>
          <p:cNvGrpSpPr/>
          <p:nvPr/>
        </p:nvGrpSpPr>
        <p:grpSpPr>
          <a:xfrm>
            <a:off x="0" y="1324051"/>
            <a:ext cx="9144000" cy="4813402"/>
            <a:chOff x="0" y="1324051"/>
            <a:chExt cx="9144000" cy="4813402"/>
          </a:xfrm>
        </p:grpSpPr>
        <p:grpSp>
          <p:nvGrpSpPr>
            <p:cNvPr id="7" name="Group 6"/>
            <p:cNvGrpSpPr/>
            <p:nvPr/>
          </p:nvGrpSpPr>
          <p:grpSpPr>
            <a:xfrm>
              <a:off x="0" y="1324051"/>
              <a:ext cx="9144000" cy="4813402"/>
              <a:chOff x="0" y="1324051"/>
              <a:chExt cx="9144000" cy="4813402"/>
            </a:xfrm>
          </p:grpSpPr>
          <p:pic>
            <p:nvPicPr>
              <p:cNvPr id="9" name="Picture 8"/>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t="18249" b="10867"/>
              <a:stretch/>
            </p:blipFill>
            <p:spPr>
              <a:xfrm>
                <a:off x="0" y="1324051"/>
                <a:ext cx="9144000" cy="4813402"/>
              </a:xfrm>
              <a:prstGeom prst="rect">
                <a:avLst/>
              </a:prstGeom>
            </p:spPr>
          </p:pic>
          <p:sp>
            <p:nvSpPr>
              <p:cNvPr id="10" name="Rectangle 9"/>
              <p:cNvSpPr/>
              <p:nvPr/>
            </p:nvSpPr>
            <p:spPr>
              <a:xfrm>
                <a:off x="0" y="1324051"/>
                <a:ext cx="9144000" cy="4813402"/>
              </a:xfrm>
              <a:prstGeom prst="rect">
                <a:avLst/>
              </a:prstGeom>
              <a:gradFill flip="none" rotWithShape="1">
                <a:gsLst>
                  <a:gs pos="42000">
                    <a:schemeClr val="bg1">
                      <a:shade val="30000"/>
                      <a:satMod val="115000"/>
                      <a:alpha val="0"/>
                    </a:schemeClr>
                  </a:gs>
                  <a:gs pos="95000">
                    <a:schemeClr val="bg1">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8" name="Picture 7"/>
            <p:cNvPicPr>
              <a:picLocks noChangeAspect="1"/>
            </p:cNvPicPr>
            <p:nvPr/>
          </p:nvPicPr>
          <p:blipFill rotWithShape="1">
            <a:blip r:embed="rId5">
              <a:extLst>
                <a:ext uri="{BEBA8EAE-BF5A-486C-A8C5-ECC9F3942E4B}">
                  <a14:imgProps xmlns:a14="http://schemas.microsoft.com/office/drawing/2010/main">
                    <a14:imgLayer r:embed="rId6">
                      <a14:imgEffect>
                        <a14:saturation sat="66000"/>
                      </a14:imgEffect>
                      <a14:imgEffect>
                        <a14:brightnessContrast bright="20000" contrast="20000"/>
                      </a14:imgEffect>
                    </a14:imgLayer>
                  </a14:imgProps>
                </a:ext>
                <a:ext uri="{28A0092B-C50C-407E-A947-70E740481C1C}">
                  <a14:useLocalDpi xmlns:a14="http://schemas.microsoft.com/office/drawing/2010/main" val="0"/>
                </a:ext>
              </a:extLst>
            </a:blip>
            <a:srcRect t="5795" r="14708" b="17680"/>
            <a:stretch/>
          </p:blipFill>
          <p:spPr>
            <a:xfrm>
              <a:off x="0" y="1324051"/>
              <a:ext cx="9144000" cy="4813402"/>
            </a:xfrm>
            <a:prstGeom prst="rect">
              <a:avLst/>
            </a:prstGeom>
          </p:spPr>
        </p:pic>
      </p:grpSp>
      <p:sp>
        <p:nvSpPr>
          <p:cNvPr id="12" name="TextBox 11"/>
          <p:cNvSpPr txBox="1"/>
          <p:nvPr/>
        </p:nvSpPr>
        <p:spPr>
          <a:xfrm>
            <a:off x="808383" y="2853589"/>
            <a:ext cx="4006161" cy="1754326"/>
          </a:xfrm>
          <a:prstGeom prst="rect">
            <a:avLst/>
          </a:prstGeom>
          <a:noFill/>
        </p:spPr>
        <p:txBody>
          <a:bodyPr wrap="none" rtlCol="0">
            <a:spAutoFit/>
          </a:bodyPr>
          <a:lstStyle/>
          <a:p>
            <a:r>
              <a:rPr lang="en-US" sz="5400" b="1" i="1" dirty="0" smtClean="0">
                <a:solidFill>
                  <a:srgbClr val="FF0000"/>
                </a:solidFill>
              </a:rPr>
              <a:t>20%  </a:t>
            </a:r>
          </a:p>
          <a:p>
            <a:r>
              <a:rPr lang="en-US" sz="5400" b="1" i="1" dirty="0" smtClean="0">
                <a:solidFill>
                  <a:srgbClr val="FF0000"/>
                </a:solidFill>
              </a:rPr>
              <a:t>Penalty Tax</a:t>
            </a:r>
            <a:endParaRPr lang="en-US" sz="5400" b="1" i="1" dirty="0">
              <a:solidFill>
                <a:srgbClr val="FF0000"/>
              </a:solidFill>
            </a:endParaRPr>
          </a:p>
        </p:txBody>
      </p:sp>
      <p:sp>
        <p:nvSpPr>
          <p:cNvPr id="5" name="Action Button: Information 4">
            <a:hlinkClick r:id="rId7" action="ppaction://hlinksldjump" highlightClick="1"/>
          </p:cNvPr>
          <p:cNvSpPr/>
          <p:nvPr/>
        </p:nvSpPr>
        <p:spPr>
          <a:xfrm>
            <a:off x="7895344" y="6344332"/>
            <a:ext cx="357809" cy="384314"/>
          </a:xfrm>
          <a:prstGeom prst="actionButtonInformation">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dirty="0"/>
          </a:p>
        </p:txBody>
      </p:sp>
      <p:sp>
        <p:nvSpPr>
          <p:cNvPr id="11" name="TextBox 10"/>
          <p:cNvSpPr txBox="1"/>
          <p:nvPr/>
        </p:nvSpPr>
        <p:spPr>
          <a:xfrm>
            <a:off x="1228777" y="6361043"/>
            <a:ext cx="6686446" cy="369332"/>
          </a:xfrm>
          <a:prstGeom prst="rect">
            <a:avLst/>
          </a:prstGeom>
          <a:noFill/>
        </p:spPr>
        <p:txBody>
          <a:bodyPr wrap="none" rtlCol="0">
            <a:spAutoFit/>
          </a:bodyPr>
          <a:lstStyle/>
          <a:p>
            <a:r>
              <a:rPr lang="en-US" dirty="0" smtClean="0"/>
              <a:t>For additional information on accumulated earnings, select here.</a:t>
            </a:r>
            <a:endParaRPr lang="en-US" dirty="0"/>
          </a:p>
        </p:txBody>
      </p:sp>
    </p:spTree>
    <p:extLst>
      <p:ext uri="{BB962C8B-B14F-4D97-AF65-F5344CB8AC3E}">
        <p14:creationId xmlns:p14="http://schemas.microsoft.com/office/powerpoint/2010/main" val="1240957048"/>
      </p:ext>
    </p:extLst>
  </p:cSld>
  <p:clrMapOvr>
    <a:masterClrMapping/>
  </p:clrMapOvr>
  <p:transition spd="slow">
    <p:randomBar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About the Accumulation</a:t>
            </a:r>
            <a:endParaRPr lang="en-US" dirty="0"/>
          </a:p>
        </p:txBody>
      </p:sp>
      <p:sp>
        <p:nvSpPr>
          <p:cNvPr id="3" name="Slide Number Placeholder 2"/>
          <p:cNvSpPr>
            <a:spLocks noGrp="1"/>
          </p:cNvSpPr>
          <p:nvPr>
            <p:ph type="sldNum" sz="quarter" idx="12"/>
          </p:nvPr>
        </p:nvSpPr>
        <p:spPr/>
        <p:txBody>
          <a:bodyPr/>
          <a:lstStyle/>
          <a:p>
            <a:fld id="{9F495958-F516-439A-814A-D2DC1CC7FCCF}" type="slidenum">
              <a:rPr lang="en-US" smtClean="0">
                <a:solidFill>
                  <a:srgbClr val="3D9B35"/>
                </a:solidFill>
              </a:rPr>
              <a:pPr/>
              <a:t>8</a:t>
            </a:fld>
            <a:endParaRPr lang="en-US" dirty="0">
              <a:solidFill>
                <a:srgbClr val="3D9B35"/>
              </a:solidFill>
            </a:endParaRPr>
          </a:p>
        </p:txBody>
      </p:sp>
      <p:sp>
        <p:nvSpPr>
          <p:cNvPr id="7" name="Oval 6"/>
          <p:cNvSpPr/>
          <p:nvPr/>
        </p:nvSpPr>
        <p:spPr>
          <a:xfrm>
            <a:off x="2743507" y="1989582"/>
            <a:ext cx="3314554" cy="3314554"/>
          </a:xfrm>
          <a:prstGeom prst="ellipse">
            <a:avLst/>
          </a:prstGeom>
          <a:noFill/>
          <a:ln w="38100" cap="rnd">
            <a:solidFill>
              <a:schemeClr val="bg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8" name="Oval 7"/>
          <p:cNvSpPr/>
          <p:nvPr/>
        </p:nvSpPr>
        <p:spPr>
          <a:xfrm>
            <a:off x="2636797" y="1882872"/>
            <a:ext cx="3527974" cy="3527974"/>
          </a:xfrm>
          <a:prstGeom prst="ellipse">
            <a:avLst/>
          </a:prstGeom>
          <a:noFill/>
          <a:ln cap="rnd">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9" name="TextBox 8"/>
          <p:cNvSpPr txBox="1"/>
          <p:nvPr/>
        </p:nvSpPr>
        <p:spPr>
          <a:xfrm>
            <a:off x="3816331" y="2514481"/>
            <a:ext cx="1168910" cy="2215991"/>
          </a:xfrm>
          <a:prstGeom prst="rect">
            <a:avLst/>
          </a:prstGeom>
          <a:noFill/>
        </p:spPr>
        <p:txBody>
          <a:bodyPr wrap="none" rtlCol="0" anchor="ctr">
            <a:spAutoFit/>
          </a:bodyPr>
          <a:lstStyle/>
          <a:p>
            <a:pPr algn="ctr" fontAlgn="base">
              <a:spcBef>
                <a:spcPct val="0"/>
              </a:spcBef>
              <a:spcAft>
                <a:spcPct val="0"/>
              </a:spcAft>
            </a:pPr>
            <a:r>
              <a:rPr lang="en-US" sz="13800" dirty="0">
                <a:solidFill>
                  <a:srgbClr val="616365"/>
                </a:solidFill>
                <a:ea typeface="ＭＳ Ｐゴシック" pitchFamily="-105" charset="-128"/>
                <a:cs typeface="Times New Roman" pitchFamily="18" charset="0"/>
              </a:rPr>
              <a:t>?</a:t>
            </a:r>
          </a:p>
        </p:txBody>
      </p:sp>
      <p:grpSp>
        <p:nvGrpSpPr>
          <p:cNvPr id="5" name="Group 4"/>
          <p:cNvGrpSpPr/>
          <p:nvPr/>
        </p:nvGrpSpPr>
        <p:grpSpPr>
          <a:xfrm>
            <a:off x="3902857" y="4514664"/>
            <a:ext cx="4310407" cy="1323439"/>
            <a:chOff x="3985453" y="4728816"/>
            <a:chExt cx="4310407" cy="1323439"/>
          </a:xfrm>
        </p:grpSpPr>
        <p:sp>
          <p:nvSpPr>
            <p:cNvPr id="16" name="TextBox 15"/>
            <p:cNvSpPr txBox="1"/>
            <p:nvPr/>
          </p:nvSpPr>
          <p:spPr>
            <a:xfrm>
              <a:off x="5076171" y="4728816"/>
              <a:ext cx="3219689" cy="1323439"/>
            </a:xfrm>
            <a:prstGeom prst="rect">
              <a:avLst/>
            </a:prstGeom>
            <a:noFill/>
          </p:spPr>
          <p:txBody>
            <a:bodyPr wrap="square" rtlCol="0" anchor="ctr">
              <a:spAutoFit/>
            </a:bodyPr>
            <a:lstStyle/>
            <a:p>
              <a:pPr fontAlgn="base">
                <a:spcBef>
                  <a:spcPct val="0"/>
                </a:spcBef>
                <a:spcAft>
                  <a:spcPct val="0"/>
                </a:spcAft>
              </a:pPr>
              <a:r>
                <a:rPr lang="en-US" sz="2000" dirty="0">
                  <a:solidFill>
                    <a:srgbClr val="616365"/>
                  </a:solidFill>
                  <a:ea typeface="ＭＳ Ｐゴシック" pitchFamily="-105" charset="-128"/>
                  <a:cs typeface="Times New Roman" pitchFamily="18" charset="0"/>
                </a:rPr>
                <a:t>Was the Reason for the Accumulation Documented and Was the Program Implemented?</a:t>
              </a:r>
            </a:p>
          </p:txBody>
        </p:sp>
        <p:grpSp>
          <p:nvGrpSpPr>
            <p:cNvPr id="17" name="Group 16"/>
            <p:cNvGrpSpPr/>
            <p:nvPr/>
          </p:nvGrpSpPr>
          <p:grpSpPr>
            <a:xfrm>
              <a:off x="3985453" y="4875657"/>
              <a:ext cx="1078528" cy="1078526"/>
              <a:chOff x="5758532" y="3346133"/>
              <a:chExt cx="1078528" cy="1078526"/>
            </a:xfrm>
          </p:grpSpPr>
          <p:sp>
            <p:nvSpPr>
              <p:cNvPr id="18" name="Oval 17"/>
              <p:cNvSpPr/>
              <p:nvPr/>
            </p:nvSpPr>
            <p:spPr>
              <a:xfrm>
                <a:off x="5758532" y="3346133"/>
                <a:ext cx="1078528" cy="1078526"/>
              </a:xfrm>
              <a:prstGeom prst="ellipse">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Freeform 33"/>
              <p:cNvSpPr>
                <a:spLocks noEditPoints="1"/>
              </p:cNvSpPr>
              <p:nvPr/>
            </p:nvSpPr>
            <p:spPr bwMode="auto">
              <a:xfrm>
                <a:off x="6031077" y="3635397"/>
                <a:ext cx="533437" cy="451229"/>
              </a:xfrm>
              <a:custGeom>
                <a:avLst/>
                <a:gdLst>
                  <a:gd name="T0" fmla="*/ 101 w 584"/>
                  <a:gd name="T1" fmla="*/ 378 h 494"/>
                  <a:gd name="T2" fmla="*/ 88 w 584"/>
                  <a:gd name="T3" fmla="*/ 390 h 494"/>
                  <a:gd name="T4" fmla="*/ 101 w 584"/>
                  <a:gd name="T5" fmla="*/ 401 h 494"/>
                  <a:gd name="T6" fmla="*/ 303 w 584"/>
                  <a:gd name="T7" fmla="*/ 395 h 494"/>
                  <a:gd name="T8" fmla="*/ 296 w 584"/>
                  <a:gd name="T9" fmla="*/ 378 h 494"/>
                  <a:gd name="T10" fmla="*/ 269 w 584"/>
                  <a:gd name="T11" fmla="*/ 378 h 494"/>
                  <a:gd name="T12" fmla="*/ 269 w 584"/>
                  <a:gd name="T13" fmla="*/ 378 h 494"/>
                  <a:gd name="T14" fmla="*/ 341 w 584"/>
                  <a:gd name="T15" fmla="*/ 230 h 494"/>
                  <a:gd name="T16" fmla="*/ 380 w 584"/>
                  <a:gd name="T17" fmla="*/ 316 h 494"/>
                  <a:gd name="T18" fmla="*/ 381 w 584"/>
                  <a:gd name="T19" fmla="*/ 345 h 494"/>
                  <a:gd name="T20" fmla="*/ 372 w 584"/>
                  <a:gd name="T21" fmla="*/ 349 h 494"/>
                  <a:gd name="T22" fmla="*/ 367 w 584"/>
                  <a:gd name="T23" fmla="*/ 322 h 494"/>
                  <a:gd name="T24" fmla="*/ 375 w 584"/>
                  <a:gd name="T25" fmla="*/ 315 h 494"/>
                  <a:gd name="T26" fmla="*/ 4 w 584"/>
                  <a:gd name="T27" fmla="*/ 140 h 494"/>
                  <a:gd name="T28" fmla="*/ 0 w 584"/>
                  <a:gd name="T29" fmla="*/ 174 h 494"/>
                  <a:gd name="T30" fmla="*/ 34 w 584"/>
                  <a:gd name="T31" fmla="*/ 197 h 494"/>
                  <a:gd name="T32" fmla="*/ 20 w 584"/>
                  <a:gd name="T33" fmla="*/ 466 h 494"/>
                  <a:gd name="T34" fmla="*/ 9 w 584"/>
                  <a:gd name="T35" fmla="*/ 480 h 494"/>
                  <a:gd name="T36" fmla="*/ 20 w 584"/>
                  <a:gd name="T37" fmla="*/ 494 h 494"/>
                  <a:gd name="T38" fmla="*/ 567 w 584"/>
                  <a:gd name="T39" fmla="*/ 492 h 494"/>
                  <a:gd name="T40" fmla="*/ 572 w 584"/>
                  <a:gd name="T41" fmla="*/ 476 h 494"/>
                  <a:gd name="T42" fmla="*/ 559 w 584"/>
                  <a:gd name="T43" fmla="*/ 466 h 494"/>
                  <a:gd name="T44" fmla="*/ 557 w 584"/>
                  <a:gd name="T45" fmla="*/ 197 h 494"/>
                  <a:gd name="T46" fmla="*/ 584 w 584"/>
                  <a:gd name="T47" fmla="*/ 153 h 494"/>
                  <a:gd name="T48" fmla="*/ 583 w 584"/>
                  <a:gd name="T49" fmla="*/ 144 h 494"/>
                  <a:gd name="T50" fmla="*/ 475 w 584"/>
                  <a:gd name="T51" fmla="*/ 0 h 494"/>
                  <a:gd name="T52" fmla="*/ 530 w 584"/>
                  <a:gd name="T53" fmla="*/ 166 h 494"/>
                  <a:gd name="T54" fmla="*/ 491 w 584"/>
                  <a:gd name="T55" fmla="*/ 184 h 494"/>
                  <a:gd name="T56" fmla="*/ 478 w 584"/>
                  <a:gd name="T57" fmla="*/ 145 h 494"/>
                  <a:gd name="T58" fmla="*/ 424 w 584"/>
                  <a:gd name="T59" fmla="*/ 145 h 494"/>
                  <a:gd name="T60" fmla="*/ 410 w 584"/>
                  <a:gd name="T61" fmla="*/ 184 h 494"/>
                  <a:gd name="T62" fmla="*/ 372 w 584"/>
                  <a:gd name="T63" fmla="*/ 166 h 494"/>
                  <a:gd name="T64" fmla="*/ 380 w 584"/>
                  <a:gd name="T65" fmla="*/ 15 h 494"/>
                  <a:gd name="T66" fmla="*/ 309 w 584"/>
                  <a:gd name="T67" fmla="*/ 15 h 494"/>
                  <a:gd name="T68" fmla="*/ 314 w 584"/>
                  <a:gd name="T69" fmla="*/ 176 h 494"/>
                  <a:gd name="T70" fmla="*/ 270 w 584"/>
                  <a:gd name="T71" fmla="*/ 176 h 494"/>
                  <a:gd name="T72" fmla="*/ 212 w 584"/>
                  <a:gd name="T73" fmla="*/ 145 h 494"/>
                  <a:gd name="T74" fmla="*/ 198 w 584"/>
                  <a:gd name="T75" fmla="*/ 184 h 494"/>
                  <a:gd name="T76" fmla="*/ 160 w 584"/>
                  <a:gd name="T77" fmla="*/ 166 h 494"/>
                  <a:gd name="T78" fmla="*/ 240 w 584"/>
                  <a:gd name="T79" fmla="*/ 15 h 494"/>
                  <a:gd name="T80" fmla="*/ 106 w 584"/>
                  <a:gd name="T81" fmla="*/ 145 h 494"/>
                  <a:gd name="T82" fmla="*/ 92 w 584"/>
                  <a:gd name="T83" fmla="*/ 184 h 494"/>
                  <a:gd name="T84" fmla="*/ 53 w 584"/>
                  <a:gd name="T85" fmla="*/ 166 h 494"/>
                  <a:gd name="T86" fmla="*/ 73 w 584"/>
                  <a:gd name="T87" fmla="*/ 200 h 494"/>
                  <a:gd name="T88" fmla="*/ 109 w 584"/>
                  <a:gd name="T89" fmla="*/ 184 h 494"/>
                  <a:gd name="T90" fmla="*/ 143 w 584"/>
                  <a:gd name="T91" fmla="*/ 196 h 494"/>
                  <a:gd name="T92" fmla="*/ 174 w 584"/>
                  <a:gd name="T93" fmla="*/ 199 h 494"/>
                  <a:gd name="T94" fmla="*/ 215 w 584"/>
                  <a:gd name="T95" fmla="*/ 184 h 494"/>
                  <a:gd name="T96" fmla="*/ 249 w 584"/>
                  <a:gd name="T97" fmla="*/ 196 h 494"/>
                  <a:gd name="T98" fmla="*/ 280 w 584"/>
                  <a:gd name="T99" fmla="*/ 199 h 494"/>
                  <a:gd name="T100" fmla="*/ 321 w 584"/>
                  <a:gd name="T101" fmla="*/ 184 h 494"/>
                  <a:gd name="T102" fmla="*/ 355 w 584"/>
                  <a:gd name="T103" fmla="*/ 196 h 494"/>
                  <a:gd name="T104" fmla="*/ 386 w 584"/>
                  <a:gd name="T105" fmla="*/ 199 h 494"/>
                  <a:gd name="T106" fmla="*/ 427 w 584"/>
                  <a:gd name="T107" fmla="*/ 184 h 494"/>
                  <a:gd name="T108" fmla="*/ 461 w 584"/>
                  <a:gd name="T109" fmla="*/ 196 h 494"/>
                  <a:gd name="T110" fmla="*/ 492 w 584"/>
                  <a:gd name="T111" fmla="*/ 199 h 494"/>
                  <a:gd name="T112" fmla="*/ 517 w 584"/>
                  <a:gd name="T113" fmla="*/ 466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84" h="494">
                    <a:moveTo>
                      <a:pt x="292" y="230"/>
                    </a:moveTo>
                    <a:lnTo>
                      <a:pt x="101" y="230"/>
                    </a:lnTo>
                    <a:lnTo>
                      <a:pt x="101" y="378"/>
                    </a:lnTo>
                    <a:lnTo>
                      <a:pt x="101" y="378"/>
                    </a:lnTo>
                    <a:lnTo>
                      <a:pt x="96" y="378"/>
                    </a:lnTo>
                    <a:lnTo>
                      <a:pt x="92" y="382"/>
                    </a:lnTo>
                    <a:lnTo>
                      <a:pt x="89" y="384"/>
                    </a:lnTo>
                    <a:lnTo>
                      <a:pt x="88" y="390"/>
                    </a:lnTo>
                    <a:lnTo>
                      <a:pt x="89" y="395"/>
                    </a:lnTo>
                    <a:lnTo>
                      <a:pt x="92" y="399"/>
                    </a:lnTo>
                    <a:lnTo>
                      <a:pt x="96" y="401"/>
                    </a:lnTo>
                    <a:lnTo>
                      <a:pt x="101" y="401"/>
                    </a:lnTo>
                    <a:lnTo>
                      <a:pt x="292" y="401"/>
                    </a:lnTo>
                    <a:lnTo>
                      <a:pt x="296" y="401"/>
                    </a:lnTo>
                    <a:lnTo>
                      <a:pt x="300" y="399"/>
                    </a:lnTo>
                    <a:lnTo>
                      <a:pt x="303" y="395"/>
                    </a:lnTo>
                    <a:lnTo>
                      <a:pt x="304" y="390"/>
                    </a:lnTo>
                    <a:lnTo>
                      <a:pt x="303" y="384"/>
                    </a:lnTo>
                    <a:lnTo>
                      <a:pt x="300" y="382"/>
                    </a:lnTo>
                    <a:lnTo>
                      <a:pt x="296" y="378"/>
                    </a:lnTo>
                    <a:lnTo>
                      <a:pt x="292" y="378"/>
                    </a:lnTo>
                    <a:lnTo>
                      <a:pt x="292" y="378"/>
                    </a:lnTo>
                    <a:lnTo>
                      <a:pt x="292" y="230"/>
                    </a:lnTo>
                    <a:close/>
                    <a:moveTo>
                      <a:pt x="269" y="378"/>
                    </a:moveTo>
                    <a:lnTo>
                      <a:pt x="125" y="378"/>
                    </a:lnTo>
                    <a:lnTo>
                      <a:pt x="125" y="251"/>
                    </a:lnTo>
                    <a:lnTo>
                      <a:pt x="269" y="251"/>
                    </a:lnTo>
                    <a:lnTo>
                      <a:pt x="269" y="378"/>
                    </a:lnTo>
                    <a:close/>
                    <a:moveTo>
                      <a:pt x="341" y="435"/>
                    </a:moveTo>
                    <a:lnTo>
                      <a:pt x="481" y="435"/>
                    </a:lnTo>
                    <a:lnTo>
                      <a:pt x="481" y="230"/>
                    </a:lnTo>
                    <a:lnTo>
                      <a:pt x="341" y="230"/>
                    </a:lnTo>
                    <a:lnTo>
                      <a:pt x="341" y="435"/>
                    </a:lnTo>
                    <a:close/>
                    <a:moveTo>
                      <a:pt x="375" y="315"/>
                    </a:moveTo>
                    <a:lnTo>
                      <a:pt x="377" y="315"/>
                    </a:lnTo>
                    <a:lnTo>
                      <a:pt x="380" y="316"/>
                    </a:lnTo>
                    <a:lnTo>
                      <a:pt x="381" y="319"/>
                    </a:lnTo>
                    <a:lnTo>
                      <a:pt x="382" y="322"/>
                    </a:lnTo>
                    <a:lnTo>
                      <a:pt x="382" y="343"/>
                    </a:lnTo>
                    <a:lnTo>
                      <a:pt x="381" y="345"/>
                    </a:lnTo>
                    <a:lnTo>
                      <a:pt x="380" y="348"/>
                    </a:lnTo>
                    <a:lnTo>
                      <a:pt x="377" y="349"/>
                    </a:lnTo>
                    <a:lnTo>
                      <a:pt x="375" y="350"/>
                    </a:lnTo>
                    <a:lnTo>
                      <a:pt x="372" y="349"/>
                    </a:lnTo>
                    <a:lnTo>
                      <a:pt x="369" y="348"/>
                    </a:lnTo>
                    <a:lnTo>
                      <a:pt x="368" y="345"/>
                    </a:lnTo>
                    <a:lnTo>
                      <a:pt x="367" y="343"/>
                    </a:lnTo>
                    <a:lnTo>
                      <a:pt x="367" y="322"/>
                    </a:lnTo>
                    <a:lnTo>
                      <a:pt x="368" y="319"/>
                    </a:lnTo>
                    <a:lnTo>
                      <a:pt x="369" y="316"/>
                    </a:lnTo>
                    <a:lnTo>
                      <a:pt x="372" y="315"/>
                    </a:lnTo>
                    <a:lnTo>
                      <a:pt x="375" y="315"/>
                    </a:lnTo>
                    <a:close/>
                    <a:moveTo>
                      <a:pt x="475" y="0"/>
                    </a:moveTo>
                    <a:lnTo>
                      <a:pt x="109" y="0"/>
                    </a:lnTo>
                    <a:lnTo>
                      <a:pt x="9" y="132"/>
                    </a:lnTo>
                    <a:lnTo>
                      <a:pt x="4" y="140"/>
                    </a:lnTo>
                    <a:lnTo>
                      <a:pt x="1" y="144"/>
                    </a:lnTo>
                    <a:lnTo>
                      <a:pt x="0" y="147"/>
                    </a:lnTo>
                    <a:lnTo>
                      <a:pt x="0" y="153"/>
                    </a:lnTo>
                    <a:lnTo>
                      <a:pt x="0" y="174"/>
                    </a:lnTo>
                    <a:lnTo>
                      <a:pt x="4" y="185"/>
                    </a:lnTo>
                    <a:lnTo>
                      <a:pt x="13" y="195"/>
                    </a:lnTo>
                    <a:lnTo>
                      <a:pt x="26" y="197"/>
                    </a:lnTo>
                    <a:lnTo>
                      <a:pt x="34" y="197"/>
                    </a:lnTo>
                    <a:lnTo>
                      <a:pt x="41" y="195"/>
                    </a:lnTo>
                    <a:lnTo>
                      <a:pt x="41" y="466"/>
                    </a:lnTo>
                    <a:lnTo>
                      <a:pt x="25" y="466"/>
                    </a:lnTo>
                    <a:lnTo>
                      <a:pt x="20" y="466"/>
                    </a:lnTo>
                    <a:lnTo>
                      <a:pt x="16" y="468"/>
                    </a:lnTo>
                    <a:lnTo>
                      <a:pt x="12" y="471"/>
                    </a:lnTo>
                    <a:lnTo>
                      <a:pt x="11" y="476"/>
                    </a:lnTo>
                    <a:lnTo>
                      <a:pt x="9" y="480"/>
                    </a:lnTo>
                    <a:lnTo>
                      <a:pt x="11" y="485"/>
                    </a:lnTo>
                    <a:lnTo>
                      <a:pt x="12" y="489"/>
                    </a:lnTo>
                    <a:lnTo>
                      <a:pt x="16" y="492"/>
                    </a:lnTo>
                    <a:lnTo>
                      <a:pt x="20" y="494"/>
                    </a:lnTo>
                    <a:lnTo>
                      <a:pt x="25" y="494"/>
                    </a:lnTo>
                    <a:lnTo>
                      <a:pt x="559" y="494"/>
                    </a:lnTo>
                    <a:lnTo>
                      <a:pt x="563" y="494"/>
                    </a:lnTo>
                    <a:lnTo>
                      <a:pt x="567" y="492"/>
                    </a:lnTo>
                    <a:lnTo>
                      <a:pt x="571" y="489"/>
                    </a:lnTo>
                    <a:lnTo>
                      <a:pt x="572" y="485"/>
                    </a:lnTo>
                    <a:lnTo>
                      <a:pt x="574" y="480"/>
                    </a:lnTo>
                    <a:lnTo>
                      <a:pt x="572" y="476"/>
                    </a:lnTo>
                    <a:lnTo>
                      <a:pt x="571" y="471"/>
                    </a:lnTo>
                    <a:lnTo>
                      <a:pt x="567" y="468"/>
                    </a:lnTo>
                    <a:lnTo>
                      <a:pt x="563" y="466"/>
                    </a:lnTo>
                    <a:lnTo>
                      <a:pt x="559" y="466"/>
                    </a:lnTo>
                    <a:lnTo>
                      <a:pt x="543" y="466"/>
                    </a:lnTo>
                    <a:lnTo>
                      <a:pt x="543" y="195"/>
                    </a:lnTo>
                    <a:lnTo>
                      <a:pt x="550" y="197"/>
                    </a:lnTo>
                    <a:lnTo>
                      <a:pt x="557" y="197"/>
                    </a:lnTo>
                    <a:lnTo>
                      <a:pt x="571" y="195"/>
                    </a:lnTo>
                    <a:lnTo>
                      <a:pt x="580" y="185"/>
                    </a:lnTo>
                    <a:lnTo>
                      <a:pt x="584" y="174"/>
                    </a:lnTo>
                    <a:lnTo>
                      <a:pt x="584" y="153"/>
                    </a:lnTo>
                    <a:lnTo>
                      <a:pt x="584" y="149"/>
                    </a:lnTo>
                    <a:lnTo>
                      <a:pt x="584" y="147"/>
                    </a:lnTo>
                    <a:lnTo>
                      <a:pt x="583" y="145"/>
                    </a:lnTo>
                    <a:lnTo>
                      <a:pt x="583" y="144"/>
                    </a:lnTo>
                    <a:lnTo>
                      <a:pt x="581" y="142"/>
                    </a:lnTo>
                    <a:lnTo>
                      <a:pt x="579" y="140"/>
                    </a:lnTo>
                    <a:lnTo>
                      <a:pt x="576" y="136"/>
                    </a:lnTo>
                    <a:lnTo>
                      <a:pt x="475" y="0"/>
                    </a:lnTo>
                    <a:close/>
                    <a:moveTo>
                      <a:pt x="450" y="15"/>
                    </a:moveTo>
                    <a:lnTo>
                      <a:pt x="530" y="145"/>
                    </a:lnTo>
                    <a:lnTo>
                      <a:pt x="530" y="145"/>
                    </a:lnTo>
                    <a:lnTo>
                      <a:pt x="530" y="166"/>
                    </a:lnTo>
                    <a:lnTo>
                      <a:pt x="526" y="176"/>
                    </a:lnTo>
                    <a:lnTo>
                      <a:pt x="517" y="184"/>
                    </a:lnTo>
                    <a:lnTo>
                      <a:pt x="504" y="187"/>
                    </a:lnTo>
                    <a:lnTo>
                      <a:pt x="491" y="184"/>
                    </a:lnTo>
                    <a:lnTo>
                      <a:pt x="482" y="176"/>
                    </a:lnTo>
                    <a:lnTo>
                      <a:pt x="478" y="166"/>
                    </a:lnTo>
                    <a:lnTo>
                      <a:pt x="478" y="145"/>
                    </a:lnTo>
                    <a:lnTo>
                      <a:pt x="478" y="145"/>
                    </a:lnTo>
                    <a:lnTo>
                      <a:pt x="415" y="15"/>
                    </a:lnTo>
                    <a:lnTo>
                      <a:pt x="450" y="15"/>
                    </a:lnTo>
                    <a:close/>
                    <a:moveTo>
                      <a:pt x="380" y="15"/>
                    </a:moveTo>
                    <a:lnTo>
                      <a:pt x="424" y="145"/>
                    </a:lnTo>
                    <a:lnTo>
                      <a:pt x="424" y="145"/>
                    </a:lnTo>
                    <a:lnTo>
                      <a:pt x="424" y="166"/>
                    </a:lnTo>
                    <a:lnTo>
                      <a:pt x="420" y="176"/>
                    </a:lnTo>
                    <a:lnTo>
                      <a:pt x="410" y="184"/>
                    </a:lnTo>
                    <a:lnTo>
                      <a:pt x="398" y="187"/>
                    </a:lnTo>
                    <a:lnTo>
                      <a:pt x="385" y="184"/>
                    </a:lnTo>
                    <a:lnTo>
                      <a:pt x="376" y="176"/>
                    </a:lnTo>
                    <a:lnTo>
                      <a:pt x="372" y="166"/>
                    </a:lnTo>
                    <a:lnTo>
                      <a:pt x="372" y="145"/>
                    </a:lnTo>
                    <a:lnTo>
                      <a:pt x="372" y="145"/>
                    </a:lnTo>
                    <a:lnTo>
                      <a:pt x="344" y="15"/>
                    </a:lnTo>
                    <a:lnTo>
                      <a:pt x="380" y="15"/>
                    </a:lnTo>
                    <a:close/>
                    <a:moveTo>
                      <a:pt x="266" y="145"/>
                    </a:moveTo>
                    <a:lnTo>
                      <a:pt x="266" y="145"/>
                    </a:lnTo>
                    <a:lnTo>
                      <a:pt x="274" y="15"/>
                    </a:lnTo>
                    <a:lnTo>
                      <a:pt x="309" y="15"/>
                    </a:lnTo>
                    <a:lnTo>
                      <a:pt x="318" y="145"/>
                    </a:lnTo>
                    <a:lnTo>
                      <a:pt x="318" y="145"/>
                    </a:lnTo>
                    <a:lnTo>
                      <a:pt x="318" y="166"/>
                    </a:lnTo>
                    <a:lnTo>
                      <a:pt x="314" y="176"/>
                    </a:lnTo>
                    <a:lnTo>
                      <a:pt x="304" y="184"/>
                    </a:lnTo>
                    <a:lnTo>
                      <a:pt x="292" y="187"/>
                    </a:lnTo>
                    <a:lnTo>
                      <a:pt x="279" y="184"/>
                    </a:lnTo>
                    <a:lnTo>
                      <a:pt x="270" y="176"/>
                    </a:lnTo>
                    <a:lnTo>
                      <a:pt x="266" y="166"/>
                    </a:lnTo>
                    <a:lnTo>
                      <a:pt x="266" y="145"/>
                    </a:lnTo>
                    <a:close/>
                    <a:moveTo>
                      <a:pt x="240" y="15"/>
                    </a:moveTo>
                    <a:lnTo>
                      <a:pt x="212" y="145"/>
                    </a:lnTo>
                    <a:lnTo>
                      <a:pt x="212" y="145"/>
                    </a:lnTo>
                    <a:lnTo>
                      <a:pt x="212" y="166"/>
                    </a:lnTo>
                    <a:lnTo>
                      <a:pt x="208" y="176"/>
                    </a:lnTo>
                    <a:lnTo>
                      <a:pt x="198" y="184"/>
                    </a:lnTo>
                    <a:lnTo>
                      <a:pt x="186" y="187"/>
                    </a:lnTo>
                    <a:lnTo>
                      <a:pt x="173" y="184"/>
                    </a:lnTo>
                    <a:lnTo>
                      <a:pt x="164" y="176"/>
                    </a:lnTo>
                    <a:lnTo>
                      <a:pt x="160" y="166"/>
                    </a:lnTo>
                    <a:lnTo>
                      <a:pt x="160" y="145"/>
                    </a:lnTo>
                    <a:lnTo>
                      <a:pt x="160" y="145"/>
                    </a:lnTo>
                    <a:lnTo>
                      <a:pt x="204" y="15"/>
                    </a:lnTo>
                    <a:lnTo>
                      <a:pt x="240" y="15"/>
                    </a:lnTo>
                    <a:close/>
                    <a:moveTo>
                      <a:pt x="53" y="145"/>
                    </a:moveTo>
                    <a:lnTo>
                      <a:pt x="134" y="15"/>
                    </a:lnTo>
                    <a:lnTo>
                      <a:pt x="169" y="15"/>
                    </a:lnTo>
                    <a:lnTo>
                      <a:pt x="106" y="145"/>
                    </a:lnTo>
                    <a:lnTo>
                      <a:pt x="106" y="145"/>
                    </a:lnTo>
                    <a:lnTo>
                      <a:pt x="106" y="166"/>
                    </a:lnTo>
                    <a:lnTo>
                      <a:pt x="102" y="176"/>
                    </a:lnTo>
                    <a:lnTo>
                      <a:pt x="92" y="184"/>
                    </a:lnTo>
                    <a:lnTo>
                      <a:pt x="80" y="187"/>
                    </a:lnTo>
                    <a:lnTo>
                      <a:pt x="67" y="184"/>
                    </a:lnTo>
                    <a:lnTo>
                      <a:pt x="58" y="176"/>
                    </a:lnTo>
                    <a:lnTo>
                      <a:pt x="53" y="166"/>
                    </a:lnTo>
                    <a:lnTo>
                      <a:pt x="53" y="145"/>
                    </a:lnTo>
                    <a:close/>
                    <a:moveTo>
                      <a:pt x="67" y="466"/>
                    </a:moveTo>
                    <a:lnTo>
                      <a:pt x="67" y="199"/>
                    </a:lnTo>
                    <a:lnTo>
                      <a:pt x="73" y="200"/>
                    </a:lnTo>
                    <a:lnTo>
                      <a:pt x="80" y="201"/>
                    </a:lnTo>
                    <a:lnTo>
                      <a:pt x="92" y="199"/>
                    </a:lnTo>
                    <a:lnTo>
                      <a:pt x="102" y="193"/>
                    </a:lnTo>
                    <a:lnTo>
                      <a:pt x="109" y="184"/>
                    </a:lnTo>
                    <a:lnTo>
                      <a:pt x="114" y="192"/>
                    </a:lnTo>
                    <a:lnTo>
                      <a:pt x="123" y="196"/>
                    </a:lnTo>
                    <a:lnTo>
                      <a:pt x="132" y="197"/>
                    </a:lnTo>
                    <a:lnTo>
                      <a:pt x="143" y="196"/>
                    </a:lnTo>
                    <a:lnTo>
                      <a:pt x="151" y="192"/>
                    </a:lnTo>
                    <a:lnTo>
                      <a:pt x="156" y="184"/>
                    </a:lnTo>
                    <a:lnTo>
                      <a:pt x="164" y="193"/>
                    </a:lnTo>
                    <a:lnTo>
                      <a:pt x="174" y="199"/>
                    </a:lnTo>
                    <a:lnTo>
                      <a:pt x="186" y="201"/>
                    </a:lnTo>
                    <a:lnTo>
                      <a:pt x="198" y="199"/>
                    </a:lnTo>
                    <a:lnTo>
                      <a:pt x="208" y="193"/>
                    </a:lnTo>
                    <a:lnTo>
                      <a:pt x="215" y="184"/>
                    </a:lnTo>
                    <a:lnTo>
                      <a:pt x="220" y="192"/>
                    </a:lnTo>
                    <a:lnTo>
                      <a:pt x="229" y="196"/>
                    </a:lnTo>
                    <a:lnTo>
                      <a:pt x="238" y="197"/>
                    </a:lnTo>
                    <a:lnTo>
                      <a:pt x="249" y="196"/>
                    </a:lnTo>
                    <a:lnTo>
                      <a:pt x="257" y="192"/>
                    </a:lnTo>
                    <a:lnTo>
                      <a:pt x="263" y="184"/>
                    </a:lnTo>
                    <a:lnTo>
                      <a:pt x="270" y="193"/>
                    </a:lnTo>
                    <a:lnTo>
                      <a:pt x="280" y="199"/>
                    </a:lnTo>
                    <a:lnTo>
                      <a:pt x="292" y="201"/>
                    </a:lnTo>
                    <a:lnTo>
                      <a:pt x="304" y="199"/>
                    </a:lnTo>
                    <a:lnTo>
                      <a:pt x="314" y="193"/>
                    </a:lnTo>
                    <a:lnTo>
                      <a:pt x="321" y="184"/>
                    </a:lnTo>
                    <a:lnTo>
                      <a:pt x="327" y="192"/>
                    </a:lnTo>
                    <a:lnTo>
                      <a:pt x="335" y="196"/>
                    </a:lnTo>
                    <a:lnTo>
                      <a:pt x="344" y="197"/>
                    </a:lnTo>
                    <a:lnTo>
                      <a:pt x="355" y="196"/>
                    </a:lnTo>
                    <a:lnTo>
                      <a:pt x="363" y="192"/>
                    </a:lnTo>
                    <a:lnTo>
                      <a:pt x="369" y="184"/>
                    </a:lnTo>
                    <a:lnTo>
                      <a:pt x="376" y="193"/>
                    </a:lnTo>
                    <a:lnTo>
                      <a:pt x="386" y="199"/>
                    </a:lnTo>
                    <a:lnTo>
                      <a:pt x="398" y="201"/>
                    </a:lnTo>
                    <a:lnTo>
                      <a:pt x="410" y="199"/>
                    </a:lnTo>
                    <a:lnTo>
                      <a:pt x="420" y="193"/>
                    </a:lnTo>
                    <a:lnTo>
                      <a:pt x="427" y="184"/>
                    </a:lnTo>
                    <a:lnTo>
                      <a:pt x="433" y="192"/>
                    </a:lnTo>
                    <a:lnTo>
                      <a:pt x="441" y="196"/>
                    </a:lnTo>
                    <a:lnTo>
                      <a:pt x="450" y="197"/>
                    </a:lnTo>
                    <a:lnTo>
                      <a:pt x="461" y="196"/>
                    </a:lnTo>
                    <a:lnTo>
                      <a:pt x="469" y="192"/>
                    </a:lnTo>
                    <a:lnTo>
                      <a:pt x="475" y="184"/>
                    </a:lnTo>
                    <a:lnTo>
                      <a:pt x="482" y="193"/>
                    </a:lnTo>
                    <a:lnTo>
                      <a:pt x="492" y="199"/>
                    </a:lnTo>
                    <a:lnTo>
                      <a:pt x="504" y="201"/>
                    </a:lnTo>
                    <a:lnTo>
                      <a:pt x="511" y="200"/>
                    </a:lnTo>
                    <a:lnTo>
                      <a:pt x="517" y="199"/>
                    </a:lnTo>
                    <a:lnTo>
                      <a:pt x="517" y="466"/>
                    </a:lnTo>
                    <a:lnTo>
                      <a:pt x="67" y="466"/>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ea typeface="ＭＳ Ｐゴシック" pitchFamily="-105" charset="-128"/>
                  <a:cs typeface="Times New Roman" pitchFamily="18" charset="0"/>
                </a:endParaRPr>
              </a:p>
            </p:txBody>
          </p:sp>
        </p:grpSp>
      </p:grpSp>
      <p:grpSp>
        <p:nvGrpSpPr>
          <p:cNvPr id="20" name="Group 19"/>
          <p:cNvGrpSpPr/>
          <p:nvPr/>
        </p:nvGrpSpPr>
        <p:grpSpPr>
          <a:xfrm>
            <a:off x="5051277" y="2189461"/>
            <a:ext cx="3705474" cy="1078526"/>
            <a:chOff x="4889540" y="1840992"/>
            <a:chExt cx="3705474" cy="1078526"/>
          </a:xfrm>
        </p:grpSpPr>
        <p:sp>
          <p:nvSpPr>
            <p:cNvPr id="21" name="TextBox 20"/>
            <p:cNvSpPr txBox="1"/>
            <p:nvPr/>
          </p:nvSpPr>
          <p:spPr>
            <a:xfrm>
              <a:off x="5980259" y="2026312"/>
              <a:ext cx="2614755" cy="707886"/>
            </a:xfrm>
            <a:prstGeom prst="rect">
              <a:avLst/>
            </a:prstGeom>
            <a:noFill/>
          </p:spPr>
          <p:txBody>
            <a:bodyPr wrap="none" rtlCol="0" anchor="ctr">
              <a:spAutoFit/>
            </a:bodyPr>
            <a:lstStyle/>
            <a:p>
              <a:pPr fontAlgn="base">
                <a:spcBef>
                  <a:spcPct val="0"/>
                </a:spcBef>
                <a:spcAft>
                  <a:spcPct val="0"/>
                </a:spcAft>
              </a:pPr>
              <a:r>
                <a:rPr lang="en-US" sz="2000" dirty="0">
                  <a:solidFill>
                    <a:srgbClr val="616365"/>
                  </a:solidFill>
                  <a:ea typeface="ＭＳ Ｐゴシック" pitchFamily="-105" charset="-128"/>
                  <a:cs typeface="Times New Roman" pitchFamily="18" charset="0"/>
                </a:rPr>
                <a:t>Was the Purpose</a:t>
              </a:r>
            </a:p>
            <a:p>
              <a:pPr fontAlgn="base">
                <a:spcBef>
                  <a:spcPct val="0"/>
                </a:spcBef>
                <a:spcAft>
                  <a:spcPct val="0"/>
                </a:spcAft>
              </a:pPr>
              <a:r>
                <a:rPr lang="en-US" sz="2000" dirty="0">
                  <a:solidFill>
                    <a:srgbClr val="616365"/>
                  </a:solidFill>
                  <a:ea typeface="ＭＳ Ｐゴシック" pitchFamily="-105" charset="-128"/>
                  <a:cs typeface="Times New Roman" pitchFamily="18" charset="0"/>
                </a:rPr>
                <a:t>To Avoid Paying Tax?</a:t>
              </a:r>
            </a:p>
          </p:txBody>
        </p:sp>
        <p:grpSp>
          <p:nvGrpSpPr>
            <p:cNvPr id="22" name="Group 21"/>
            <p:cNvGrpSpPr/>
            <p:nvPr/>
          </p:nvGrpSpPr>
          <p:grpSpPr>
            <a:xfrm>
              <a:off x="4889540" y="1840992"/>
              <a:ext cx="1078528" cy="1078526"/>
              <a:chOff x="4889540" y="1840992"/>
              <a:chExt cx="1078528" cy="1078526"/>
            </a:xfrm>
          </p:grpSpPr>
          <p:sp>
            <p:nvSpPr>
              <p:cNvPr id="23" name="Oval 22"/>
              <p:cNvSpPr/>
              <p:nvPr/>
            </p:nvSpPr>
            <p:spPr>
              <a:xfrm>
                <a:off x="4889540" y="1840992"/>
                <a:ext cx="1078528" cy="1078526"/>
              </a:xfrm>
              <a:prstGeom prst="ellipse">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Freeform 30"/>
              <p:cNvSpPr>
                <a:spLocks noEditPoints="1"/>
              </p:cNvSpPr>
              <p:nvPr/>
            </p:nvSpPr>
            <p:spPr bwMode="auto">
              <a:xfrm>
                <a:off x="5247767" y="2061619"/>
                <a:ext cx="386458" cy="557513"/>
              </a:xfrm>
              <a:custGeom>
                <a:avLst/>
                <a:gdLst>
                  <a:gd name="T0" fmla="*/ 335 w 366"/>
                  <a:gd name="T1" fmla="*/ 94 h 528"/>
                  <a:gd name="T2" fmla="*/ 326 w 366"/>
                  <a:gd name="T3" fmla="*/ 130 h 528"/>
                  <a:gd name="T4" fmla="*/ 60 w 366"/>
                  <a:gd name="T5" fmla="*/ 136 h 528"/>
                  <a:gd name="T6" fmla="*/ 35 w 366"/>
                  <a:gd name="T7" fmla="*/ 123 h 528"/>
                  <a:gd name="T8" fmla="*/ 45 w 366"/>
                  <a:gd name="T9" fmla="*/ 58 h 528"/>
                  <a:gd name="T10" fmla="*/ 6 w 366"/>
                  <a:gd name="T11" fmla="*/ 60 h 528"/>
                  <a:gd name="T12" fmla="*/ 0 w 366"/>
                  <a:gd name="T13" fmla="*/ 73 h 528"/>
                  <a:gd name="T14" fmla="*/ 3 w 366"/>
                  <a:gd name="T15" fmla="*/ 521 h 528"/>
                  <a:gd name="T16" fmla="*/ 17 w 366"/>
                  <a:gd name="T17" fmla="*/ 528 h 528"/>
                  <a:gd name="T18" fmla="*/ 360 w 366"/>
                  <a:gd name="T19" fmla="*/ 525 h 528"/>
                  <a:gd name="T20" fmla="*/ 366 w 366"/>
                  <a:gd name="T21" fmla="*/ 512 h 528"/>
                  <a:gd name="T22" fmla="*/ 363 w 366"/>
                  <a:gd name="T23" fmla="*/ 64 h 528"/>
                  <a:gd name="T24" fmla="*/ 350 w 366"/>
                  <a:gd name="T25" fmla="*/ 58 h 528"/>
                  <a:gd name="T26" fmla="*/ 318 w 366"/>
                  <a:gd name="T27" fmla="*/ 203 h 528"/>
                  <a:gd name="T28" fmla="*/ 48 w 366"/>
                  <a:gd name="T29" fmla="*/ 226 h 528"/>
                  <a:gd name="T30" fmla="*/ 48 w 366"/>
                  <a:gd name="T31" fmla="*/ 255 h 528"/>
                  <a:gd name="T32" fmla="*/ 318 w 366"/>
                  <a:gd name="T33" fmla="*/ 279 h 528"/>
                  <a:gd name="T34" fmla="*/ 48 w 366"/>
                  <a:gd name="T35" fmla="*/ 279 h 528"/>
                  <a:gd name="T36" fmla="*/ 261 w 366"/>
                  <a:gd name="T37" fmla="*/ 361 h 528"/>
                  <a:gd name="T38" fmla="*/ 244 w 366"/>
                  <a:gd name="T39" fmla="*/ 490 h 528"/>
                  <a:gd name="T40" fmla="*/ 243 w 366"/>
                  <a:gd name="T41" fmla="*/ 448 h 528"/>
                  <a:gd name="T42" fmla="*/ 244 w 366"/>
                  <a:gd name="T43" fmla="*/ 490 h 528"/>
                  <a:gd name="T44" fmla="*/ 310 w 366"/>
                  <a:gd name="T45" fmla="*/ 116 h 528"/>
                  <a:gd name="T46" fmla="*/ 318 w 366"/>
                  <a:gd name="T47" fmla="*/ 109 h 528"/>
                  <a:gd name="T48" fmla="*/ 303 w 366"/>
                  <a:gd name="T49" fmla="*/ 63 h 528"/>
                  <a:gd name="T50" fmla="*/ 281 w 366"/>
                  <a:gd name="T51" fmla="*/ 47 h 528"/>
                  <a:gd name="T52" fmla="*/ 229 w 366"/>
                  <a:gd name="T53" fmla="*/ 44 h 528"/>
                  <a:gd name="T54" fmla="*/ 219 w 366"/>
                  <a:gd name="T55" fmla="*/ 35 h 528"/>
                  <a:gd name="T56" fmla="*/ 213 w 366"/>
                  <a:gd name="T57" fmla="*/ 16 h 528"/>
                  <a:gd name="T58" fmla="*/ 183 w 366"/>
                  <a:gd name="T59" fmla="*/ 0 h 528"/>
                  <a:gd name="T60" fmla="*/ 154 w 366"/>
                  <a:gd name="T61" fmla="*/ 16 h 528"/>
                  <a:gd name="T62" fmla="*/ 146 w 366"/>
                  <a:gd name="T63" fmla="*/ 35 h 528"/>
                  <a:gd name="T64" fmla="*/ 138 w 366"/>
                  <a:gd name="T65" fmla="*/ 44 h 528"/>
                  <a:gd name="T66" fmla="*/ 86 w 366"/>
                  <a:gd name="T67" fmla="*/ 47 h 528"/>
                  <a:gd name="T68" fmla="*/ 62 w 366"/>
                  <a:gd name="T69" fmla="*/ 63 h 528"/>
                  <a:gd name="T70" fmla="*/ 48 w 366"/>
                  <a:gd name="T71" fmla="*/ 109 h 528"/>
                  <a:gd name="T72" fmla="*/ 56 w 366"/>
                  <a:gd name="T73" fmla="*/ 116 h 528"/>
                  <a:gd name="T74" fmla="*/ 188 w 366"/>
                  <a:gd name="T75" fmla="*/ 10 h 528"/>
                  <a:gd name="T76" fmla="*/ 197 w 366"/>
                  <a:gd name="T77" fmla="*/ 20 h 528"/>
                  <a:gd name="T78" fmla="*/ 195 w 366"/>
                  <a:gd name="T79" fmla="*/ 33 h 528"/>
                  <a:gd name="T80" fmla="*/ 183 w 366"/>
                  <a:gd name="T81" fmla="*/ 39 h 528"/>
                  <a:gd name="T82" fmla="*/ 171 w 366"/>
                  <a:gd name="T83" fmla="*/ 33 h 528"/>
                  <a:gd name="T84" fmla="*/ 170 w 366"/>
                  <a:gd name="T85" fmla="*/ 20 h 528"/>
                  <a:gd name="T86" fmla="*/ 179 w 366"/>
                  <a:gd name="T87" fmla="*/ 1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6" h="528">
                    <a:moveTo>
                      <a:pt x="350" y="58"/>
                    </a:moveTo>
                    <a:lnTo>
                      <a:pt x="322" y="58"/>
                    </a:lnTo>
                    <a:lnTo>
                      <a:pt x="335" y="94"/>
                    </a:lnTo>
                    <a:lnTo>
                      <a:pt x="337" y="110"/>
                    </a:lnTo>
                    <a:lnTo>
                      <a:pt x="332" y="123"/>
                    </a:lnTo>
                    <a:lnTo>
                      <a:pt x="326" y="130"/>
                    </a:lnTo>
                    <a:lnTo>
                      <a:pt x="316" y="135"/>
                    </a:lnTo>
                    <a:lnTo>
                      <a:pt x="306" y="136"/>
                    </a:lnTo>
                    <a:lnTo>
                      <a:pt x="60" y="136"/>
                    </a:lnTo>
                    <a:lnTo>
                      <a:pt x="51" y="135"/>
                    </a:lnTo>
                    <a:lnTo>
                      <a:pt x="41" y="130"/>
                    </a:lnTo>
                    <a:lnTo>
                      <a:pt x="35" y="123"/>
                    </a:lnTo>
                    <a:lnTo>
                      <a:pt x="30" y="110"/>
                    </a:lnTo>
                    <a:lnTo>
                      <a:pt x="31" y="94"/>
                    </a:lnTo>
                    <a:lnTo>
                      <a:pt x="45" y="58"/>
                    </a:lnTo>
                    <a:lnTo>
                      <a:pt x="17" y="58"/>
                    </a:lnTo>
                    <a:lnTo>
                      <a:pt x="11" y="58"/>
                    </a:lnTo>
                    <a:lnTo>
                      <a:pt x="6" y="60"/>
                    </a:lnTo>
                    <a:lnTo>
                      <a:pt x="3" y="64"/>
                    </a:lnTo>
                    <a:lnTo>
                      <a:pt x="1" y="68"/>
                    </a:lnTo>
                    <a:lnTo>
                      <a:pt x="0" y="73"/>
                    </a:lnTo>
                    <a:lnTo>
                      <a:pt x="0" y="512"/>
                    </a:lnTo>
                    <a:lnTo>
                      <a:pt x="1" y="517"/>
                    </a:lnTo>
                    <a:lnTo>
                      <a:pt x="3" y="521"/>
                    </a:lnTo>
                    <a:lnTo>
                      <a:pt x="6" y="525"/>
                    </a:lnTo>
                    <a:lnTo>
                      <a:pt x="11" y="526"/>
                    </a:lnTo>
                    <a:lnTo>
                      <a:pt x="17" y="528"/>
                    </a:lnTo>
                    <a:lnTo>
                      <a:pt x="350" y="528"/>
                    </a:lnTo>
                    <a:lnTo>
                      <a:pt x="356" y="526"/>
                    </a:lnTo>
                    <a:lnTo>
                      <a:pt x="360" y="525"/>
                    </a:lnTo>
                    <a:lnTo>
                      <a:pt x="363" y="521"/>
                    </a:lnTo>
                    <a:lnTo>
                      <a:pt x="366" y="517"/>
                    </a:lnTo>
                    <a:lnTo>
                      <a:pt x="366" y="512"/>
                    </a:lnTo>
                    <a:lnTo>
                      <a:pt x="366" y="73"/>
                    </a:lnTo>
                    <a:lnTo>
                      <a:pt x="366" y="68"/>
                    </a:lnTo>
                    <a:lnTo>
                      <a:pt x="363" y="64"/>
                    </a:lnTo>
                    <a:lnTo>
                      <a:pt x="360" y="60"/>
                    </a:lnTo>
                    <a:lnTo>
                      <a:pt x="356" y="58"/>
                    </a:lnTo>
                    <a:lnTo>
                      <a:pt x="350" y="58"/>
                    </a:lnTo>
                    <a:close/>
                    <a:moveTo>
                      <a:pt x="48" y="174"/>
                    </a:moveTo>
                    <a:lnTo>
                      <a:pt x="318" y="174"/>
                    </a:lnTo>
                    <a:lnTo>
                      <a:pt x="318" y="203"/>
                    </a:lnTo>
                    <a:lnTo>
                      <a:pt x="48" y="203"/>
                    </a:lnTo>
                    <a:lnTo>
                      <a:pt x="48" y="174"/>
                    </a:lnTo>
                    <a:close/>
                    <a:moveTo>
                      <a:pt x="48" y="226"/>
                    </a:moveTo>
                    <a:lnTo>
                      <a:pt x="261" y="226"/>
                    </a:lnTo>
                    <a:lnTo>
                      <a:pt x="261" y="255"/>
                    </a:lnTo>
                    <a:lnTo>
                      <a:pt x="48" y="255"/>
                    </a:lnTo>
                    <a:lnTo>
                      <a:pt x="48" y="226"/>
                    </a:lnTo>
                    <a:close/>
                    <a:moveTo>
                      <a:pt x="48" y="279"/>
                    </a:moveTo>
                    <a:lnTo>
                      <a:pt x="318" y="279"/>
                    </a:lnTo>
                    <a:lnTo>
                      <a:pt x="318" y="308"/>
                    </a:lnTo>
                    <a:lnTo>
                      <a:pt x="48" y="308"/>
                    </a:lnTo>
                    <a:lnTo>
                      <a:pt x="48" y="279"/>
                    </a:lnTo>
                    <a:close/>
                    <a:moveTo>
                      <a:pt x="48" y="331"/>
                    </a:moveTo>
                    <a:lnTo>
                      <a:pt x="261" y="331"/>
                    </a:lnTo>
                    <a:lnTo>
                      <a:pt x="261" y="361"/>
                    </a:lnTo>
                    <a:lnTo>
                      <a:pt x="48" y="361"/>
                    </a:lnTo>
                    <a:lnTo>
                      <a:pt x="48" y="331"/>
                    </a:lnTo>
                    <a:close/>
                    <a:moveTo>
                      <a:pt x="244" y="490"/>
                    </a:moveTo>
                    <a:lnTo>
                      <a:pt x="195" y="436"/>
                    </a:lnTo>
                    <a:lnTo>
                      <a:pt x="204" y="423"/>
                    </a:lnTo>
                    <a:lnTo>
                      <a:pt x="243" y="448"/>
                    </a:lnTo>
                    <a:lnTo>
                      <a:pt x="306" y="385"/>
                    </a:lnTo>
                    <a:lnTo>
                      <a:pt x="322" y="393"/>
                    </a:lnTo>
                    <a:lnTo>
                      <a:pt x="244" y="490"/>
                    </a:lnTo>
                    <a:close/>
                    <a:moveTo>
                      <a:pt x="60" y="116"/>
                    </a:moveTo>
                    <a:lnTo>
                      <a:pt x="306" y="116"/>
                    </a:lnTo>
                    <a:lnTo>
                      <a:pt x="310" y="116"/>
                    </a:lnTo>
                    <a:lnTo>
                      <a:pt x="314" y="115"/>
                    </a:lnTo>
                    <a:lnTo>
                      <a:pt x="316" y="113"/>
                    </a:lnTo>
                    <a:lnTo>
                      <a:pt x="318" y="109"/>
                    </a:lnTo>
                    <a:lnTo>
                      <a:pt x="318" y="106"/>
                    </a:lnTo>
                    <a:lnTo>
                      <a:pt x="318" y="101"/>
                    </a:lnTo>
                    <a:lnTo>
                      <a:pt x="303" y="63"/>
                    </a:lnTo>
                    <a:lnTo>
                      <a:pt x="298" y="55"/>
                    </a:lnTo>
                    <a:lnTo>
                      <a:pt x="290" y="50"/>
                    </a:lnTo>
                    <a:lnTo>
                      <a:pt x="281" y="47"/>
                    </a:lnTo>
                    <a:lnTo>
                      <a:pt x="239" y="47"/>
                    </a:lnTo>
                    <a:lnTo>
                      <a:pt x="234" y="47"/>
                    </a:lnTo>
                    <a:lnTo>
                      <a:pt x="229" y="44"/>
                    </a:lnTo>
                    <a:lnTo>
                      <a:pt x="225" y="42"/>
                    </a:lnTo>
                    <a:lnTo>
                      <a:pt x="221" y="39"/>
                    </a:lnTo>
                    <a:lnTo>
                      <a:pt x="219" y="35"/>
                    </a:lnTo>
                    <a:lnTo>
                      <a:pt x="218" y="31"/>
                    </a:lnTo>
                    <a:lnTo>
                      <a:pt x="217" y="25"/>
                    </a:lnTo>
                    <a:lnTo>
                      <a:pt x="213" y="16"/>
                    </a:lnTo>
                    <a:lnTo>
                      <a:pt x="206" y="8"/>
                    </a:lnTo>
                    <a:lnTo>
                      <a:pt x="196" y="1"/>
                    </a:lnTo>
                    <a:lnTo>
                      <a:pt x="183" y="0"/>
                    </a:lnTo>
                    <a:lnTo>
                      <a:pt x="170" y="1"/>
                    </a:lnTo>
                    <a:lnTo>
                      <a:pt x="161" y="8"/>
                    </a:lnTo>
                    <a:lnTo>
                      <a:pt x="154" y="16"/>
                    </a:lnTo>
                    <a:lnTo>
                      <a:pt x="150" y="25"/>
                    </a:lnTo>
                    <a:lnTo>
                      <a:pt x="147" y="31"/>
                    </a:lnTo>
                    <a:lnTo>
                      <a:pt x="146" y="35"/>
                    </a:lnTo>
                    <a:lnTo>
                      <a:pt x="145" y="39"/>
                    </a:lnTo>
                    <a:lnTo>
                      <a:pt x="142" y="42"/>
                    </a:lnTo>
                    <a:lnTo>
                      <a:pt x="138" y="44"/>
                    </a:lnTo>
                    <a:lnTo>
                      <a:pt x="133" y="47"/>
                    </a:lnTo>
                    <a:lnTo>
                      <a:pt x="127" y="47"/>
                    </a:lnTo>
                    <a:lnTo>
                      <a:pt x="86" y="47"/>
                    </a:lnTo>
                    <a:lnTo>
                      <a:pt x="77" y="50"/>
                    </a:lnTo>
                    <a:lnTo>
                      <a:pt x="68" y="55"/>
                    </a:lnTo>
                    <a:lnTo>
                      <a:pt x="62" y="63"/>
                    </a:lnTo>
                    <a:lnTo>
                      <a:pt x="49" y="101"/>
                    </a:lnTo>
                    <a:lnTo>
                      <a:pt x="48" y="106"/>
                    </a:lnTo>
                    <a:lnTo>
                      <a:pt x="48" y="109"/>
                    </a:lnTo>
                    <a:lnTo>
                      <a:pt x="51" y="113"/>
                    </a:lnTo>
                    <a:lnTo>
                      <a:pt x="53" y="115"/>
                    </a:lnTo>
                    <a:lnTo>
                      <a:pt x="56" y="116"/>
                    </a:lnTo>
                    <a:lnTo>
                      <a:pt x="60" y="116"/>
                    </a:lnTo>
                    <a:close/>
                    <a:moveTo>
                      <a:pt x="183" y="9"/>
                    </a:moveTo>
                    <a:lnTo>
                      <a:pt x="188" y="10"/>
                    </a:lnTo>
                    <a:lnTo>
                      <a:pt x="191" y="12"/>
                    </a:lnTo>
                    <a:lnTo>
                      <a:pt x="195" y="16"/>
                    </a:lnTo>
                    <a:lnTo>
                      <a:pt x="197" y="20"/>
                    </a:lnTo>
                    <a:lnTo>
                      <a:pt x="197" y="24"/>
                    </a:lnTo>
                    <a:lnTo>
                      <a:pt x="197" y="29"/>
                    </a:lnTo>
                    <a:lnTo>
                      <a:pt x="195" y="33"/>
                    </a:lnTo>
                    <a:lnTo>
                      <a:pt x="191" y="35"/>
                    </a:lnTo>
                    <a:lnTo>
                      <a:pt x="188" y="38"/>
                    </a:lnTo>
                    <a:lnTo>
                      <a:pt x="183" y="39"/>
                    </a:lnTo>
                    <a:lnTo>
                      <a:pt x="179" y="38"/>
                    </a:lnTo>
                    <a:lnTo>
                      <a:pt x="175" y="35"/>
                    </a:lnTo>
                    <a:lnTo>
                      <a:pt x="171" y="33"/>
                    </a:lnTo>
                    <a:lnTo>
                      <a:pt x="170" y="29"/>
                    </a:lnTo>
                    <a:lnTo>
                      <a:pt x="168" y="24"/>
                    </a:lnTo>
                    <a:lnTo>
                      <a:pt x="170" y="20"/>
                    </a:lnTo>
                    <a:lnTo>
                      <a:pt x="171" y="16"/>
                    </a:lnTo>
                    <a:lnTo>
                      <a:pt x="175" y="12"/>
                    </a:lnTo>
                    <a:lnTo>
                      <a:pt x="179" y="10"/>
                    </a:lnTo>
                    <a:lnTo>
                      <a:pt x="183" y="9"/>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ea typeface="ＭＳ Ｐゴシック" pitchFamily="-105" charset="-128"/>
                  <a:cs typeface="Times New Roman" pitchFamily="18" charset="0"/>
                </a:endParaRPr>
              </a:p>
            </p:txBody>
          </p:sp>
        </p:grpSp>
      </p:grpSp>
      <p:grpSp>
        <p:nvGrpSpPr>
          <p:cNvPr id="28" name="Group 27"/>
          <p:cNvGrpSpPr/>
          <p:nvPr/>
        </p:nvGrpSpPr>
        <p:grpSpPr>
          <a:xfrm>
            <a:off x="-84566" y="2189461"/>
            <a:ext cx="3900897" cy="1078526"/>
            <a:chOff x="329184" y="1840992"/>
            <a:chExt cx="3900897" cy="1078526"/>
          </a:xfrm>
        </p:grpSpPr>
        <p:sp>
          <p:nvSpPr>
            <p:cNvPr id="29" name="TextBox 28"/>
            <p:cNvSpPr txBox="1"/>
            <p:nvPr/>
          </p:nvSpPr>
          <p:spPr>
            <a:xfrm>
              <a:off x="329184" y="2026311"/>
              <a:ext cx="2810178" cy="707886"/>
            </a:xfrm>
            <a:prstGeom prst="rect">
              <a:avLst/>
            </a:prstGeom>
            <a:noFill/>
          </p:spPr>
          <p:txBody>
            <a:bodyPr wrap="square" rtlCol="0" anchor="ctr">
              <a:spAutoFit/>
            </a:bodyPr>
            <a:lstStyle/>
            <a:p>
              <a:pPr algn="r" fontAlgn="base">
                <a:spcBef>
                  <a:spcPct val="0"/>
                </a:spcBef>
                <a:spcAft>
                  <a:spcPct val="0"/>
                </a:spcAft>
              </a:pPr>
              <a:r>
                <a:rPr lang="en-US" sz="2000" dirty="0">
                  <a:solidFill>
                    <a:srgbClr val="616365"/>
                  </a:solidFill>
                  <a:ea typeface="ＭＳ Ｐゴシック" pitchFamily="-105" charset="-128"/>
                  <a:cs typeface="Times New Roman" pitchFamily="18" charset="0"/>
                </a:rPr>
                <a:t>Was the Accumulation Necessary?</a:t>
              </a:r>
            </a:p>
          </p:txBody>
        </p:sp>
        <p:grpSp>
          <p:nvGrpSpPr>
            <p:cNvPr id="30" name="Group 29"/>
            <p:cNvGrpSpPr/>
            <p:nvPr/>
          </p:nvGrpSpPr>
          <p:grpSpPr>
            <a:xfrm>
              <a:off x="3151553" y="1840992"/>
              <a:ext cx="1078528" cy="1078526"/>
              <a:chOff x="3151553" y="1840992"/>
              <a:chExt cx="1078528" cy="1078526"/>
            </a:xfrm>
          </p:grpSpPr>
          <p:sp>
            <p:nvSpPr>
              <p:cNvPr id="31" name="Oval 30"/>
              <p:cNvSpPr/>
              <p:nvPr/>
            </p:nvSpPr>
            <p:spPr>
              <a:xfrm>
                <a:off x="3151553" y="1840992"/>
                <a:ext cx="1078528" cy="1078526"/>
              </a:xfrm>
              <a:prstGeom prst="ellipse">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32" name="Group 31"/>
              <p:cNvGrpSpPr/>
              <p:nvPr/>
            </p:nvGrpSpPr>
            <p:grpSpPr>
              <a:xfrm>
                <a:off x="3429800" y="2119238"/>
                <a:ext cx="522034" cy="522034"/>
                <a:chOff x="10790842" y="7515480"/>
                <a:chExt cx="1016000" cy="1016000"/>
              </a:xfrm>
            </p:grpSpPr>
            <p:sp>
              <p:nvSpPr>
                <p:cNvPr id="33" name="Freeform 73"/>
                <p:cNvSpPr>
                  <a:spLocks/>
                </p:cNvSpPr>
                <p:nvPr/>
              </p:nvSpPr>
              <p:spPr bwMode="auto">
                <a:xfrm>
                  <a:off x="10790842" y="7515480"/>
                  <a:ext cx="1016000" cy="1016000"/>
                </a:xfrm>
                <a:custGeom>
                  <a:avLst/>
                  <a:gdLst>
                    <a:gd name="T0" fmla="*/ 62 w 1280"/>
                    <a:gd name="T1" fmla="*/ 0 h 1281"/>
                    <a:gd name="T2" fmla="*/ 86 w 1280"/>
                    <a:gd name="T3" fmla="*/ 6 h 1281"/>
                    <a:gd name="T4" fmla="*/ 107 w 1280"/>
                    <a:gd name="T5" fmla="*/ 19 h 1281"/>
                    <a:gd name="T6" fmla="*/ 119 w 1280"/>
                    <a:gd name="T7" fmla="*/ 38 h 1281"/>
                    <a:gd name="T8" fmla="*/ 124 w 1280"/>
                    <a:gd name="T9" fmla="*/ 63 h 1281"/>
                    <a:gd name="T10" fmla="*/ 124 w 1280"/>
                    <a:gd name="T11" fmla="*/ 1156 h 1281"/>
                    <a:gd name="T12" fmla="*/ 1218 w 1280"/>
                    <a:gd name="T13" fmla="*/ 1156 h 1281"/>
                    <a:gd name="T14" fmla="*/ 1242 w 1280"/>
                    <a:gd name="T15" fmla="*/ 1162 h 1281"/>
                    <a:gd name="T16" fmla="*/ 1261 w 1280"/>
                    <a:gd name="T17" fmla="*/ 1174 h 1281"/>
                    <a:gd name="T18" fmla="*/ 1275 w 1280"/>
                    <a:gd name="T19" fmla="*/ 1194 h 1281"/>
                    <a:gd name="T20" fmla="*/ 1280 w 1280"/>
                    <a:gd name="T21" fmla="*/ 1219 h 1281"/>
                    <a:gd name="T22" fmla="*/ 1275 w 1280"/>
                    <a:gd name="T23" fmla="*/ 1243 h 1281"/>
                    <a:gd name="T24" fmla="*/ 1261 w 1280"/>
                    <a:gd name="T25" fmla="*/ 1262 h 1281"/>
                    <a:gd name="T26" fmla="*/ 1242 w 1280"/>
                    <a:gd name="T27" fmla="*/ 1276 h 1281"/>
                    <a:gd name="T28" fmla="*/ 1218 w 1280"/>
                    <a:gd name="T29" fmla="*/ 1281 h 1281"/>
                    <a:gd name="T30" fmla="*/ 62 w 1280"/>
                    <a:gd name="T31" fmla="*/ 1281 h 1281"/>
                    <a:gd name="T32" fmla="*/ 38 w 1280"/>
                    <a:gd name="T33" fmla="*/ 1276 h 1281"/>
                    <a:gd name="T34" fmla="*/ 19 w 1280"/>
                    <a:gd name="T35" fmla="*/ 1262 h 1281"/>
                    <a:gd name="T36" fmla="*/ 5 w 1280"/>
                    <a:gd name="T37" fmla="*/ 1243 h 1281"/>
                    <a:gd name="T38" fmla="*/ 0 w 1280"/>
                    <a:gd name="T39" fmla="*/ 1219 h 1281"/>
                    <a:gd name="T40" fmla="*/ 0 w 1280"/>
                    <a:gd name="T41" fmla="*/ 63 h 1281"/>
                    <a:gd name="T42" fmla="*/ 5 w 1280"/>
                    <a:gd name="T43" fmla="*/ 38 h 1281"/>
                    <a:gd name="T44" fmla="*/ 19 w 1280"/>
                    <a:gd name="T45" fmla="*/ 19 h 1281"/>
                    <a:gd name="T46" fmla="*/ 38 w 1280"/>
                    <a:gd name="T47" fmla="*/ 6 h 1281"/>
                    <a:gd name="T48" fmla="*/ 62 w 1280"/>
                    <a:gd name="T49" fmla="*/ 0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0" h="1281">
                      <a:moveTo>
                        <a:pt x="62" y="0"/>
                      </a:moveTo>
                      <a:lnTo>
                        <a:pt x="86" y="6"/>
                      </a:lnTo>
                      <a:lnTo>
                        <a:pt x="107" y="19"/>
                      </a:lnTo>
                      <a:lnTo>
                        <a:pt x="119" y="38"/>
                      </a:lnTo>
                      <a:lnTo>
                        <a:pt x="124" y="63"/>
                      </a:lnTo>
                      <a:lnTo>
                        <a:pt x="124" y="1156"/>
                      </a:lnTo>
                      <a:lnTo>
                        <a:pt x="1218" y="1156"/>
                      </a:lnTo>
                      <a:lnTo>
                        <a:pt x="1242" y="1162"/>
                      </a:lnTo>
                      <a:lnTo>
                        <a:pt x="1261" y="1174"/>
                      </a:lnTo>
                      <a:lnTo>
                        <a:pt x="1275" y="1194"/>
                      </a:lnTo>
                      <a:lnTo>
                        <a:pt x="1280" y="1219"/>
                      </a:lnTo>
                      <a:lnTo>
                        <a:pt x="1275" y="1243"/>
                      </a:lnTo>
                      <a:lnTo>
                        <a:pt x="1261" y="1262"/>
                      </a:lnTo>
                      <a:lnTo>
                        <a:pt x="1242" y="1276"/>
                      </a:lnTo>
                      <a:lnTo>
                        <a:pt x="1218" y="1281"/>
                      </a:lnTo>
                      <a:lnTo>
                        <a:pt x="62" y="1281"/>
                      </a:lnTo>
                      <a:lnTo>
                        <a:pt x="38" y="1276"/>
                      </a:lnTo>
                      <a:lnTo>
                        <a:pt x="19" y="1262"/>
                      </a:lnTo>
                      <a:lnTo>
                        <a:pt x="5" y="1243"/>
                      </a:lnTo>
                      <a:lnTo>
                        <a:pt x="0" y="1219"/>
                      </a:lnTo>
                      <a:lnTo>
                        <a:pt x="0" y="63"/>
                      </a:lnTo>
                      <a:lnTo>
                        <a:pt x="5" y="38"/>
                      </a:lnTo>
                      <a:lnTo>
                        <a:pt x="19" y="19"/>
                      </a:lnTo>
                      <a:lnTo>
                        <a:pt x="38" y="6"/>
                      </a:lnTo>
                      <a:lnTo>
                        <a:pt x="62"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ea typeface="ＭＳ Ｐゴシック" pitchFamily="-105" charset="-128"/>
                    <a:cs typeface="Times New Roman" pitchFamily="18" charset="0"/>
                  </a:endParaRPr>
                </a:p>
              </p:txBody>
            </p:sp>
            <p:sp>
              <p:nvSpPr>
                <p:cNvPr id="34" name="Freeform 74"/>
                <p:cNvSpPr>
                  <a:spLocks/>
                </p:cNvSpPr>
                <p:nvPr/>
              </p:nvSpPr>
              <p:spPr bwMode="auto">
                <a:xfrm>
                  <a:off x="10968642" y="7732967"/>
                  <a:ext cx="774700" cy="622300"/>
                </a:xfrm>
                <a:custGeom>
                  <a:avLst/>
                  <a:gdLst>
                    <a:gd name="T0" fmla="*/ 977 w 977"/>
                    <a:gd name="T1" fmla="*/ 0 h 785"/>
                    <a:gd name="T2" fmla="*/ 977 w 977"/>
                    <a:gd name="T3" fmla="*/ 785 h 785"/>
                    <a:gd name="T4" fmla="*/ 0 w 977"/>
                    <a:gd name="T5" fmla="*/ 785 h 785"/>
                    <a:gd name="T6" fmla="*/ 415 w 977"/>
                    <a:gd name="T7" fmla="*/ 303 h 785"/>
                    <a:gd name="T8" fmla="*/ 545 w 977"/>
                    <a:gd name="T9" fmla="*/ 432 h 785"/>
                    <a:gd name="T10" fmla="*/ 977 w 977"/>
                    <a:gd name="T11" fmla="*/ 0 h 785"/>
                  </a:gdLst>
                  <a:ahLst/>
                  <a:cxnLst>
                    <a:cxn ang="0">
                      <a:pos x="T0" y="T1"/>
                    </a:cxn>
                    <a:cxn ang="0">
                      <a:pos x="T2" y="T3"/>
                    </a:cxn>
                    <a:cxn ang="0">
                      <a:pos x="T4" y="T5"/>
                    </a:cxn>
                    <a:cxn ang="0">
                      <a:pos x="T6" y="T7"/>
                    </a:cxn>
                    <a:cxn ang="0">
                      <a:pos x="T8" y="T9"/>
                    </a:cxn>
                    <a:cxn ang="0">
                      <a:pos x="T10" y="T11"/>
                    </a:cxn>
                  </a:cxnLst>
                  <a:rect l="0" t="0" r="r" b="b"/>
                  <a:pathLst>
                    <a:path w="977" h="785">
                      <a:moveTo>
                        <a:pt x="977" y="0"/>
                      </a:moveTo>
                      <a:lnTo>
                        <a:pt x="977" y="785"/>
                      </a:lnTo>
                      <a:lnTo>
                        <a:pt x="0" y="785"/>
                      </a:lnTo>
                      <a:lnTo>
                        <a:pt x="415" y="303"/>
                      </a:lnTo>
                      <a:lnTo>
                        <a:pt x="545" y="432"/>
                      </a:lnTo>
                      <a:lnTo>
                        <a:pt x="977"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ea typeface="ＭＳ Ｐゴシック" pitchFamily="-105" charset="-128"/>
                    <a:cs typeface="Times New Roman" pitchFamily="18" charset="0"/>
                  </a:endParaRPr>
                </a:p>
              </p:txBody>
            </p:sp>
            <p:sp>
              <p:nvSpPr>
                <p:cNvPr id="35" name="Freeform 75"/>
                <p:cNvSpPr>
                  <a:spLocks/>
                </p:cNvSpPr>
                <p:nvPr/>
              </p:nvSpPr>
              <p:spPr bwMode="auto">
                <a:xfrm>
                  <a:off x="10968642" y="7551992"/>
                  <a:ext cx="714375" cy="530225"/>
                </a:xfrm>
                <a:custGeom>
                  <a:avLst/>
                  <a:gdLst>
                    <a:gd name="T0" fmla="*/ 726 w 901"/>
                    <a:gd name="T1" fmla="*/ 0 h 669"/>
                    <a:gd name="T2" fmla="*/ 861 w 901"/>
                    <a:gd name="T3" fmla="*/ 0 h 669"/>
                    <a:gd name="T4" fmla="*/ 870 w 901"/>
                    <a:gd name="T5" fmla="*/ 0 h 669"/>
                    <a:gd name="T6" fmla="*/ 876 w 901"/>
                    <a:gd name="T7" fmla="*/ 2 h 669"/>
                    <a:gd name="T8" fmla="*/ 883 w 901"/>
                    <a:gd name="T9" fmla="*/ 6 h 669"/>
                    <a:gd name="T10" fmla="*/ 889 w 901"/>
                    <a:gd name="T11" fmla="*/ 11 h 669"/>
                    <a:gd name="T12" fmla="*/ 894 w 901"/>
                    <a:gd name="T13" fmla="*/ 16 h 669"/>
                    <a:gd name="T14" fmla="*/ 897 w 901"/>
                    <a:gd name="T15" fmla="*/ 23 h 669"/>
                    <a:gd name="T16" fmla="*/ 897 w 901"/>
                    <a:gd name="T17" fmla="*/ 23 h 669"/>
                    <a:gd name="T18" fmla="*/ 899 w 901"/>
                    <a:gd name="T19" fmla="*/ 28 h 669"/>
                    <a:gd name="T20" fmla="*/ 899 w 901"/>
                    <a:gd name="T21" fmla="*/ 30 h 669"/>
                    <a:gd name="T22" fmla="*/ 901 w 901"/>
                    <a:gd name="T23" fmla="*/ 37 h 669"/>
                    <a:gd name="T24" fmla="*/ 901 w 901"/>
                    <a:gd name="T25" fmla="*/ 37 h 669"/>
                    <a:gd name="T26" fmla="*/ 901 w 901"/>
                    <a:gd name="T27" fmla="*/ 177 h 669"/>
                    <a:gd name="T28" fmla="*/ 895 w 901"/>
                    <a:gd name="T29" fmla="*/ 196 h 669"/>
                    <a:gd name="T30" fmla="*/ 882 w 901"/>
                    <a:gd name="T31" fmla="*/ 209 h 669"/>
                    <a:gd name="T32" fmla="*/ 863 w 901"/>
                    <a:gd name="T33" fmla="*/ 215 h 669"/>
                    <a:gd name="T34" fmla="*/ 844 w 901"/>
                    <a:gd name="T35" fmla="*/ 209 h 669"/>
                    <a:gd name="T36" fmla="*/ 830 w 901"/>
                    <a:gd name="T37" fmla="*/ 196 h 669"/>
                    <a:gd name="T38" fmla="*/ 826 w 901"/>
                    <a:gd name="T39" fmla="*/ 177 h 669"/>
                    <a:gd name="T40" fmla="*/ 826 w 901"/>
                    <a:gd name="T41" fmla="*/ 127 h 669"/>
                    <a:gd name="T42" fmla="*/ 567 w 901"/>
                    <a:gd name="T43" fmla="*/ 386 h 669"/>
                    <a:gd name="T44" fmla="*/ 555 w 901"/>
                    <a:gd name="T45" fmla="*/ 394 h 669"/>
                    <a:gd name="T46" fmla="*/ 541 w 901"/>
                    <a:gd name="T47" fmla="*/ 398 h 669"/>
                    <a:gd name="T48" fmla="*/ 527 w 901"/>
                    <a:gd name="T49" fmla="*/ 394 h 669"/>
                    <a:gd name="T50" fmla="*/ 515 w 901"/>
                    <a:gd name="T51" fmla="*/ 386 h 669"/>
                    <a:gd name="T52" fmla="*/ 400 w 901"/>
                    <a:gd name="T53" fmla="*/ 275 h 669"/>
                    <a:gd name="T54" fmla="*/ 64 w 901"/>
                    <a:gd name="T55" fmla="*/ 655 h 669"/>
                    <a:gd name="T56" fmla="*/ 52 w 901"/>
                    <a:gd name="T57" fmla="*/ 666 h 669"/>
                    <a:gd name="T58" fmla="*/ 37 w 901"/>
                    <a:gd name="T59" fmla="*/ 669 h 669"/>
                    <a:gd name="T60" fmla="*/ 28 w 901"/>
                    <a:gd name="T61" fmla="*/ 667 h 669"/>
                    <a:gd name="T62" fmla="*/ 19 w 901"/>
                    <a:gd name="T63" fmla="*/ 664 h 669"/>
                    <a:gd name="T64" fmla="*/ 12 w 901"/>
                    <a:gd name="T65" fmla="*/ 659 h 669"/>
                    <a:gd name="T66" fmla="*/ 4 w 901"/>
                    <a:gd name="T67" fmla="*/ 647 h 669"/>
                    <a:gd name="T68" fmla="*/ 0 w 901"/>
                    <a:gd name="T69" fmla="*/ 633 h 669"/>
                    <a:gd name="T70" fmla="*/ 2 w 901"/>
                    <a:gd name="T71" fmla="*/ 619 h 669"/>
                    <a:gd name="T72" fmla="*/ 9 w 901"/>
                    <a:gd name="T73" fmla="*/ 607 h 669"/>
                    <a:gd name="T74" fmla="*/ 370 w 901"/>
                    <a:gd name="T75" fmla="*/ 197 h 669"/>
                    <a:gd name="T76" fmla="*/ 375 w 901"/>
                    <a:gd name="T77" fmla="*/ 192 h 669"/>
                    <a:gd name="T78" fmla="*/ 382 w 901"/>
                    <a:gd name="T79" fmla="*/ 187 h 669"/>
                    <a:gd name="T80" fmla="*/ 389 w 901"/>
                    <a:gd name="T81" fmla="*/ 185 h 669"/>
                    <a:gd name="T82" fmla="*/ 396 w 901"/>
                    <a:gd name="T83" fmla="*/ 184 h 669"/>
                    <a:gd name="T84" fmla="*/ 405 w 901"/>
                    <a:gd name="T85" fmla="*/ 185 h 669"/>
                    <a:gd name="T86" fmla="*/ 412 w 901"/>
                    <a:gd name="T87" fmla="*/ 187 h 669"/>
                    <a:gd name="T88" fmla="*/ 419 w 901"/>
                    <a:gd name="T89" fmla="*/ 190 h 669"/>
                    <a:gd name="T90" fmla="*/ 424 w 901"/>
                    <a:gd name="T91" fmla="*/ 194 h 669"/>
                    <a:gd name="T92" fmla="*/ 540 w 901"/>
                    <a:gd name="T93" fmla="*/ 308 h 669"/>
                    <a:gd name="T94" fmla="*/ 773 w 901"/>
                    <a:gd name="T95" fmla="*/ 75 h 669"/>
                    <a:gd name="T96" fmla="*/ 726 w 901"/>
                    <a:gd name="T97" fmla="*/ 75 h 669"/>
                    <a:gd name="T98" fmla="*/ 707 w 901"/>
                    <a:gd name="T99" fmla="*/ 69 h 669"/>
                    <a:gd name="T100" fmla="*/ 693 w 901"/>
                    <a:gd name="T101" fmla="*/ 56 h 669"/>
                    <a:gd name="T102" fmla="*/ 688 w 901"/>
                    <a:gd name="T103" fmla="*/ 37 h 669"/>
                    <a:gd name="T104" fmla="*/ 693 w 901"/>
                    <a:gd name="T105" fmla="*/ 19 h 669"/>
                    <a:gd name="T106" fmla="*/ 707 w 901"/>
                    <a:gd name="T107" fmla="*/ 6 h 669"/>
                    <a:gd name="T108" fmla="*/ 726 w 901"/>
                    <a:gd name="T109" fmla="*/ 0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01" h="669">
                      <a:moveTo>
                        <a:pt x="726" y="0"/>
                      </a:moveTo>
                      <a:lnTo>
                        <a:pt x="861" y="0"/>
                      </a:lnTo>
                      <a:lnTo>
                        <a:pt x="870" y="0"/>
                      </a:lnTo>
                      <a:lnTo>
                        <a:pt x="876" y="2"/>
                      </a:lnTo>
                      <a:lnTo>
                        <a:pt x="883" y="6"/>
                      </a:lnTo>
                      <a:lnTo>
                        <a:pt x="889" y="11"/>
                      </a:lnTo>
                      <a:lnTo>
                        <a:pt x="894" y="16"/>
                      </a:lnTo>
                      <a:lnTo>
                        <a:pt x="897" y="23"/>
                      </a:lnTo>
                      <a:lnTo>
                        <a:pt x="897" y="23"/>
                      </a:lnTo>
                      <a:lnTo>
                        <a:pt x="899" y="28"/>
                      </a:lnTo>
                      <a:lnTo>
                        <a:pt x="899" y="30"/>
                      </a:lnTo>
                      <a:lnTo>
                        <a:pt x="901" y="37"/>
                      </a:lnTo>
                      <a:lnTo>
                        <a:pt x="901" y="37"/>
                      </a:lnTo>
                      <a:lnTo>
                        <a:pt x="901" y="177"/>
                      </a:lnTo>
                      <a:lnTo>
                        <a:pt x="895" y="196"/>
                      </a:lnTo>
                      <a:lnTo>
                        <a:pt x="882" y="209"/>
                      </a:lnTo>
                      <a:lnTo>
                        <a:pt x="863" y="215"/>
                      </a:lnTo>
                      <a:lnTo>
                        <a:pt x="844" y="209"/>
                      </a:lnTo>
                      <a:lnTo>
                        <a:pt x="830" y="196"/>
                      </a:lnTo>
                      <a:lnTo>
                        <a:pt x="826" y="177"/>
                      </a:lnTo>
                      <a:lnTo>
                        <a:pt x="826" y="127"/>
                      </a:lnTo>
                      <a:lnTo>
                        <a:pt x="567" y="386"/>
                      </a:lnTo>
                      <a:lnTo>
                        <a:pt x="555" y="394"/>
                      </a:lnTo>
                      <a:lnTo>
                        <a:pt x="541" y="398"/>
                      </a:lnTo>
                      <a:lnTo>
                        <a:pt x="527" y="394"/>
                      </a:lnTo>
                      <a:lnTo>
                        <a:pt x="515" y="386"/>
                      </a:lnTo>
                      <a:lnTo>
                        <a:pt x="400" y="275"/>
                      </a:lnTo>
                      <a:lnTo>
                        <a:pt x="64" y="655"/>
                      </a:lnTo>
                      <a:lnTo>
                        <a:pt x="52" y="666"/>
                      </a:lnTo>
                      <a:lnTo>
                        <a:pt x="37" y="669"/>
                      </a:lnTo>
                      <a:lnTo>
                        <a:pt x="28" y="667"/>
                      </a:lnTo>
                      <a:lnTo>
                        <a:pt x="19" y="664"/>
                      </a:lnTo>
                      <a:lnTo>
                        <a:pt x="12" y="659"/>
                      </a:lnTo>
                      <a:lnTo>
                        <a:pt x="4" y="647"/>
                      </a:lnTo>
                      <a:lnTo>
                        <a:pt x="0" y="633"/>
                      </a:lnTo>
                      <a:lnTo>
                        <a:pt x="2" y="619"/>
                      </a:lnTo>
                      <a:lnTo>
                        <a:pt x="9" y="607"/>
                      </a:lnTo>
                      <a:lnTo>
                        <a:pt x="370" y="197"/>
                      </a:lnTo>
                      <a:lnTo>
                        <a:pt x="375" y="192"/>
                      </a:lnTo>
                      <a:lnTo>
                        <a:pt x="382" y="187"/>
                      </a:lnTo>
                      <a:lnTo>
                        <a:pt x="389" y="185"/>
                      </a:lnTo>
                      <a:lnTo>
                        <a:pt x="396" y="184"/>
                      </a:lnTo>
                      <a:lnTo>
                        <a:pt x="405" y="185"/>
                      </a:lnTo>
                      <a:lnTo>
                        <a:pt x="412" y="187"/>
                      </a:lnTo>
                      <a:lnTo>
                        <a:pt x="419" y="190"/>
                      </a:lnTo>
                      <a:lnTo>
                        <a:pt x="424" y="194"/>
                      </a:lnTo>
                      <a:lnTo>
                        <a:pt x="540" y="308"/>
                      </a:lnTo>
                      <a:lnTo>
                        <a:pt x="773" y="75"/>
                      </a:lnTo>
                      <a:lnTo>
                        <a:pt x="726" y="75"/>
                      </a:lnTo>
                      <a:lnTo>
                        <a:pt x="707" y="69"/>
                      </a:lnTo>
                      <a:lnTo>
                        <a:pt x="693" y="56"/>
                      </a:lnTo>
                      <a:lnTo>
                        <a:pt x="688" y="37"/>
                      </a:lnTo>
                      <a:lnTo>
                        <a:pt x="693" y="19"/>
                      </a:lnTo>
                      <a:lnTo>
                        <a:pt x="707" y="6"/>
                      </a:lnTo>
                      <a:lnTo>
                        <a:pt x="726"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dirty="0">
                    <a:solidFill>
                      <a:prstClr val="black"/>
                    </a:solidFill>
                    <a:ea typeface="ＭＳ Ｐゴシック" pitchFamily="-105" charset="-128"/>
                    <a:cs typeface="Times New Roman" pitchFamily="18" charset="0"/>
                  </a:endParaRPr>
                </a:p>
              </p:txBody>
            </p:sp>
          </p:grpSp>
        </p:grpSp>
      </p:grpSp>
    </p:spTree>
    <p:extLst>
      <p:ext uri="{BB962C8B-B14F-4D97-AF65-F5344CB8AC3E}">
        <p14:creationId xmlns:p14="http://schemas.microsoft.com/office/powerpoint/2010/main" val="22916463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500"/>
                                        <p:tgtEl>
                                          <p:spTgt spid="8"/>
                                        </p:tgtEl>
                                      </p:cBhvr>
                                    </p:animEffect>
                                  </p:childTnLst>
                                </p:cTn>
                              </p:par>
                              <p:par>
                                <p:cTn id="8" presetID="21" presetClass="entr" presetSubtype="1" fill="hold" grpId="0" nodeType="withEffect">
                                  <p:stCondLst>
                                    <p:cond delay="20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0-#ppt_w/2"/>
                                          </p:val>
                                        </p:tav>
                                        <p:tav tm="100000">
                                          <p:val>
                                            <p:strVal val="#ppt_x"/>
                                          </p:val>
                                        </p:tav>
                                      </p:tavLst>
                                    </p:anim>
                                    <p:anim calcmode="lin" valueType="num">
                                      <p:cBhvr additive="base">
                                        <p:cTn id="16"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1+#ppt_w/2"/>
                                          </p:val>
                                        </p:tav>
                                        <p:tav tm="100000">
                                          <p:val>
                                            <p:strVal val="#ppt_x"/>
                                          </p:val>
                                        </p:tav>
                                      </p:tavLst>
                                    </p:anim>
                                    <p:anim calcmode="lin" valueType="num">
                                      <p:cBhvr additive="base">
                                        <p:cTn id="22"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Business “Reasonable Need”</a:t>
            </a:r>
            <a:endParaRPr lang="en-US" dirty="0"/>
          </a:p>
        </p:txBody>
      </p:sp>
      <p:sp>
        <p:nvSpPr>
          <p:cNvPr id="3" name="Slide Number Placeholder 2"/>
          <p:cNvSpPr>
            <a:spLocks noGrp="1"/>
          </p:cNvSpPr>
          <p:nvPr>
            <p:ph type="sldNum" sz="quarter" idx="12"/>
          </p:nvPr>
        </p:nvSpPr>
        <p:spPr/>
        <p:txBody>
          <a:bodyPr/>
          <a:lstStyle/>
          <a:p>
            <a:fld id="{9F495958-F516-439A-814A-D2DC1CC7FCCF}" type="slidenum">
              <a:rPr lang="en-US" smtClean="0">
                <a:solidFill>
                  <a:srgbClr val="3D9B35"/>
                </a:solidFill>
              </a:rPr>
              <a:pPr/>
              <a:t>9</a:t>
            </a:fld>
            <a:endParaRPr lang="en-US" dirty="0">
              <a:solidFill>
                <a:srgbClr val="3D9B35"/>
              </a:solidFill>
            </a:endParaRPr>
          </a:p>
        </p:txBody>
      </p:sp>
      <p:grpSp>
        <p:nvGrpSpPr>
          <p:cNvPr id="4" name="Group 3"/>
          <p:cNvGrpSpPr/>
          <p:nvPr/>
        </p:nvGrpSpPr>
        <p:grpSpPr>
          <a:xfrm>
            <a:off x="617161" y="1576192"/>
            <a:ext cx="4356914" cy="400111"/>
            <a:chOff x="776391" y="2099907"/>
            <a:chExt cx="4356914" cy="400111"/>
          </a:xfrm>
        </p:grpSpPr>
        <p:sp>
          <p:nvSpPr>
            <p:cNvPr id="5" name="Rectangle 4"/>
            <p:cNvSpPr/>
            <p:nvPr/>
          </p:nvSpPr>
          <p:spPr>
            <a:xfrm>
              <a:off x="1267503" y="2099907"/>
              <a:ext cx="3865802" cy="400110"/>
            </a:xfrm>
            <a:prstGeom prst="rect">
              <a:avLst/>
            </a:prstGeom>
            <a:solidFill>
              <a:schemeClr val="accent1"/>
            </a:solidFill>
          </p:spPr>
          <p:txBody>
            <a:bodyPr wrap="none">
              <a:spAutoFit/>
            </a:bodyPr>
            <a:lstStyle/>
            <a:p>
              <a:pPr fontAlgn="base">
                <a:spcBef>
                  <a:spcPct val="0"/>
                </a:spcBef>
                <a:spcAft>
                  <a:spcPct val="0"/>
                </a:spcAft>
              </a:pPr>
              <a:r>
                <a:rPr lang="en-US" sz="2000" dirty="0">
                  <a:solidFill>
                    <a:prstClr val="white"/>
                  </a:solidFill>
                  <a:ea typeface="ＭＳ Ｐゴシック" pitchFamily="-105" charset="-128"/>
                  <a:cs typeface="Times New Roman" pitchFamily="18" charset="0"/>
                </a:rPr>
                <a:t>Accrued income tax for the year</a:t>
              </a:r>
              <a:endParaRPr lang="en-US" sz="2000" i="1" dirty="0">
                <a:solidFill>
                  <a:prstClr val="white"/>
                </a:solidFill>
                <a:ea typeface="ＭＳ Ｐゴシック" pitchFamily="-105" charset="-128"/>
                <a:cs typeface="Times New Roman" pitchFamily="18" charset="0"/>
              </a:endParaRPr>
            </a:p>
          </p:txBody>
        </p:sp>
        <p:sp>
          <p:nvSpPr>
            <p:cNvPr id="6" name="Rectangle 5"/>
            <p:cNvSpPr/>
            <p:nvPr/>
          </p:nvSpPr>
          <p:spPr>
            <a:xfrm>
              <a:off x="776391" y="2099908"/>
              <a:ext cx="411118" cy="4001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000" b="1" dirty="0">
                  <a:solidFill>
                    <a:prstClr val="white"/>
                  </a:solidFill>
                </a:rPr>
                <a:t>1</a:t>
              </a:r>
            </a:p>
          </p:txBody>
        </p:sp>
      </p:grpSp>
      <p:grpSp>
        <p:nvGrpSpPr>
          <p:cNvPr id="7" name="Group 6"/>
          <p:cNvGrpSpPr/>
          <p:nvPr/>
        </p:nvGrpSpPr>
        <p:grpSpPr>
          <a:xfrm>
            <a:off x="617161" y="2136877"/>
            <a:ext cx="3194288" cy="400111"/>
            <a:chOff x="776391" y="2099907"/>
            <a:chExt cx="3194288" cy="400111"/>
          </a:xfrm>
        </p:grpSpPr>
        <p:sp>
          <p:nvSpPr>
            <p:cNvPr id="8" name="Rectangle 7"/>
            <p:cNvSpPr/>
            <p:nvPr/>
          </p:nvSpPr>
          <p:spPr>
            <a:xfrm>
              <a:off x="1267503" y="2099907"/>
              <a:ext cx="2703176" cy="400110"/>
            </a:xfrm>
            <a:prstGeom prst="rect">
              <a:avLst/>
            </a:prstGeom>
            <a:solidFill>
              <a:schemeClr val="accent1"/>
            </a:solidFill>
          </p:spPr>
          <p:txBody>
            <a:bodyPr wrap="none">
              <a:spAutoFit/>
            </a:bodyPr>
            <a:lstStyle/>
            <a:p>
              <a:pPr fontAlgn="base">
                <a:spcBef>
                  <a:spcPct val="0"/>
                </a:spcBef>
                <a:spcAft>
                  <a:spcPct val="0"/>
                </a:spcAft>
              </a:pPr>
              <a:r>
                <a:rPr lang="en-US" sz="2000" dirty="0">
                  <a:solidFill>
                    <a:prstClr val="white"/>
                  </a:solidFill>
                  <a:ea typeface="ＭＳ Ｐゴシック" pitchFamily="-105" charset="-128"/>
                  <a:cs typeface="Times New Roman" pitchFamily="18" charset="0"/>
                </a:rPr>
                <a:t>Working capital needs</a:t>
              </a:r>
              <a:endParaRPr lang="en-US" sz="2000" i="1" dirty="0">
                <a:solidFill>
                  <a:prstClr val="white"/>
                </a:solidFill>
                <a:ea typeface="ＭＳ Ｐゴシック" pitchFamily="-105" charset="-128"/>
                <a:cs typeface="Times New Roman" pitchFamily="18" charset="0"/>
              </a:endParaRPr>
            </a:p>
          </p:txBody>
        </p:sp>
        <p:sp>
          <p:nvSpPr>
            <p:cNvPr id="9" name="Rectangle 8"/>
            <p:cNvSpPr/>
            <p:nvPr/>
          </p:nvSpPr>
          <p:spPr>
            <a:xfrm>
              <a:off x="776391" y="2099908"/>
              <a:ext cx="411118" cy="4001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000" b="1" dirty="0">
                  <a:solidFill>
                    <a:prstClr val="white"/>
                  </a:solidFill>
                </a:rPr>
                <a:t>2</a:t>
              </a:r>
            </a:p>
          </p:txBody>
        </p:sp>
      </p:grpSp>
      <p:grpSp>
        <p:nvGrpSpPr>
          <p:cNvPr id="10" name="Group 9"/>
          <p:cNvGrpSpPr/>
          <p:nvPr/>
        </p:nvGrpSpPr>
        <p:grpSpPr>
          <a:xfrm>
            <a:off x="617161" y="2697562"/>
            <a:ext cx="2958454" cy="400111"/>
            <a:chOff x="776391" y="2099907"/>
            <a:chExt cx="2958454" cy="400111"/>
          </a:xfrm>
        </p:grpSpPr>
        <p:sp>
          <p:nvSpPr>
            <p:cNvPr id="11" name="Rectangle 10"/>
            <p:cNvSpPr/>
            <p:nvPr/>
          </p:nvSpPr>
          <p:spPr>
            <a:xfrm>
              <a:off x="1267503" y="2099907"/>
              <a:ext cx="2467342" cy="400110"/>
            </a:xfrm>
            <a:prstGeom prst="rect">
              <a:avLst/>
            </a:prstGeom>
            <a:solidFill>
              <a:schemeClr val="accent1"/>
            </a:solidFill>
          </p:spPr>
          <p:txBody>
            <a:bodyPr wrap="none">
              <a:spAutoFit/>
            </a:bodyPr>
            <a:lstStyle/>
            <a:p>
              <a:pPr fontAlgn="base">
                <a:spcBef>
                  <a:spcPct val="0"/>
                </a:spcBef>
                <a:spcAft>
                  <a:spcPct val="0"/>
                </a:spcAft>
              </a:pPr>
              <a:r>
                <a:rPr lang="en-US" sz="2000" dirty="0">
                  <a:solidFill>
                    <a:prstClr val="white"/>
                  </a:solidFill>
                  <a:ea typeface="ＭＳ Ｐゴシック" pitchFamily="-105" charset="-128"/>
                  <a:cs typeface="Times New Roman" pitchFamily="18" charset="0"/>
                </a:rPr>
                <a:t>Business expansion</a:t>
              </a:r>
              <a:endParaRPr lang="en-US" sz="2000" i="1" dirty="0">
                <a:solidFill>
                  <a:prstClr val="white"/>
                </a:solidFill>
                <a:ea typeface="ＭＳ Ｐゴシック" pitchFamily="-105" charset="-128"/>
                <a:cs typeface="Times New Roman" pitchFamily="18" charset="0"/>
              </a:endParaRPr>
            </a:p>
          </p:txBody>
        </p:sp>
        <p:sp>
          <p:nvSpPr>
            <p:cNvPr id="12" name="Rectangle 11"/>
            <p:cNvSpPr/>
            <p:nvPr/>
          </p:nvSpPr>
          <p:spPr>
            <a:xfrm>
              <a:off x="776391" y="2099908"/>
              <a:ext cx="411118" cy="4001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000" b="1" dirty="0">
                  <a:solidFill>
                    <a:prstClr val="white"/>
                  </a:solidFill>
                </a:rPr>
                <a:t>3</a:t>
              </a:r>
            </a:p>
          </p:txBody>
        </p:sp>
      </p:grpSp>
      <p:grpSp>
        <p:nvGrpSpPr>
          <p:cNvPr id="13" name="Group 12"/>
          <p:cNvGrpSpPr/>
          <p:nvPr/>
        </p:nvGrpSpPr>
        <p:grpSpPr>
          <a:xfrm>
            <a:off x="617161" y="3258247"/>
            <a:ext cx="2570527" cy="400111"/>
            <a:chOff x="776391" y="2099907"/>
            <a:chExt cx="2570527" cy="400111"/>
          </a:xfrm>
        </p:grpSpPr>
        <p:sp>
          <p:nvSpPr>
            <p:cNvPr id="14" name="Rectangle 13"/>
            <p:cNvSpPr/>
            <p:nvPr/>
          </p:nvSpPr>
          <p:spPr>
            <a:xfrm>
              <a:off x="1267503" y="2099907"/>
              <a:ext cx="2079415" cy="400110"/>
            </a:xfrm>
            <a:prstGeom prst="rect">
              <a:avLst/>
            </a:prstGeom>
            <a:solidFill>
              <a:schemeClr val="accent1"/>
            </a:solidFill>
          </p:spPr>
          <p:txBody>
            <a:bodyPr wrap="none">
              <a:spAutoFit/>
            </a:bodyPr>
            <a:lstStyle/>
            <a:p>
              <a:pPr fontAlgn="base">
                <a:spcBef>
                  <a:spcPct val="0"/>
                </a:spcBef>
                <a:spcAft>
                  <a:spcPct val="0"/>
                </a:spcAft>
              </a:pPr>
              <a:r>
                <a:rPr lang="en-US" sz="2000" dirty="0">
                  <a:solidFill>
                    <a:prstClr val="white"/>
                  </a:solidFill>
                  <a:ea typeface="ＭＳ Ｐゴシック" pitchFamily="-105" charset="-128"/>
                  <a:cs typeface="Times New Roman" pitchFamily="18" charset="0"/>
                </a:rPr>
                <a:t>Asset purchases</a:t>
              </a:r>
              <a:endParaRPr lang="en-US" sz="2000" i="1" dirty="0">
                <a:solidFill>
                  <a:prstClr val="white"/>
                </a:solidFill>
                <a:ea typeface="ＭＳ Ｐゴシック" pitchFamily="-105" charset="-128"/>
                <a:cs typeface="Times New Roman" pitchFamily="18" charset="0"/>
              </a:endParaRPr>
            </a:p>
          </p:txBody>
        </p:sp>
        <p:sp>
          <p:nvSpPr>
            <p:cNvPr id="15" name="Rectangle 14"/>
            <p:cNvSpPr/>
            <p:nvPr/>
          </p:nvSpPr>
          <p:spPr>
            <a:xfrm>
              <a:off x="776391" y="2099908"/>
              <a:ext cx="411118" cy="4001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000" b="1" dirty="0">
                  <a:solidFill>
                    <a:prstClr val="white"/>
                  </a:solidFill>
                </a:rPr>
                <a:t>4</a:t>
              </a:r>
            </a:p>
          </p:txBody>
        </p:sp>
      </p:grpSp>
      <p:grpSp>
        <p:nvGrpSpPr>
          <p:cNvPr id="16" name="Group 15"/>
          <p:cNvGrpSpPr/>
          <p:nvPr/>
        </p:nvGrpSpPr>
        <p:grpSpPr>
          <a:xfrm>
            <a:off x="617161" y="3818932"/>
            <a:ext cx="3721484" cy="400111"/>
            <a:chOff x="776391" y="2099907"/>
            <a:chExt cx="3721484" cy="400111"/>
          </a:xfrm>
        </p:grpSpPr>
        <p:sp>
          <p:nvSpPr>
            <p:cNvPr id="17" name="Rectangle 16"/>
            <p:cNvSpPr/>
            <p:nvPr/>
          </p:nvSpPr>
          <p:spPr>
            <a:xfrm>
              <a:off x="1267503" y="2099907"/>
              <a:ext cx="3230372" cy="400110"/>
            </a:xfrm>
            <a:prstGeom prst="rect">
              <a:avLst/>
            </a:prstGeom>
            <a:solidFill>
              <a:schemeClr val="accent1"/>
            </a:solidFill>
          </p:spPr>
          <p:txBody>
            <a:bodyPr wrap="none">
              <a:spAutoFit/>
            </a:bodyPr>
            <a:lstStyle/>
            <a:p>
              <a:pPr fontAlgn="base">
                <a:spcBef>
                  <a:spcPct val="0"/>
                </a:spcBef>
                <a:spcAft>
                  <a:spcPct val="0"/>
                </a:spcAft>
              </a:pPr>
              <a:r>
                <a:rPr lang="en-US" sz="2000" dirty="0">
                  <a:solidFill>
                    <a:prstClr val="white"/>
                  </a:solidFill>
                  <a:ea typeface="ＭＳ Ｐゴシック" pitchFamily="-105" charset="-128"/>
                  <a:cs typeface="Times New Roman" pitchFamily="18" charset="0"/>
                </a:rPr>
                <a:t>Statutory stock redemption</a:t>
              </a:r>
              <a:endParaRPr lang="en-US" sz="2000" i="1" dirty="0">
                <a:solidFill>
                  <a:prstClr val="white"/>
                </a:solidFill>
                <a:ea typeface="ＭＳ Ｐゴシック" pitchFamily="-105" charset="-128"/>
                <a:cs typeface="Times New Roman" pitchFamily="18" charset="0"/>
              </a:endParaRPr>
            </a:p>
          </p:txBody>
        </p:sp>
        <p:sp>
          <p:nvSpPr>
            <p:cNvPr id="18" name="Rectangle 17"/>
            <p:cNvSpPr/>
            <p:nvPr/>
          </p:nvSpPr>
          <p:spPr>
            <a:xfrm>
              <a:off x="776391" y="2099908"/>
              <a:ext cx="411118" cy="4001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000" b="1" dirty="0">
                  <a:solidFill>
                    <a:prstClr val="white"/>
                  </a:solidFill>
                </a:rPr>
                <a:t>5</a:t>
              </a:r>
            </a:p>
          </p:txBody>
        </p:sp>
      </p:grpSp>
      <p:grpSp>
        <p:nvGrpSpPr>
          <p:cNvPr id="19" name="Group 18"/>
          <p:cNvGrpSpPr/>
          <p:nvPr/>
        </p:nvGrpSpPr>
        <p:grpSpPr>
          <a:xfrm>
            <a:off x="617161" y="4379617"/>
            <a:ext cx="5093654" cy="400111"/>
            <a:chOff x="776391" y="2099907"/>
            <a:chExt cx="5093654" cy="400111"/>
          </a:xfrm>
        </p:grpSpPr>
        <p:sp>
          <p:nvSpPr>
            <p:cNvPr id="20" name="Rectangle 19"/>
            <p:cNvSpPr/>
            <p:nvPr/>
          </p:nvSpPr>
          <p:spPr>
            <a:xfrm>
              <a:off x="1267503" y="2099907"/>
              <a:ext cx="4602542" cy="400110"/>
            </a:xfrm>
            <a:prstGeom prst="rect">
              <a:avLst/>
            </a:prstGeom>
            <a:solidFill>
              <a:schemeClr val="accent1"/>
            </a:solidFill>
          </p:spPr>
          <p:txBody>
            <a:bodyPr wrap="none">
              <a:spAutoFit/>
            </a:bodyPr>
            <a:lstStyle/>
            <a:p>
              <a:pPr fontAlgn="base">
                <a:spcBef>
                  <a:spcPct val="0"/>
                </a:spcBef>
                <a:spcAft>
                  <a:spcPct val="0"/>
                </a:spcAft>
              </a:pPr>
              <a:r>
                <a:rPr lang="en-US" sz="2000" dirty="0">
                  <a:solidFill>
                    <a:prstClr val="white"/>
                  </a:solidFill>
                  <a:ea typeface="ＭＳ Ｐゴシック" pitchFamily="-105" charset="-128"/>
                  <a:cs typeface="Times New Roman" pitchFamily="18" charset="0"/>
                </a:rPr>
                <a:t>Major litigation (ongoing or anticipated)</a:t>
              </a:r>
              <a:endParaRPr lang="en-US" sz="2000" i="1" dirty="0">
                <a:solidFill>
                  <a:prstClr val="white"/>
                </a:solidFill>
                <a:ea typeface="ＭＳ Ｐゴシック" pitchFamily="-105" charset="-128"/>
                <a:cs typeface="Times New Roman" pitchFamily="18" charset="0"/>
              </a:endParaRPr>
            </a:p>
          </p:txBody>
        </p:sp>
        <p:sp>
          <p:nvSpPr>
            <p:cNvPr id="21" name="Rectangle 20"/>
            <p:cNvSpPr/>
            <p:nvPr/>
          </p:nvSpPr>
          <p:spPr>
            <a:xfrm>
              <a:off x="776391" y="2099908"/>
              <a:ext cx="411118" cy="4001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000" b="1" dirty="0">
                  <a:solidFill>
                    <a:prstClr val="white"/>
                  </a:solidFill>
                </a:rPr>
                <a:t>6</a:t>
              </a:r>
            </a:p>
          </p:txBody>
        </p:sp>
      </p:grpSp>
      <p:grpSp>
        <p:nvGrpSpPr>
          <p:cNvPr id="22" name="Group 21"/>
          <p:cNvGrpSpPr/>
          <p:nvPr/>
        </p:nvGrpSpPr>
        <p:grpSpPr>
          <a:xfrm>
            <a:off x="617161" y="4940302"/>
            <a:ext cx="3620495" cy="400111"/>
            <a:chOff x="776391" y="2099907"/>
            <a:chExt cx="3620495" cy="400111"/>
          </a:xfrm>
        </p:grpSpPr>
        <p:sp>
          <p:nvSpPr>
            <p:cNvPr id="23" name="Rectangle 22"/>
            <p:cNvSpPr/>
            <p:nvPr/>
          </p:nvSpPr>
          <p:spPr>
            <a:xfrm>
              <a:off x="1267503" y="2099907"/>
              <a:ext cx="3129383" cy="400110"/>
            </a:xfrm>
            <a:prstGeom prst="rect">
              <a:avLst/>
            </a:prstGeom>
            <a:solidFill>
              <a:schemeClr val="accent1"/>
            </a:solidFill>
          </p:spPr>
          <p:txBody>
            <a:bodyPr wrap="none">
              <a:spAutoFit/>
            </a:bodyPr>
            <a:lstStyle/>
            <a:p>
              <a:pPr fontAlgn="base">
                <a:spcBef>
                  <a:spcPct val="0"/>
                </a:spcBef>
                <a:spcAft>
                  <a:spcPct val="0"/>
                </a:spcAft>
              </a:pPr>
              <a:r>
                <a:rPr lang="en-US" sz="2000" dirty="0">
                  <a:solidFill>
                    <a:prstClr val="white"/>
                  </a:solidFill>
                  <a:ea typeface="ＭＳ Ｐゴシック" pitchFamily="-105" charset="-128"/>
                  <a:cs typeface="Times New Roman" pitchFamily="18" charset="0"/>
                </a:rPr>
                <a:t>Long term debt retirement</a:t>
              </a:r>
              <a:endParaRPr lang="en-US" sz="2000" i="1" dirty="0">
                <a:solidFill>
                  <a:prstClr val="white"/>
                </a:solidFill>
                <a:ea typeface="ＭＳ Ｐゴシック" pitchFamily="-105" charset="-128"/>
                <a:cs typeface="Times New Roman" pitchFamily="18" charset="0"/>
              </a:endParaRPr>
            </a:p>
          </p:txBody>
        </p:sp>
        <p:sp>
          <p:nvSpPr>
            <p:cNvPr id="24" name="Rectangle 23"/>
            <p:cNvSpPr/>
            <p:nvPr/>
          </p:nvSpPr>
          <p:spPr>
            <a:xfrm>
              <a:off x="776391" y="2099908"/>
              <a:ext cx="411118" cy="4001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000" b="1" dirty="0">
                  <a:solidFill>
                    <a:prstClr val="white"/>
                  </a:solidFill>
                </a:rPr>
                <a:t>7</a:t>
              </a:r>
            </a:p>
          </p:txBody>
        </p:sp>
      </p:grpSp>
      <p:grpSp>
        <p:nvGrpSpPr>
          <p:cNvPr id="25" name="Group 24"/>
          <p:cNvGrpSpPr/>
          <p:nvPr/>
        </p:nvGrpSpPr>
        <p:grpSpPr>
          <a:xfrm>
            <a:off x="617161" y="5500989"/>
            <a:ext cx="5983321" cy="400111"/>
            <a:chOff x="776391" y="2099907"/>
            <a:chExt cx="5983321" cy="400111"/>
          </a:xfrm>
        </p:grpSpPr>
        <p:sp>
          <p:nvSpPr>
            <p:cNvPr id="26" name="Rectangle 25"/>
            <p:cNvSpPr/>
            <p:nvPr/>
          </p:nvSpPr>
          <p:spPr>
            <a:xfrm>
              <a:off x="1267503" y="2099907"/>
              <a:ext cx="5492209" cy="400110"/>
            </a:xfrm>
            <a:prstGeom prst="rect">
              <a:avLst/>
            </a:prstGeom>
            <a:solidFill>
              <a:schemeClr val="accent1"/>
            </a:solidFill>
          </p:spPr>
          <p:txBody>
            <a:bodyPr wrap="none">
              <a:spAutoFit/>
            </a:bodyPr>
            <a:lstStyle/>
            <a:p>
              <a:pPr fontAlgn="base">
                <a:spcBef>
                  <a:spcPct val="0"/>
                </a:spcBef>
                <a:spcAft>
                  <a:spcPct val="0"/>
                </a:spcAft>
              </a:pPr>
              <a:r>
                <a:rPr lang="en-US" sz="2000" dirty="0">
                  <a:solidFill>
                    <a:prstClr val="white"/>
                  </a:solidFill>
                  <a:ea typeface="ＭＳ Ｐゴシック" pitchFamily="-105" charset="-128"/>
                  <a:cs typeface="Times New Roman" pitchFamily="18" charset="0"/>
                </a:rPr>
                <a:t>Specifically identifiable business contingencies</a:t>
              </a:r>
              <a:endParaRPr lang="en-US" sz="2000" i="1" dirty="0">
                <a:solidFill>
                  <a:prstClr val="white"/>
                </a:solidFill>
                <a:ea typeface="ＭＳ Ｐゴシック" pitchFamily="-105" charset="-128"/>
                <a:cs typeface="Times New Roman" pitchFamily="18" charset="0"/>
              </a:endParaRPr>
            </a:p>
          </p:txBody>
        </p:sp>
        <p:sp>
          <p:nvSpPr>
            <p:cNvPr id="27" name="Rectangle 26"/>
            <p:cNvSpPr/>
            <p:nvPr/>
          </p:nvSpPr>
          <p:spPr>
            <a:xfrm>
              <a:off x="776391" y="2099908"/>
              <a:ext cx="411118" cy="4001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sz="2000" b="1" dirty="0">
                  <a:solidFill>
                    <a:prstClr val="white"/>
                  </a:solidFill>
                </a:rPr>
                <a:t>8</a:t>
              </a:r>
            </a:p>
          </p:txBody>
        </p:sp>
      </p:grpSp>
    </p:spTree>
    <p:extLst>
      <p:ext uri="{BB962C8B-B14F-4D97-AF65-F5344CB8AC3E}">
        <p14:creationId xmlns:p14="http://schemas.microsoft.com/office/powerpoint/2010/main" val="283955074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1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decel="100000" fill="hold" nodeType="withEffect">
                                  <p:stCondLst>
                                    <p:cond delay="20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1+#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30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1+#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par>
                                <p:cTn id="21" presetID="2" presetClass="entr" presetSubtype="2" decel="100000" fill="hold" nodeType="withEffect">
                                  <p:stCondLst>
                                    <p:cond delay="40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1+#ppt_w/2"/>
                                          </p:val>
                                        </p:tav>
                                        <p:tav tm="100000">
                                          <p:val>
                                            <p:strVal val="#ppt_x"/>
                                          </p:val>
                                        </p:tav>
                                      </p:tavLst>
                                    </p:anim>
                                    <p:anim calcmode="lin" valueType="num">
                                      <p:cBhvr additive="base">
                                        <p:cTn id="24" dur="500" fill="hold"/>
                                        <p:tgtEl>
                                          <p:spTgt spid="16"/>
                                        </p:tgtEl>
                                        <p:attrNameLst>
                                          <p:attrName>ppt_y</p:attrName>
                                        </p:attrNameLst>
                                      </p:cBhvr>
                                      <p:tavLst>
                                        <p:tav tm="0">
                                          <p:val>
                                            <p:strVal val="#ppt_y"/>
                                          </p:val>
                                        </p:tav>
                                        <p:tav tm="100000">
                                          <p:val>
                                            <p:strVal val="#ppt_y"/>
                                          </p:val>
                                        </p:tav>
                                      </p:tavLst>
                                    </p:anim>
                                  </p:childTnLst>
                                </p:cTn>
                              </p:par>
                              <p:par>
                                <p:cTn id="25" presetID="2" presetClass="entr" presetSubtype="2" decel="100000" fill="hold" nodeType="withEffect">
                                  <p:stCondLst>
                                    <p:cond delay="50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1+#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par>
                                <p:cTn id="29" presetID="2" presetClass="entr" presetSubtype="2" decel="100000" fill="hold" nodeType="withEffect">
                                  <p:stCondLst>
                                    <p:cond delay="60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500" fill="hold"/>
                                        <p:tgtEl>
                                          <p:spTgt spid="22"/>
                                        </p:tgtEl>
                                        <p:attrNameLst>
                                          <p:attrName>ppt_x</p:attrName>
                                        </p:attrNameLst>
                                      </p:cBhvr>
                                      <p:tavLst>
                                        <p:tav tm="0">
                                          <p:val>
                                            <p:strVal val="1+#ppt_w/2"/>
                                          </p:val>
                                        </p:tav>
                                        <p:tav tm="100000">
                                          <p:val>
                                            <p:strVal val="#ppt_x"/>
                                          </p:val>
                                        </p:tav>
                                      </p:tavLst>
                                    </p:anim>
                                    <p:anim calcmode="lin" valueType="num">
                                      <p:cBhvr additive="base">
                                        <p:cTn id="32" dur="500" fill="hold"/>
                                        <p:tgtEl>
                                          <p:spTgt spid="22"/>
                                        </p:tgtEl>
                                        <p:attrNameLst>
                                          <p:attrName>ppt_y</p:attrName>
                                        </p:attrNameLst>
                                      </p:cBhvr>
                                      <p:tavLst>
                                        <p:tav tm="0">
                                          <p:val>
                                            <p:strVal val="#ppt_y"/>
                                          </p:val>
                                        </p:tav>
                                        <p:tav tm="100000">
                                          <p:val>
                                            <p:strVal val="#ppt_y"/>
                                          </p:val>
                                        </p:tav>
                                      </p:tavLst>
                                    </p:anim>
                                  </p:childTnLst>
                                </p:cTn>
                              </p:par>
                              <p:par>
                                <p:cTn id="33" presetID="2" presetClass="entr" presetSubtype="2" decel="100000" fill="hold" nodeType="withEffect">
                                  <p:stCondLst>
                                    <p:cond delay="700"/>
                                  </p:stCondLst>
                                  <p:childTnLst>
                                    <p:set>
                                      <p:cBhvr>
                                        <p:cTn id="34" dur="1" fill="hold">
                                          <p:stCondLst>
                                            <p:cond delay="0"/>
                                          </p:stCondLst>
                                        </p:cTn>
                                        <p:tgtEl>
                                          <p:spTgt spid="25"/>
                                        </p:tgtEl>
                                        <p:attrNameLst>
                                          <p:attrName>style.visibility</p:attrName>
                                        </p:attrNameLst>
                                      </p:cBhvr>
                                      <p:to>
                                        <p:strVal val="visible"/>
                                      </p:to>
                                    </p:set>
                                    <p:anim calcmode="lin" valueType="num">
                                      <p:cBhvr additive="base">
                                        <p:cTn id="35" dur="500" fill="hold"/>
                                        <p:tgtEl>
                                          <p:spTgt spid="25"/>
                                        </p:tgtEl>
                                        <p:attrNameLst>
                                          <p:attrName>ppt_x</p:attrName>
                                        </p:attrNameLst>
                                      </p:cBhvr>
                                      <p:tavLst>
                                        <p:tav tm="0">
                                          <p:val>
                                            <p:strVal val="1+#ppt_w/2"/>
                                          </p:val>
                                        </p:tav>
                                        <p:tav tm="100000">
                                          <p:val>
                                            <p:strVal val="#ppt_x"/>
                                          </p:val>
                                        </p:tav>
                                      </p:tavLst>
                                    </p:anim>
                                    <p:anim calcmode="lin" valueType="num">
                                      <p:cBhvr additive="base">
                                        <p:cTn id="36"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National Life">
      <a:dk1>
        <a:sysClr val="windowText" lastClr="000000"/>
      </a:dk1>
      <a:lt1>
        <a:sysClr val="window" lastClr="FFFFFF"/>
      </a:lt1>
      <a:dk2>
        <a:srgbClr val="263F6A"/>
      </a:dk2>
      <a:lt2>
        <a:srgbClr val="D8D8D8"/>
      </a:lt2>
      <a:accent1>
        <a:srgbClr val="3D9B35"/>
      </a:accent1>
      <a:accent2>
        <a:srgbClr val="616365"/>
      </a:accent2>
      <a:accent3>
        <a:srgbClr val="00A8B4"/>
      </a:accent3>
      <a:accent4>
        <a:srgbClr val="BED600"/>
      </a:accent4>
      <a:accent5>
        <a:srgbClr val="263F6A"/>
      </a:accent5>
      <a:accent6>
        <a:srgbClr val="44697D"/>
      </a:accent6>
      <a:hlink>
        <a:srgbClr val="3D9B35"/>
      </a:hlink>
      <a:folHlink>
        <a:srgbClr val="3D9B3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31460</TotalTime>
  <Words>3296</Words>
  <Application>Microsoft Macintosh PowerPoint</Application>
  <PresentationFormat>On-screen Show (4:3)</PresentationFormat>
  <Paragraphs>388</Paragraphs>
  <Slides>41</Slides>
  <Notes>40</Notes>
  <HiddenSlides>9</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Arial Narrow</vt:lpstr>
      <vt:lpstr>ＭＳ Ｐゴシック</vt:lpstr>
      <vt:lpstr>Times New Roman</vt:lpstr>
      <vt:lpstr>Wingdings 3</vt:lpstr>
      <vt:lpstr>Custom Design</vt:lpstr>
      <vt:lpstr>THE RETAINED EARNINGS TRIFECTA The One For Three Solution</vt:lpstr>
      <vt:lpstr>C Corporation Owners Share Similar Concerns</vt:lpstr>
      <vt:lpstr>Three Key Issues</vt:lpstr>
      <vt:lpstr>Consider the Three Key Issues</vt:lpstr>
      <vt:lpstr>Retained Earnings </vt:lpstr>
      <vt:lpstr>Excess Retained Earnings?</vt:lpstr>
      <vt:lpstr>Accumulated Earnings Tax</vt:lpstr>
      <vt:lpstr>Questions About the Accumulation</vt:lpstr>
      <vt:lpstr>Business “Reasonable Need”</vt:lpstr>
      <vt:lpstr>“Unlock” Excess Retained Earnings</vt:lpstr>
      <vt:lpstr>Key Person Life Insurance</vt:lpstr>
      <vt:lpstr>Buy-Sell Funding</vt:lpstr>
      <vt:lpstr>Business Debt Repayment</vt:lpstr>
      <vt:lpstr>Employee Stock Option Plan</vt:lpstr>
      <vt:lpstr>Split Dollar</vt:lpstr>
      <vt:lpstr>Non-Qualified Executive Benefits</vt:lpstr>
      <vt:lpstr>Reasonable Business Needs</vt:lpstr>
      <vt:lpstr>   Consider the Three Key Issues </vt:lpstr>
      <vt:lpstr>Dividend Distribution</vt:lpstr>
      <vt:lpstr>Dividend Distribution</vt:lpstr>
      <vt:lpstr>Consider the Three Key Issues</vt:lpstr>
      <vt:lpstr>You Know Who Your Key People Are</vt:lpstr>
      <vt:lpstr>Key Person Loss</vt:lpstr>
      <vt:lpstr>Valuing a Key Person</vt:lpstr>
      <vt:lpstr>Considering the Three Key Issues</vt:lpstr>
      <vt:lpstr>Future Personal Needs</vt:lpstr>
      <vt:lpstr>The Retained Earnings Trifecta</vt:lpstr>
      <vt:lpstr>The One For Three Solution</vt:lpstr>
      <vt:lpstr>How it Works</vt:lpstr>
      <vt:lpstr>1 – Reduce Retained Earnings and Dividends</vt:lpstr>
      <vt:lpstr>2 – Key Person</vt:lpstr>
      <vt:lpstr>Two – Business Owned Insurance Protects Against Loss of Key Person</vt:lpstr>
      <vt:lpstr>Two – Business Owned Insurance Protects Against Loss of Key Person – At Death</vt:lpstr>
      <vt:lpstr>Three – When Business Needs Change</vt:lpstr>
      <vt:lpstr>Transfer Policy to the Insured</vt:lpstr>
      <vt:lpstr>Retained Earnings Reduced</vt:lpstr>
      <vt:lpstr>Personally Owned Permanent Policy</vt:lpstr>
      <vt:lpstr>Is This Concept Right for You?</vt:lpstr>
      <vt:lpstr>Results</vt:lpstr>
      <vt:lpstr>Next Steps</vt:lpstr>
      <vt:lpstr>IRS Circular 230 Disclosure</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SUCCESSION PLANNING – Measuring the Opportunities</dc:title>
  <dc:creator>Ellen Begleiter Lehmert</dc:creator>
  <cp:lastModifiedBy>Microsoft Office User</cp:lastModifiedBy>
  <cp:revision>271</cp:revision>
  <cp:lastPrinted>2016-01-14T14:05:53Z</cp:lastPrinted>
  <dcterms:created xsi:type="dcterms:W3CDTF">2006-04-20T22:13:46Z</dcterms:created>
  <dcterms:modified xsi:type="dcterms:W3CDTF">2017-06-21T15:47:23Z</dcterms:modified>
</cp:coreProperties>
</file>