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64" r:id="rId2"/>
  </p:sldMasterIdLst>
  <p:notesMasterIdLst>
    <p:notesMasterId r:id="rId13"/>
  </p:notesMasterIdLst>
  <p:handoutMasterIdLst>
    <p:handoutMasterId r:id="rId14"/>
  </p:handoutMasterIdLst>
  <p:sldIdLst>
    <p:sldId id="287" r:id="rId3"/>
    <p:sldId id="290" r:id="rId4"/>
    <p:sldId id="291" r:id="rId5"/>
    <p:sldId id="292" r:id="rId6"/>
    <p:sldId id="294" r:id="rId7"/>
    <p:sldId id="299" r:id="rId8"/>
    <p:sldId id="295" r:id="rId9"/>
    <p:sldId id="300" r:id="rId10"/>
    <p:sldId id="297" r:id="rId11"/>
    <p:sldId id="298"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1pPr>
    <a:lvl2pPr marL="4572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2pPr>
    <a:lvl3pPr marL="9144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3pPr>
    <a:lvl4pPr marL="13716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4pPr>
    <a:lvl5pPr marL="18288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5pPr>
    <a:lvl6pPr marL="2286000" algn="l" defTabSz="914400" rtl="0" eaLnBrk="1" latinLnBrk="0" hangingPunct="1">
      <a:defRPr kern="1200">
        <a:solidFill>
          <a:schemeClr val="tx1"/>
        </a:solidFill>
        <a:latin typeface="Arial" charset="0"/>
        <a:ea typeface="ＭＳ Ｐゴシック" pitchFamily="-105" charset="-128"/>
        <a:cs typeface="Times New Roman" pitchFamily="18" charset="0"/>
      </a:defRPr>
    </a:lvl6pPr>
    <a:lvl7pPr marL="2743200" algn="l" defTabSz="914400" rtl="0" eaLnBrk="1" latinLnBrk="0" hangingPunct="1">
      <a:defRPr kern="1200">
        <a:solidFill>
          <a:schemeClr val="tx1"/>
        </a:solidFill>
        <a:latin typeface="Arial" charset="0"/>
        <a:ea typeface="ＭＳ Ｐゴシック" pitchFamily="-105" charset="-128"/>
        <a:cs typeface="Times New Roman" pitchFamily="18" charset="0"/>
      </a:defRPr>
    </a:lvl7pPr>
    <a:lvl8pPr marL="3200400" algn="l" defTabSz="914400" rtl="0" eaLnBrk="1" latinLnBrk="0" hangingPunct="1">
      <a:defRPr kern="1200">
        <a:solidFill>
          <a:schemeClr val="tx1"/>
        </a:solidFill>
        <a:latin typeface="Arial" charset="0"/>
        <a:ea typeface="ＭＳ Ｐゴシック" pitchFamily="-105" charset="-128"/>
        <a:cs typeface="Times New Roman" pitchFamily="18" charset="0"/>
      </a:defRPr>
    </a:lvl8pPr>
    <a:lvl9pPr marL="3657600" algn="l" defTabSz="914400" rtl="0" eaLnBrk="1" latinLnBrk="0" hangingPunct="1">
      <a:defRPr kern="1200">
        <a:solidFill>
          <a:schemeClr val="tx1"/>
        </a:solidFill>
        <a:latin typeface="Arial" charset="0"/>
        <a:ea typeface="ＭＳ Ｐゴシック" pitchFamily="-105" charset="-128"/>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9338" autoAdjust="0"/>
  </p:normalViewPr>
  <p:slideViewPr>
    <p:cSldViewPr snapToGrid="0">
      <p:cViewPr>
        <p:scale>
          <a:sx n="100" d="100"/>
          <a:sy n="100" d="100"/>
        </p:scale>
        <p:origin x="-72" y="8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defTabSz="932274" eaLnBrk="0" hangingPunct="0">
              <a:defRPr sz="1200">
                <a:latin typeface="Times New Roman" pitchFamily="18" charset="0"/>
                <a:ea typeface="ＭＳ Ｐゴシック" pitchFamily="-105" charset="-128"/>
              </a:defRPr>
            </a:lvl1pPr>
          </a:lstStyle>
          <a:p>
            <a:pPr>
              <a:defRPr/>
            </a:pPr>
            <a:endParaRPr lang="en-US" dirty="0"/>
          </a:p>
        </p:txBody>
      </p:sp>
      <p:sp>
        <p:nvSpPr>
          <p:cNvPr id="22531" name="Rectangle 3"/>
          <p:cNvSpPr>
            <a:spLocks noGrp="1" noChangeArrowheads="1"/>
          </p:cNvSpPr>
          <p:nvPr>
            <p:ph type="dt" sz="quarter" idx="1"/>
          </p:nvPr>
        </p:nvSpPr>
        <p:spPr bwMode="auto">
          <a:xfrm>
            <a:off x="3972560" y="1"/>
            <a:ext cx="3037840" cy="464820"/>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algn="r" defTabSz="932274" eaLnBrk="0" hangingPunct="0">
              <a:defRPr sz="1200">
                <a:latin typeface="Times New Roman" pitchFamily="18" charset="0"/>
                <a:ea typeface="ＭＳ Ｐゴシック" pitchFamily="-105" charset="-128"/>
              </a:defRPr>
            </a:lvl1pPr>
          </a:lstStyle>
          <a:p>
            <a:pPr>
              <a:defRPr/>
            </a:pPr>
            <a:endParaRPr lang="en-US" dirty="0"/>
          </a:p>
        </p:txBody>
      </p:sp>
      <p:sp>
        <p:nvSpPr>
          <p:cNvPr id="22532" name="Rectangle 4"/>
          <p:cNvSpPr>
            <a:spLocks noGrp="1" noChangeArrowheads="1"/>
          </p:cNvSpPr>
          <p:nvPr>
            <p:ph type="ftr" sz="quarter" idx="2"/>
          </p:nvPr>
        </p:nvSpPr>
        <p:spPr bwMode="auto">
          <a:xfrm>
            <a:off x="0" y="8831581"/>
            <a:ext cx="3037840" cy="464820"/>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defTabSz="932274" eaLnBrk="0" hangingPunct="0">
              <a:defRPr sz="1200">
                <a:latin typeface="Times New Roman" pitchFamily="18" charset="0"/>
                <a:ea typeface="ＭＳ Ｐゴシック" pitchFamily="-105" charset="-128"/>
              </a:defRPr>
            </a:lvl1pPr>
          </a:lstStyle>
          <a:p>
            <a:pPr>
              <a:defRPr/>
            </a:pPr>
            <a:endParaRPr lang="en-US" dirty="0"/>
          </a:p>
        </p:txBody>
      </p:sp>
      <p:sp>
        <p:nvSpPr>
          <p:cNvPr id="22533" name="Rectangle 5"/>
          <p:cNvSpPr>
            <a:spLocks noGrp="1" noChangeArrowheads="1"/>
          </p:cNvSpPr>
          <p:nvPr>
            <p:ph type="sldNum" sz="quarter" idx="3"/>
          </p:nvPr>
        </p:nvSpPr>
        <p:spPr bwMode="auto">
          <a:xfrm>
            <a:off x="3972560" y="8831581"/>
            <a:ext cx="3037840" cy="464820"/>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algn="r" defTabSz="932274" eaLnBrk="0" hangingPunct="0">
              <a:defRPr sz="1200">
                <a:latin typeface="Times New Roman" pitchFamily="18" charset="0"/>
                <a:ea typeface="ＭＳ Ｐゴシック" pitchFamily="-105" charset="-128"/>
              </a:defRPr>
            </a:lvl1pPr>
          </a:lstStyle>
          <a:p>
            <a:pPr>
              <a:defRPr/>
            </a:pPr>
            <a:fld id="{BA87E053-8C5B-4E05-A3D3-A25C0B57C47D}" type="slidenum">
              <a:rPr lang="en-US"/>
              <a:pPr>
                <a:defRPr/>
              </a:pPr>
              <a:t>‹#›</a:t>
            </a:fld>
            <a:endParaRPr lang="en-US" dirty="0"/>
          </a:p>
        </p:txBody>
      </p:sp>
    </p:spTree>
    <p:extLst>
      <p:ext uri="{BB962C8B-B14F-4D97-AF65-F5344CB8AC3E}">
        <p14:creationId xmlns:p14="http://schemas.microsoft.com/office/powerpoint/2010/main" val="2443714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defTabSz="932274" eaLnBrk="0" hangingPunct="0">
              <a:defRPr sz="1200">
                <a:latin typeface="Times New Roman" pitchFamily="18" charset="0"/>
                <a:ea typeface="ＭＳ Ｐゴシック" pitchFamily="-105" charset="-128"/>
              </a:defRPr>
            </a:lvl1pPr>
          </a:lstStyle>
          <a:p>
            <a:pPr>
              <a:defRPr/>
            </a:pPr>
            <a:endParaRPr lang="en-US" dirty="0"/>
          </a:p>
        </p:txBody>
      </p:sp>
      <p:sp>
        <p:nvSpPr>
          <p:cNvPr id="5123" name="Rectangle 3"/>
          <p:cNvSpPr>
            <a:spLocks noGrp="1" noChangeArrowheads="1"/>
          </p:cNvSpPr>
          <p:nvPr>
            <p:ph type="dt" idx="1"/>
          </p:nvPr>
        </p:nvSpPr>
        <p:spPr bwMode="auto">
          <a:xfrm>
            <a:off x="3972560" y="1"/>
            <a:ext cx="3037840" cy="464820"/>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algn="r" defTabSz="932274" eaLnBrk="0" hangingPunct="0">
              <a:defRPr sz="1200">
                <a:latin typeface="Times New Roman" pitchFamily="18" charset="0"/>
                <a:ea typeface="ＭＳ Ｐゴシック" pitchFamily="-105"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4720" y="4415791"/>
            <a:ext cx="5140960" cy="4183380"/>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581"/>
            <a:ext cx="3037840" cy="464820"/>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defTabSz="932274" eaLnBrk="0" hangingPunct="0">
              <a:defRPr sz="1200">
                <a:latin typeface="Times New Roman" pitchFamily="18" charset="0"/>
                <a:ea typeface="ＭＳ Ｐゴシック" pitchFamily="-105" charset="-128"/>
              </a:defRPr>
            </a:lvl1pPr>
          </a:lstStyle>
          <a:p>
            <a:pPr>
              <a:defRPr/>
            </a:pPr>
            <a:endParaRPr lang="en-US" dirty="0"/>
          </a:p>
        </p:txBody>
      </p:sp>
      <p:sp>
        <p:nvSpPr>
          <p:cNvPr id="5127" name="Rectangle 7"/>
          <p:cNvSpPr>
            <a:spLocks noGrp="1" noChangeArrowheads="1"/>
          </p:cNvSpPr>
          <p:nvPr>
            <p:ph type="sldNum" sz="quarter" idx="5"/>
          </p:nvPr>
        </p:nvSpPr>
        <p:spPr bwMode="auto">
          <a:xfrm>
            <a:off x="3972560" y="8831581"/>
            <a:ext cx="3037840" cy="464820"/>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algn="r" defTabSz="932274" eaLnBrk="0" hangingPunct="0">
              <a:defRPr sz="1200">
                <a:latin typeface="Times New Roman" pitchFamily="18" charset="0"/>
                <a:ea typeface="ＭＳ Ｐゴシック" pitchFamily="-105" charset="-128"/>
              </a:defRPr>
            </a:lvl1pPr>
          </a:lstStyle>
          <a:p>
            <a:pPr>
              <a:defRPr/>
            </a:pPr>
            <a:fld id="{6EEE1E9A-EE03-4BDC-8197-B439E1080BF7}" type="slidenum">
              <a:rPr lang="en-US"/>
              <a:pPr>
                <a:defRPr/>
              </a:pPr>
              <a:t>‹#›</a:t>
            </a:fld>
            <a:endParaRPr lang="en-US" dirty="0"/>
          </a:p>
        </p:txBody>
      </p:sp>
    </p:spTree>
    <p:extLst>
      <p:ext uri="{BB962C8B-B14F-4D97-AF65-F5344CB8AC3E}">
        <p14:creationId xmlns:p14="http://schemas.microsoft.com/office/powerpoint/2010/main" val="2611057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reviews qualified plans at a very high level.</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a:t>
            </a:fld>
            <a:endParaRPr lang="en-US" dirty="0"/>
          </a:p>
        </p:txBody>
      </p:sp>
    </p:spTree>
    <p:extLst>
      <p:ext uri="{BB962C8B-B14F-4D97-AF65-F5344CB8AC3E}">
        <p14:creationId xmlns:p14="http://schemas.microsoft.com/office/powerpoint/2010/main" val="233670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dirty="0" smtClean="0">
                <a:latin typeface="Times New Roman" pitchFamily="32" charset="0"/>
                <a:cs typeface="Times New Roman" pitchFamily="32" charset="0"/>
              </a:rPr>
              <a:t>Part of what we need to consider is whether a qualified plan is a good idea for you. We’ll help you to understand the qualified plan’s impact 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latin typeface="Times New Roman" pitchFamily="32" charset="0"/>
                <a:cs typeface="Times New Roman" pitchFamily="32" charset="0"/>
              </a:rPr>
              <a:t>  The potential impact on you and your business.</a:t>
            </a:r>
          </a:p>
          <a:p>
            <a:pPr marL="228600" indent="-228600">
              <a:buFontTx/>
              <a:buAutoNum type="arabicPeriod"/>
            </a:pPr>
            <a:r>
              <a:rPr lang="en-US" dirty="0" smtClean="0">
                <a:latin typeface="Times New Roman" pitchFamily="32" charset="0"/>
                <a:cs typeface="Times New Roman" pitchFamily="32" charset="0"/>
              </a:rPr>
              <a:t>  Your key people,</a:t>
            </a:r>
          </a:p>
          <a:p>
            <a:pPr marL="228600" indent="-228600">
              <a:buFontTx/>
              <a:buAutoNum type="arabicPeriod"/>
            </a:pPr>
            <a:r>
              <a:rPr lang="en-US" dirty="0" smtClean="0">
                <a:latin typeface="Times New Roman" pitchFamily="32" charset="0"/>
                <a:cs typeface="Times New Roman" pitchFamily="32" charset="0"/>
              </a:rPr>
              <a:t> The tax implications – on the contribution, accumulation and distribution.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32" charset="0"/>
                <a:cs typeface="Times New Roman" pitchFamily="32" charset="0"/>
              </a:rPr>
              <a:t>Qualified plans really are a singular concept supported in the tax code and controlled by a set of rules set out in the code and through a law called ERISA which stands for Employee Retirement</a:t>
            </a:r>
            <a:r>
              <a:rPr lang="en-US" baseline="0" dirty="0" smtClean="0">
                <a:latin typeface="Times New Roman" pitchFamily="32" charset="0"/>
                <a:cs typeface="Times New Roman" pitchFamily="32" charset="0"/>
              </a:rPr>
              <a:t> </a:t>
            </a:r>
            <a:r>
              <a:rPr lang="en-US" dirty="0" smtClean="0">
                <a:latin typeface="Times New Roman" pitchFamily="32" charset="0"/>
                <a:cs typeface="Times New Roman" pitchFamily="32" charset="0"/>
              </a:rPr>
              <a:t>Income Security Act of 1974.  The overriding concept of a qualified plan – no matter what type – is that the contributions and the accumulation period have tax advantaged status under the tax code.  That’s pretty important as there aren’t many tools that have that combination of tax advantages.  Whether that particular combination of tax advantages is vital to you will be something we will explore.</a:t>
            </a:r>
          </a:p>
          <a:p>
            <a:endParaRPr lang="en-US" dirty="0" smtClean="0">
              <a:latin typeface="Times New Roman" pitchFamily="32" charset="0"/>
              <a:cs typeface="Times New Roman" pitchFamily="32" charset="0"/>
            </a:endParaRPr>
          </a:p>
          <a:p>
            <a:r>
              <a:rPr lang="en-US" dirty="0" smtClean="0">
                <a:latin typeface="Times New Roman" pitchFamily="32" charset="0"/>
                <a:cs typeface="Times New Roman" pitchFamily="32" charset="0"/>
              </a:rPr>
              <a:t>Even in a qualified plan, designs can often direct the bulk of the benefits to you and your key people.  If your business strategy is to reward yourself and provide benefits to your employees – as incentives or reward - a qualified plan can help you meet this strategy.  Let’s look a little more closely.</a:t>
            </a:r>
          </a:p>
          <a:p>
            <a:endParaRPr lang="en-US" dirty="0" smtClean="0">
              <a:latin typeface="Times New Roman" pitchFamily="32" charset="0"/>
              <a:cs typeface="Times New Roman" pitchFamily="32" charset="0"/>
            </a:endParaRPr>
          </a:p>
          <a:p>
            <a:endParaRPr lang="en-US" dirty="0" smtClean="0">
              <a:latin typeface="Times New Roman" pitchFamily="32" charset="0"/>
              <a:cs typeface="Times New Roman" pitchFamily="3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32" charset="0"/>
                <a:cs typeface="Times New Roman" pitchFamily="32" charset="0"/>
              </a:rPr>
              <a:t>Here are some basics.</a:t>
            </a:r>
          </a:p>
          <a:p>
            <a:endParaRPr lang="en-US" dirty="0" smtClean="0">
              <a:latin typeface="Times New Roman" pitchFamily="32" charset="0"/>
              <a:cs typeface="Times New Roman" pitchFamily="32" charset="0"/>
            </a:endParaRPr>
          </a:p>
          <a:p>
            <a:r>
              <a:rPr lang="en-US" dirty="0" smtClean="0">
                <a:latin typeface="Times New Roman" pitchFamily="32" charset="0"/>
                <a:cs typeface="Times New Roman" pitchFamily="32" charset="0"/>
              </a:rPr>
              <a:t>When you use a qualified plan, the annual business contributions to the plan will be completely tax deductible to the business.  That makes for efficient cash flow for the business.  Importantly, the contribution</a:t>
            </a:r>
            <a:r>
              <a:rPr lang="en-US" baseline="0" dirty="0" smtClean="0">
                <a:latin typeface="Times New Roman" pitchFamily="32" charset="0"/>
                <a:cs typeface="Times New Roman" pitchFamily="32" charset="0"/>
              </a:rPr>
              <a:t>  made on behalf of the employee, which we refer to as a participant in the plan, will not be included in the participant’s gross income, so you pay no current income tax on the money contributed to the qualified plan for your benefit.</a:t>
            </a:r>
            <a:endParaRPr lang="en-US" dirty="0" smtClean="0">
              <a:latin typeface="Times New Roman" pitchFamily="32" charset="0"/>
              <a:cs typeface="Times New Roman"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32" charset="0"/>
                <a:cs typeface="Times New Roman" pitchFamily="32" charset="0"/>
              </a:rPr>
              <a:t>Continuing with the tax advantages – during the accumulation phase any growth in the assets held in the qualified plan will not be subject to a current tax.  This is often referred to as tax deferred growth.  That allows the growth, if any, to continue untouched by a current tax.</a:t>
            </a:r>
          </a:p>
          <a:p>
            <a:endParaRPr lang="en-US" dirty="0" smtClean="0">
              <a:latin typeface="Times New Roman" pitchFamily="32" charset="0"/>
              <a:cs typeface="Times New Roman" pitchFamily="3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32" charset="0"/>
                <a:cs typeface="Times New Roman" pitchFamily="32" charset="0"/>
              </a:rPr>
              <a:t>Also, a particularly unique feature, many qualified plans are able to purchase life insurance, held in the plan, which will provide pre retirement death benefits to the participants family.  The life insurance,</a:t>
            </a:r>
            <a:r>
              <a:rPr lang="en-US" baseline="0" dirty="0" smtClean="0">
                <a:latin typeface="Times New Roman" pitchFamily="32" charset="0"/>
                <a:cs typeface="Times New Roman" pitchFamily="32" charset="0"/>
              </a:rPr>
              <a:t> in essence, helps to complete your plan for the benefit of your family if you died prematurely.</a:t>
            </a:r>
            <a:r>
              <a:rPr lang="en-US" dirty="0" smtClean="0">
                <a:latin typeface="Times New Roman" pitchFamily="32" charset="0"/>
                <a:cs typeface="Times New Roman" pitchFamily="32" charset="0"/>
              </a:rPr>
              <a:t> </a:t>
            </a:r>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6</a:t>
            </a:fld>
            <a:endParaRPr lang="en-US" dirty="0"/>
          </a:p>
        </p:txBody>
      </p:sp>
    </p:spTree>
    <p:extLst>
      <p:ext uri="{BB962C8B-B14F-4D97-AF65-F5344CB8AC3E}">
        <p14:creationId xmlns:p14="http://schemas.microsoft.com/office/powerpoint/2010/main" val="2261718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32" charset="0"/>
                <a:cs typeface="Times New Roman" pitchFamily="32" charset="0"/>
              </a:rPr>
              <a:t>At the point of distribution, retirement benefits received  will be included in the recipient’s gross income.  </a:t>
            </a:r>
          </a:p>
          <a:p>
            <a:endParaRPr lang="en-US" dirty="0" smtClean="0">
              <a:latin typeface="Times New Roman" pitchFamily="32" charset="0"/>
              <a:cs typeface="Times New Roman" pitchFamily="32" charset="0"/>
            </a:endParaRPr>
          </a:p>
          <a:p>
            <a:r>
              <a:rPr lang="en-US" dirty="0" smtClean="0">
                <a:latin typeface="Times New Roman" pitchFamily="32" charset="0"/>
                <a:cs typeface="Times New Roman" pitchFamily="32" charset="0"/>
              </a:rPr>
              <a:t>If life insurance was included</a:t>
            </a:r>
            <a:r>
              <a:rPr lang="en-US" baseline="0" dirty="0" smtClean="0">
                <a:latin typeface="Times New Roman" pitchFamily="32" charset="0"/>
                <a:cs typeface="Times New Roman" pitchFamily="32" charset="0"/>
              </a:rPr>
              <a:t> in the plan</a:t>
            </a:r>
            <a:r>
              <a:rPr lang="en-US" baseline="0" smtClean="0">
                <a:latin typeface="Times New Roman" pitchFamily="32" charset="0"/>
                <a:cs typeface="Times New Roman" pitchFamily="32" charset="0"/>
              </a:rPr>
              <a:t>, when</a:t>
            </a:r>
            <a:r>
              <a:rPr lang="en-US" smtClean="0">
                <a:latin typeface="Times New Roman" pitchFamily="32" charset="0"/>
                <a:cs typeface="Times New Roman" pitchFamily="32" charset="0"/>
              </a:rPr>
              <a:t> </a:t>
            </a:r>
            <a:r>
              <a:rPr lang="en-US" dirty="0" smtClean="0">
                <a:latin typeface="Times New Roman" pitchFamily="32" charset="0"/>
                <a:cs typeface="Times New Roman" pitchFamily="32" charset="0"/>
              </a:rPr>
              <a:t>death benefits are paid out, the pure amount at risk (death benefit minus cash value) will be received by the beneficiary income tax free.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Times New Roman" pitchFamily="32" charset="0"/>
                <a:cs typeface="Times New Roman" pitchFamily="32" charset="0"/>
              </a:rPr>
              <a:t>I’ve shown three of the most common types of  qualified plans.</a:t>
            </a:r>
          </a:p>
          <a:p>
            <a:pPr eaLnBrk="1" hangingPunct="1"/>
            <a:r>
              <a:rPr lang="en-US" sz="1200" dirty="0" smtClean="0">
                <a:latin typeface="Times New Roman" pitchFamily="32" charset="0"/>
                <a:cs typeface="Times New Roman" pitchFamily="32" charset="0"/>
              </a:rPr>
              <a:t>The first is a profit sharing plan.  The business creates the plan and will make annual contributions to the plan.  These are flexible contributions and may be adjusted up and down, depending on business performance and other factors.  The profit sharing plan is a defined contribution arrangement, so the ultimate benefit to the participant will be based on what the participant’s account has grown to over the years.  The profit sharing plan is one of the most popular arrangements.</a:t>
            </a:r>
          </a:p>
          <a:p>
            <a:pPr eaLnBrk="1" hangingPunct="1"/>
            <a:endParaRPr lang="en-US" sz="1200" dirty="0" smtClean="0">
              <a:latin typeface="Times New Roman" pitchFamily="32" charset="0"/>
              <a:cs typeface="Times New Roman" pitchFamily="32" charset="0"/>
            </a:endParaRPr>
          </a:p>
          <a:p>
            <a:pPr eaLnBrk="1" hangingPunct="1"/>
            <a:r>
              <a:rPr lang="en-US" sz="1200" dirty="0" smtClean="0">
                <a:latin typeface="Times New Roman" pitchFamily="32" charset="0"/>
                <a:cs typeface="Times New Roman" pitchFamily="32" charset="0"/>
              </a:rPr>
              <a:t>Next is the 401(k) – and I’m guessing you’ve heard of it.  These types of arrangements have become a dominant player in the qualified plan area.  There are many plan designs possible under the 401(k).  The keystone of most 401(k) plans is the participants deferral of current income – electing to deposit a percentage of current income into the plan.  To encourage it’s use, the tax code provides that qualifying contributions into the plan are made on a pre tax basis.  That element may be very attractive to the participant.  The business may, but does not have to, design the arrangement to provide a matching contribution to the arrangement.</a:t>
            </a:r>
          </a:p>
          <a:p>
            <a:pPr eaLnBrk="1" hangingPunct="1"/>
            <a:endParaRPr lang="en-US" sz="1200" dirty="0" smtClean="0">
              <a:latin typeface="Times New Roman" pitchFamily="32" charset="0"/>
              <a:cs typeface="Times New Roman" pitchFamily="32" charset="0"/>
            </a:endParaRPr>
          </a:p>
          <a:p>
            <a:pPr eaLnBrk="1" hangingPunct="1"/>
            <a:r>
              <a:rPr lang="en-US" sz="1200" dirty="0" smtClean="0">
                <a:latin typeface="Times New Roman" pitchFamily="32" charset="0"/>
                <a:cs typeface="Times New Roman" pitchFamily="32" charset="0"/>
              </a:rPr>
              <a:t>It’s not unusual to see both a profit sharing plan and a 401(k) provided by a business.</a:t>
            </a:r>
          </a:p>
          <a:p>
            <a:pPr eaLnBrk="1" hangingPunct="1"/>
            <a:endParaRPr lang="en-US" sz="1200" dirty="0" smtClean="0">
              <a:latin typeface="Times New Roman" pitchFamily="32" charset="0"/>
              <a:cs typeface="Times New Roman" pitchFamily="32" charset="0"/>
            </a:endParaRPr>
          </a:p>
          <a:p>
            <a:pPr eaLnBrk="1" hangingPunct="1"/>
            <a:r>
              <a:rPr lang="en-US" sz="1200" dirty="0" smtClean="0">
                <a:latin typeface="Times New Roman" pitchFamily="32" charset="0"/>
                <a:cs typeface="Times New Roman" pitchFamily="32" charset="0"/>
              </a:rPr>
              <a:t>Finally, we have the defined benefit plan.  There are also numerous plan designs possible.  We often find a defined benefit plan in a closely held businesses where the business owner is older than the  employees but the plan may also be attractive in all types of situations.  The hallmark of a DB plan is that the plan promises to pay a predetermined benefit at retirement.  The contributions are calculated to create a fund of money in the trust to be able to pay out that benefit at normal retirement.  A DB plan often results in much higher allowable contributions than the defined contributions plans we just looked at.</a:t>
            </a:r>
          </a:p>
          <a:p>
            <a:pPr eaLnBrk="1" hangingPunct="1"/>
            <a:endParaRPr lang="en-US" sz="1200" dirty="0" smtClean="0">
              <a:latin typeface="Times New Roman" pitchFamily="32" charset="0"/>
              <a:cs typeface="Times New Roman" pitchFamily="32" charset="0"/>
            </a:endParaRPr>
          </a:p>
          <a:p>
            <a:pPr eaLnBrk="1" hangingPunct="1"/>
            <a:r>
              <a:rPr lang="en-US" sz="1200" dirty="0" smtClean="0">
                <a:latin typeface="Times New Roman" pitchFamily="32" charset="0"/>
                <a:cs typeface="Times New Roman" pitchFamily="32" charset="0"/>
              </a:rPr>
              <a:t>As you can see, these are all very different plans.  Which one, or which combination of arrangements is best suited to your case will depend on lots of variables.  As we review the facts of your situation we will explore with you how these plans can help you achieve your business and personal goals.</a:t>
            </a:r>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8</a:t>
            </a:fld>
            <a:endParaRPr lang="en-US" dirty="0"/>
          </a:p>
        </p:txBody>
      </p:sp>
    </p:spTree>
    <p:extLst>
      <p:ext uri="{BB962C8B-B14F-4D97-AF65-F5344CB8AC3E}">
        <p14:creationId xmlns:p14="http://schemas.microsoft.com/office/powerpoint/2010/main" val="52616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charset="0"/>
                <a:ea typeface="ＭＳ Ｐゴシック" charset="-128"/>
              </a:defRPr>
            </a:lvl1pPr>
            <a:lvl2pPr marL="742950" indent="-285750" defTabSz="931863">
              <a:defRPr>
                <a:solidFill>
                  <a:schemeClr val="tx1"/>
                </a:solidFill>
                <a:latin typeface="Arial" charset="0"/>
                <a:ea typeface="ＭＳ Ｐゴシック" charset="-128"/>
              </a:defRPr>
            </a:lvl2pPr>
            <a:lvl3pPr marL="1143000" indent="-228600" defTabSz="931863">
              <a:defRPr>
                <a:solidFill>
                  <a:schemeClr val="tx1"/>
                </a:solidFill>
                <a:latin typeface="Arial" charset="0"/>
                <a:ea typeface="ＭＳ Ｐゴシック" charset="-128"/>
              </a:defRPr>
            </a:lvl3pPr>
            <a:lvl4pPr marL="1600200" indent="-228600" defTabSz="931863">
              <a:defRPr>
                <a:solidFill>
                  <a:schemeClr val="tx1"/>
                </a:solidFill>
                <a:latin typeface="Arial" charset="0"/>
                <a:ea typeface="ＭＳ Ｐゴシック" charset="-128"/>
              </a:defRPr>
            </a:lvl4pPr>
            <a:lvl5pPr marL="2057400" indent="-228600" defTabSz="931863">
              <a:defRPr>
                <a:solidFill>
                  <a:schemeClr val="tx1"/>
                </a:solidFill>
                <a:latin typeface="Arial" charset="0"/>
                <a:ea typeface="ＭＳ Ｐゴシック" charset="-128"/>
              </a:defRPr>
            </a:lvl5pPr>
            <a:lvl6pPr marL="2514600" indent="-228600" defTabSz="931863" fontAlgn="base">
              <a:spcBef>
                <a:spcPct val="0"/>
              </a:spcBef>
              <a:spcAft>
                <a:spcPct val="0"/>
              </a:spcAft>
              <a:defRPr>
                <a:solidFill>
                  <a:schemeClr val="tx1"/>
                </a:solidFill>
                <a:latin typeface="Arial" charset="0"/>
                <a:ea typeface="ＭＳ Ｐゴシック" charset="-128"/>
              </a:defRPr>
            </a:lvl6pPr>
            <a:lvl7pPr marL="2971800" indent="-228600" defTabSz="931863" fontAlgn="base">
              <a:spcBef>
                <a:spcPct val="0"/>
              </a:spcBef>
              <a:spcAft>
                <a:spcPct val="0"/>
              </a:spcAft>
              <a:defRPr>
                <a:solidFill>
                  <a:schemeClr val="tx1"/>
                </a:solidFill>
                <a:latin typeface="Arial" charset="0"/>
                <a:ea typeface="ＭＳ Ｐゴシック" charset="-128"/>
              </a:defRPr>
            </a:lvl7pPr>
            <a:lvl8pPr marL="3429000" indent="-228600" defTabSz="931863" fontAlgn="base">
              <a:spcBef>
                <a:spcPct val="0"/>
              </a:spcBef>
              <a:spcAft>
                <a:spcPct val="0"/>
              </a:spcAft>
              <a:defRPr>
                <a:solidFill>
                  <a:schemeClr val="tx1"/>
                </a:solidFill>
                <a:latin typeface="Arial" charset="0"/>
                <a:ea typeface="ＭＳ Ｐゴシック" charset="-128"/>
              </a:defRPr>
            </a:lvl8pPr>
            <a:lvl9pPr marL="3886200" indent="-228600" defTabSz="931863" fontAlgn="base">
              <a:spcBef>
                <a:spcPct val="0"/>
              </a:spcBef>
              <a:spcAft>
                <a:spcPct val="0"/>
              </a:spcAft>
              <a:defRPr>
                <a:solidFill>
                  <a:schemeClr val="tx1"/>
                </a:solidFill>
                <a:latin typeface="Arial" charset="0"/>
                <a:ea typeface="ＭＳ Ｐゴシック" charset="-128"/>
              </a:defRPr>
            </a:lvl9pPr>
          </a:lstStyle>
          <a:p>
            <a:fld id="{0D17B50D-533C-4CE1-8CE9-0D0A0FE5B546}" type="slidenum">
              <a:rPr lang="en-US" smtClean="0">
                <a:latin typeface="Times New Roman" pitchFamily="32" charset="0"/>
              </a:rPr>
              <a:pPr/>
              <a:t>9</a:t>
            </a:fld>
            <a:endParaRPr lang="en-US" dirty="0" smtClean="0">
              <a:latin typeface="Times New Roman" pitchFamily="32"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32" charset="0"/>
                <a:cs typeface="Times New Roman" pitchFamily="32" charset="0"/>
              </a:rPr>
              <a:t>Even in this brief overview, you can see there are many powerful incentives encouraging the use of a qualified plan as a way to enhance an employee’s life,  build retirement benefits, provide life insurance, and to create tax deductions for a business.</a:t>
            </a:r>
          </a:p>
          <a:p>
            <a:pPr eaLnBrk="1" hangingPunct="1"/>
            <a:endParaRPr lang="en-US" dirty="0" smtClean="0">
              <a:latin typeface="Times New Roman" pitchFamily="32" charset="0"/>
              <a:cs typeface="Times New Roman" pitchFamily="32" charset="0"/>
            </a:endParaRPr>
          </a:p>
          <a:p>
            <a:pPr eaLnBrk="1" hangingPunct="1"/>
            <a:r>
              <a:rPr lang="en-US" dirty="0" smtClean="0">
                <a:latin typeface="Times New Roman" pitchFamily="32" charset="0"/>
                <a:cs typeface="Times New Roman" pitchFamily="32" charset="0"/>
              </a:rPr>
              <a:t>Many designs are possible and numerous factors will drive the selection including cash flow, the need for flexibility, whether you want tax deductible life insurance, how many key executives there are, whether you want the employees to contribute.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1588" y="0"/>
            <a:ext cx="9144000" cy="6858000"/>
          </a:xfrm>
          <a:prstGeom prst="rect">
            <a:avLst/>
          </a:prstGeom>
        </p:spPr>
      </p:pic>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4"/>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631216"/>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algn="just" defTabSz="457200" fontAlgn="base">
              <a:spcBef>
                <a:spcPct val="0"/>
              </a:spcBef>
              <a:spcAft>
                <a:spcPts val="600"/>
              </a:spcAft>
              <a:defRPr/>
            </a:pPr>
            <a:r>
              <a:rPr lang="en-US" sz="1000" dirty="0" smtClean="0">
                <a:solidFill>
                  <a:srgbClr val="FFFFFF"/>
                </a:solidFill>
                <a:latin typeface="+mj-lt"/>
              </a:rPr>
              <a:t>The companies of National Life Group</a:t>
            </a:r>
            <a:r>
              <a:rPr lang="en-US" sz="1000" b="1" kern="1200" baseline="30000" dirty="0" smtClean="0">
                <a:solidFill>
                  <a:srgbClr val="FFFFFF"/>
                </a:solidFill>
                <a:latin typeface="Arial" charset="0"/>
                <a:ea typeface="ＭＳ Ｐゴシック" pitchFamily="-105" charset="-128"/>
                <a:cs typeface="Times New Roman" pitchFamily="18" charset="0"/>
              </a:rPr>
              <a:t>®  </a:t>
            </a:r>
            <a:r>
              <a:rPr lang="en-US" sz="1000" b="0" kern="1200" baseline="0" dirty="0" smtClean="0">
                <a:solidFill>
                  <a:srgbClr val="FFFFFF"/>
                </a:solidFill>
                <a:latin typeface="+mj-lt"/>
                <a:ea typeface="ＭＳ Ｐゴシック" pitchFamily="-105" charset="-128"/>
                <a:cs typeface="Times New Roman" pitchFamily="18" charset="0"/>
              </a:rPr>
              <a:t>and their representatives do not offer tax or legal advice.  For advice concerning your own situation, please consult with your appropriate professional advisor.</a:t>
            </a:r>
            <a:endParaRPr lang="en-US" sz="1000" dirty="0" smtClean="0">
              <a:solidFill>
                <a:srgbClr val="FFFFFF"/>
              </a:solidFill>
              <a:latin typeface="+mj-lt"/>
            </a:endParaRPr>
          </a:p>
          <a:p>
            <a:pPr algn="just" defTabSz="457200" fontAlgn="base">
              <a:spcBef>
                <a:spcPct val="0"/>
              </a:spcBef>
              <a:spcAft>
                <a:spcPts val="600"/>
              </a:spcAft>
              <a:defRPr/>
            </a:pPr>
            <a:endParaRPr lang="en-US" sz="1000" dirty="0" smtClean="0">
              <a:solidFill>
                <a:srgbClr val="FFFFFF"/>
              </a:solidFill>
              <a:latin typeface="+mj-lt"/>
            </a:endParaRPr>
          </a:p>
          <a:p>
            <a:pPr algn="just" defTabSz="457200" fontAlgn="base">
              <a:spcBef>
                <a:spcPct val="0"/>
              </a:spcBef>
              <a:spcAft>
                <a:spcPts val="600"/>
              </a:spcAft>
              <a:defRPr/>
            </a:pPr>
            <a:r>
              <a:rPr lang="en-US" sz="1000" dirty="0" smtClean="0">
                <a:solidFill>
                  <a:srgbClr val="FFFFFF"/>
                </a:solidFill>
                <a:latin typeface="+mj-lt"/>
              </a:rPr>
              <a:t>TC87121(1015)3</a:t>
            </a:r>
          </a:p>
        </p:txBody>
      </p:sp>
    </p:spTree>
    <p:extLst>
      <p:ext uri="{BB962C8B-B14F-4D97-AF65-F5344CB8AC3E}">
        <p14:creationId xmlns:p14="http://schemas.microsoft.com/office/powerpoint/2010/main" val="21492168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495958-F516-439A-814A-D2DC1CC7FCCF}" type="slidenum">
              <a:rPr lang="en-US" smtClean="0"/>
              <a:t>‹#›</a:t>
            </a:fld>
            <a:endParaRPr lang="en-US" dirty="0"/>
          </a:p>
        </p:txBody>
      </p:sp>
      <p:sp>
        <p:nvSpPr>
          <p:cNvPr id="5" name="Rectangle 4"/>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2669657" y="6595050"/>
            <a:ext cx="2892138" cy="400110"/>
          </a:xfrm>
          <a:prstGeom prst="rect">
            <a:avLst/>
          </a:prstGeom>
          <a:noFill/>
        </p:spPr>
        <p:txBody>
          <a:bodyPr wrap="non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kern="1200" dirty="0" smtClean="0">
                <a:solidFill>
                  <a:schemeClr val="tx1"/>
                </a:solidFill>
                <a:latin typeface="Arial" charset="0"/>
                <a:ea typeface="ＭＳ Ｐゴシック" pitchFamily="-105" charset="-128"/>
                <a:cs typeface="Times New Roman" pitchFamily="18" charset="0"/>
              </a:rPr>
              <a:t>For Agent Use Only.  Not for use with the Public</a:t>
            </a:r>
          </a:p>
          <a:p>
            <a:endParaRPr lang="en-US" sz="1000" dirty="0">
              <a:solidFill>
                <a:schemeClr val="tx1"/>
              </a:solidFill>
            </a:endParaRPr>
          </a:p>
        </p:txBody>
      </p:sp>
    </p:spTree>
    <p:extLst>
      <p:ext uri="{BB962C8B-B14F-4D97-AF65-F5344CB8AC3E}">
        <p14:creationId xmlns:p14="http://schemas.microsoft.com/office/powerpoint/2010/main" val="27323011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4313" y="766763"/>
            <a:ext cx="865187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14313" y="1909763"/>
            <a:ext cx="8651875" cy="3992562"/>
          </a:xfrm>
        </p:spPr>
        <p:txBody>
          <a:bodyPr/>
          <a:lstStyle/>
          <a:p>
            <a:pPr lvl="0"/>
            <a:endParaRPr lang="en-US" noProof="0" dirty="0"/>
          </a:p>
        </p:txBody>
      </p:sp>
    </p:spTree>
    <p:extLst>
      <p:ext uri="{BB962C8B-B14F-4D97-AF65-F5344CB8AC3E}">
        <p14:creationId xmlns:p14="http://schemas.microsoft.com/office/powerpoint/2010/main" val="99943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14313" y="-152400"/>
            <a:ext cx="8651875" cy="1143000"/>
          </a:xfrm>
        </p:spPr>
        <p:txBody>
          <a:bodyPr/>
          <a:lstStyle/>
          <a:p>
            <a:r>
              <a:rPr lang="en-US"/>
              <a:t>Click to edit Master title style</a:t>
            </a:r>
          </a:p>
        </p:txBody>
      </p:sp>
      <p:sp>
        <p:nvSpPr>
          <p:cNvPr id="3" name="Text Placeholder 2"/>
          <p:cNvSpPr>
            <a:spLocks noGrp="1"/>
          </p:cNvSpPr>
          <p:nvPr>
            <p:ph type="body" sz="half" idx="1"/>
          </p:nvPr>
        </p:nvSpPr>
        <p:spPr>
          <a:xfrm>
            <a:off x="214313" y="990600"/>
            <a:ext cx="4249737"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16450" y="990600"/>
            <a:ext cx="4249738" cy="3992563"/>
          </a:xfrm>
        </p:spPr>
        <p:txBody>
          <a:bodyPr/>
          <a:lstStyle/>
          <a:p>
            <a:pPr lvl="0"/>
            <a:endParaRPr lang="en-US" noProof="0" dirty="0"/>
          </a:p>
        </p:txBody>
      </p:sp>
    </p:spTree>
    <p:extLst>
      <p:ext uri="{BB962C8B-B14F-4D97-AF65-F5344CB8AC3E}">
        <p14:creationId xmlns:p14="http://schemas.microsoft.com/office/powerpoint/2010/main" val="1900558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flipH="1">
            <a:off x="1588" y="0"/>
            <a:ext cx="9144000" cy="6858000"/>
          </a:xfrm>
          <a:prstGeom prst="rect">
            <a:avLst/>
          </a:prstGeom>
        </p:spPr>
      </p:pic>
      <p:sp>
        <p:nvSpPr>
          <p:cNvPr id="8" name="Rectangle 7"/>
          <p:cNvSpPr/>
          <p:nvPr userDrawn="1"/>
        </p:nvSpPr>
        <p:spPr>
          <a:xfrm>
            <a:off x="-1" y="425186"/>
            <a:ext cx="4572001" cy="1411531"/>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24717" y="2910998"/>
            <a:ext cx="7340408" cy="1670044"/>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4"/>
          <a:srcRect/>
          <a:stretch>
            <a:fillRect/>
          </a:stretch>
        </p:blipFill>
        <p:spPr bwMode="auto">
          <a:xfrm>
            <a:off x="1885244" y="685000"/>
            <a:ext cx="2462026" cy="968232"/>
          </a:xfrm>
          <a:prstGeom prst="rect">
            <a:avLst/>
          </a:prstGeom>
          <a:noFill/>
          <a:ln w="9525">
            <a:noFill/>
            <a:miter lim="800000"/>
            <a:headEnd/>
            <a:tailEnd/>
          </a:ln>
        </p:spPr>
      </p:pic>
      <p:sp>
        <p:nvSpPr>
          <p:cNvPr id="12" name="TextBox 11"/>
          <p:cNvSpPr txBox="1"/>
          <p:nvPr userDrawn="1"/>
        </p:nvSpPr>
        <p:spPr>
          <a:xfrm>
            <a:off x="232476" y="5880148"/>
            <a:ext cx="8263824" cy="784830"/>
          </a:xfrm>
          <a:prstGeom prst="rect">
            <a:avLst/>
          </a:prstGeom>
          <a:noFill/>
        </p:spPr>
        <p:txBody>
          <a:bodyPr wrap="square" anchor="b">
            <a:spAutoFit/>
          </a:bodyPr>
          <a:lstStyle/>
          <a:p>
            <a:pPr algn="l" defTabSz="457200" fontAlgn="base">
              <a:spcBef>
                <a:spcPct val="0"/>
              </a:spcBef>
              <a:spcAft>
                <a:spcPts val="600"/>
              </a:spcAft>
              <a:defRPr/>
            </a:pPr>
            <a:r>
              <a:rPr lang="en-US" sz="800" b="1" dirty="0">
                <a:solidFill>
                  <a:srgbClr val="FFFFFF"/>
                </a:solidFill>
                <a:latin typeface="+mj-lt"/>
              </a:rPr>
              <a:t>National Life Insurance Company</a:t>
            </a:r>
            <a:r>
              <a:rPr lang="en-US" sz="800" b="1" baseline="30000" dirty="0">
                <a:solidFill>
                  <a:srgbClr val="FFFFFF"/>
                </a:solidFill>
                <a:latin typeface="+mj-lt"/>
              </a:rPr>
              <a:t>®</a:t>
            </a:r>
            <a:r>
              <a:rPr lang="en-US" sz="800" b="1" dirty="0">
                <a:solidFill>
                  <a:srgbClr val="FFFFFF"/>
                </a:solidFill>
                <a:latin typeface="+mj-lt"/>
              </a:rPr>
              <a:t> </a:t>
            </a:r>
            <a:r>
              <a:rPr lang="en-US" sz="800" b="1" dirty="0" smtClean="0">
                <a:solidFill>
                  <a:srgbClr val="FFFFFF"/>
                </a:solidFill>
                <a:latin typeface="+mj-lt"/>
              </a:rPr>
              <a:t/>
            </a:r>
            <a:br>
              <a:rPr lang="en-US" sz="800" b="1" dirty="0" smtClean="0">
                <a:solidFill>
                  <a:srgbClr val="FFFFFF"/>
                </a:solidFill>
                <a:latin typeface="+mj-lt"/>
              </a:rPr>
            </a:br>
            <a:r>
              <a:rPr lang="en-US" sz="800" b="1" dirty="0" smtClean="0">
                <a:solidFill>
                  <a:srgbClr val="FFFFFF"/>
                </a:solidFill>
                <a:latin typeface="+mj-lt"/>
              </a:rPr>
              <a:t>Life </a:t>
            </a:r>
            <a:r>
              <a:rPr lang="en-US" sz="800" b="1" dirty="0">
                <a:solidFill>
                  <a:srgbClr val="FFFFFF"/>
                </a:solidFill>
                <a:latin typeface="+mj-lt"/>
              </a:rPr>
              <a:t>Insurance Company of the Southwest</a:t>
            </a:r>
            <a:r>
              <a:rPr lang="en-US" sz="800" b="1" baseline="30000" dirty="0" smtClean="0">
                <a:solidFill>
                  <a:srgbClr val="FFFFFF"/>
                </a:solidFill>
                <a:latin typeface="+mj-lt"/>
              </a:rPr>
              <a:t>®</a:t>
            </a:r>
            <a:endParaRPr lang="en-US" sz="1050" dirty="0">
              <a:solidFill>
                <a:srgbClr val="FFFFFF"/>
              </a:solidFill>
              <a:latin typeface="+mj-lt"/>
            </a:endParaRPr>
          </a:p>
          <a:p>
            <a:pPr algn="just" defTabSz="457200" fontAlgn="base">
              <a:spcBef>
                <a:spcPct val="0"/>
              </a:spcBef>
              <a:spcAft>
                <a:spcPts val="600"/>
              </a:spcAft>
              <a:defRPr/>
            </a:pPr>
            <a:r>
              <a:rPr lang="en-US" sz="8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800" dirty="0" smtClean="0">
                <a:solidFill>
                  <a:srgbClr val="FFFFFF"/>
                </a:solidFill>
                <a:latin typeface="+mj-lt"/>
              </a:rPr>
              <a:t>.</a:t>
            </a:r>
          </a:p>
        </p:txBody>
      </p:sp>
    </p:spTree>
    <p:extLst>
      <p:ext uri="{BB962C8B-B14F-4D97-AF65-F5344CB8AC3E}">
        <p14:creationId xmlns:p14="http://schemas.microsoft.com/office/powerpoint/2010/main" val="31471303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8055589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8509220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495958-F516-439A-814A-D2DC1CC7FCCF}" type="slidenum">
              <a:rPr lang="en-US" smtClean="0"/>
              <a:t>‹#›</a:t>
            </a:fld>
            <a:endParaRPr lang="en-US" dirty="0"/>
          </a:p>
        </p:txBody>
      </p:sp>
      <p:sp>
        <p:nvSpPr>
          <p:cNvPr id="5" name="Rectangle 4"/>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85541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1987" name="Title Placeholder 1"/>
          <p:cNvSpPr>
            <a:spLocks noGrp="1"/>
          </p:cNvSpPr>
          <p:nvPr>
            <p:ph type="ctrTitle"/>
          </p:nvPr>
        </p:nvSpPr>
        <p:spPr>
          <a:xfrm>
            <a:off x="685800" y="2379663"/>
            <a:ext cx="8180388" cy="1470025"/>
          </a:xfrm>
          <a:ln algn="ctr"/>
        </p:spPr>
        <p:txBody>
          <a:bodyPr/>
          <a:lstStyle>
            <a:lvl1pPr algn="r">
              <a:defRPr sz="4000"/>
            </a:lvl1pPr>
          </a:lstStyle>
          <a:p>
            <a:r>
              <a:rPr lang="en-US"/>
              <a:t>Click to edit Master title style</a:t>
            </a:r>
          </a:p>
        </p:txBody>
      </p:sp>
      <p:sp>
        <p:nvSpPr>
          <p:cNvPr id="41988" name="Text Placeholder 2"/>
          <p:cNvSpPr>
            <a:spLocks noGrp="1"/>
          </p:cNvSpPr>
          <p:nvPr>
            <p:ph type="subTitle" idx="1"/>
          </p:nvPr>
        </p:nvSpPr>
        <p:spPr>
          <a:xfrm>
            <a:off x="609600" y="5334000"/>
            <a:ext cx="8180388" cy="341312"/>
          </a:xfrm>
        </p:spPr>
        <p:txBody>
          <a:bodyPr/>
          <a:lstStyle>
            <a:lvl1pPr marL="0" indent="0" algn="r">
              <a:buFont typeface="Arial" charset="0"/>
              <a:buNone/>
              <a:defRPr sz="1400" b="1" baseline="0"/>
            </a:lvl1pPr>
          </a:lstStyle>
          <a:p>
            <a:endParaRPr lang="en-US" dirty="0"/>
          </a:p>
        </p:txBody>
      </p:sp>
    </p:spTree>
    <p:extLst>
      <p:ext uri="{BB962C8B-B14F-4D97-AF65-F5344CB8AC3E}">
        <p14:creationId xmlns:p14="http://schemas.microsoft.com/office/powerpoint/2010/main" val="2122831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999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34" t="13190" r="16963" b="1030"/>
          <a:stretch/>
        </p:blipFill>
        <p:spPr>
          <a:xfrm>
            <a:off x="1588" y="0"/>
            <a:ext cx="9144000" cy="6858000"/>
          </a:xfrm>
          <a:prstGeom prst="rect">
            <a:avLst/>
          </a:prstGeom>
        </p:spPr>
      </p:pic>
      <p:sp>
        <p:nvSpPr>
          <p:cNvPr id="9" name="Rectangle 8"/>
          <p:cNvSpPr/>
          <p:nvPr userDrawn="1"/>
        </p:nvSpPr>
        <p:spPr>
          <a:xfrm>
            <a:off x="1588" y="2432837"/>
            <a:ext cx="9144000" cy="4425163"/>
          </a:xfrm>
          <a:prstGeom prst="rect">
            <a:avLst/>
          </a:prstGeom>
          <a:gradFill flip="none" rotWithShape="1">
            <a:gsLst>
              <a:gs pos="0">
                <a:schemeClr val="tx1">
                  <a:alpha val="5000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3"/>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972480"/>
            <a:ext cx="8387268" cy="784830"/>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p:txBody>
      </p:sp>
    </p:spTree>
    <p:extLst>
      <p:ext uri="{BB962C8B-B14F-4D97-AF65-F5344CB8AC3E}">
        <p14:creationId xmlns:p14="http://schemas.microsoft.com/office/powerpoint/2010/main" val="10253727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289" t="4164" r="16225" b="4164"/>
          <a:stretch/>
        </p:blipFill>
        <p:spPr>
          <a:xfrm>
            <a:off x="1588" y="0"/>
            <a:ext cx="9144000" cy="6858000"/>
          </a:xfrm>
          <a:prstGeom prst="rect">
            <a:avLst/>
          </a:prstGeom>
        </p:spPr>
      </p:pic>
      <p:sp>
        <p:nvSpPr>
          <p:cNvPr id="9" name="Rectangle 8"/>
          <p:cNvSpPr/>
          <p:nvPr userDrawn="1"/>
        </p:nvSpPr>
        <p:spPr>
          <a:xfrm>
            <a:off x="1588" y="2432837"/>
            <a:ext cx="9144000" cy="4425163"/>
          </a:xfrm>
          <a:prstGeom prst="rect">
            <a:avLst/>
          </a:prstGeom>
          <a:gradFill flip="none" rotWithShape="1">
            <a:gsLst>
              <a:gs pos="0">
                <a:schemeClr val="tx1">
                  <a:alpha val="5000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3"/>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47732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endParaRPr lang="en-US" sz="1000" dirty="0" smtClean="0">
              <a:solidFill>
                <a:schemeClr val="bg1"/>
              </a:solidFill>
              <a:latin typeface="+mj-lt"/>
            </a:endParaRPr>
          </a:p>
          <a:p>
            <a:pPr algn="just" defTabSz="457200" fontAlgn="base">
              <a:spcBef>
                <a:spcPct val="0"/>
              </a:spcBef>
              <a:spcAft>
                <a:spcPts val="600"/>
              </a:spcAft>
              <a:defRPr/>
            </a:pPr>
            <a:endParaRPr lang="en-US" sz="1000" dirty="0" smtClean="0">
              <a:solidFill>
                <a:srgbClr val="FFFFFF"/>
              </a:solidFill>
              <a:latin typeface="+mj-lt"/>
            </a:endParaRPr>
          </a:p>
          <a:p>
            <a:pPr algn="just" defTabSz="457200" fontAlgn="base">
              <a:spcBef>
                <a:spcPct val="0"/>
              </a:spcBef>
              <a:spcAft>
                <a:spcPts val="600"/>
              </a:spcAft>
              <a:defRPr/>
            </a:pPr>
            <a:r>
              <a:rPr lang="en-US" sz="1000" dirty="0" smtClean="0">
                <a:solidFill>
                  <a:srgbClr val="FFFFFF"/>
                </a:solidFill>
                <a:latin typeface="+mj-lt"/>
              </a:rPr>
              <a:t>This</a:t>
            </a:r>
            <a:r>
              <a:rPr lang="en-US" sz="1000" baseline="0" dirty="0" smtClean="0">
                <a:solidFill>
                  <a:srgbClr val="FFFFFF"/>
                </a:solidFill>
                <a:latin typeface="+mj-lt"/>
              </a:rPr>
              <a:t> information is not intended as tax or legal advice.  For advice concerning your own situation, please consult with your appropriate advisor.</a:t>
            </a:r>
          </a:p>
          <a:p>
            <a:pPr algn="just" defTabSz="457200" fontAlgn="base">
              <a:spcBef>
                <a:spcPct val="0"/>
              </a:spcBef>
              <a:spcAft>
                <a:spcPts val="600"/>
              </a:spcAft>
              <a:defRPr/>
            </a:pPr>
            <a:r>
              <a:rPr lang="en-US" sz="1000" baseline="0" dirty="0" smtClean="0">
                <a:solidFill>
                  <a:srgbClr val="FFFFFF"/>
                </a:solidFill>
                <a:latin typeface="+mj-lt"/>
              </a:rPr>
              <a:t>TC83787</a:t>
            </a:r>
            <a:endParaRPr lang="en-US" sz="1000" dirty="0" smtClean="0">
              <a:solidFill>
                <a:schemeClr val="bg1"/>
              </a:solidFill>
              <a:latin typeface="+mj-lt"/>
            </a:endParaRPr>
          </a:p>
        </p:txBody>
      </p:sp>
    </p:spTree>
    <p:extLst>
      <p:ext uri="{BB962C8B-B14F-4D97-AF65-F5344CB8AC3E}">
        <p14:creationId xmlns:p14="http://schemas.microsoft.com/office/powerpoint/2010/main" val="19041326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5998" t="21647" r="28708" b="4897"/>
          <a:stretch/>
        </p:blipFill>
        <p:spPr>
          <a:xfrm>
            <a:off x="1588" y="0"/>
            <a:ext cx="9144000" cy="6858000"/>
          </a:xfrm>
          <a:prstGeom prst="rect">
            <a:avLst/>
          </a:prstGeom>
        </p:spPr>
      </p:pic>
      <p:sp>
        <p:nvSpPr>
          <p:cNvPr id="9" name="Rectangle 8"/>
          <p:cNvSpPr/>
          <p:nvPr userDrawn="1"/>
        </p:nvSpPr>
        <p:spPr>
          <a:xfrm>
            <a:off x="1588" y="2432837"/>
            <a:ext cx="9144000" cy="4425163"/>
          </a:xfrm>
          <a:prstGeom prst="rect">
            <a:avLst/>
          </a:prstGeom>
          <a:gradFill flip="none" rotWithShape="1">
            <a:gsLst>
              <a:gs pos="0">
                <a:schemeClr val="tx1">
                  <a:alpha val="5000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3"/>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47732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This business strategy is offered and managed by an independent third party who is not affiliated with the companies of national Life Group.  No National Life Group company nor anyone acting on its behalf has evaluated the strategy or is authorized to make any representation regarding the suitability, effectiveness or legality of using life insurance or annuities in connection with the strategy’s use.  This is not a solicitation of any product or service.  Please consult your clients’ tax and/or legal advisors regarding whether this strategy is appropriate for their situation.</a:t>
            </a:r>
          </a:p>
        </p:txBody>
      </p:sp>
    </p:spTree>
    <p:extLst>
      <p:ext uri="{BB962C8B-B14F-4D97-AF65-F5344CB8AC3E}">
        <p14:creationId xmlns:p14="http://schemas.microsoft.com/office/powerpoint/2010/main" val="914236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23480" t="8821" r="14568" b="21481"/>
          <a:stretch/>
        </p:blipFill>
        <p:spPr>
          <a:xfrm>
            <a:off x="1588" y="0"/>
            <a:ext cx="9144000" cy="6858000"/>
          </a:xfrm>
          <a:prstGeom prst="rect">
            <a:avLst/>
          </a:prstGeom>
        </p:spPr>
      </p:pic>
      <p:sp>
        <p:nvSpPr>
          <p:cNvPr id="9" name="Rectangle 8"/>
          <p:cNvSpPr/>
          <p:nvPr userDrawn="1"/>
        </p:nvSpPr>
        <p:spPr>
          <a:xfrm>
            <a:off x="1588" y="2432837"/>
            <a:ext cx="9144000" cy="4425163"/>
          </a:xfrm>
          <a:prstGeom prst="rect">
            <a:avLst/>
          </a:prstGeom>
          <a:gradFill flip="none" rotWithShape="1">
            <a:gsLst>
              <a:gs pos="0">
                <a:schemeClr val="tx1">
                  <a:alpha val="5000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4"/>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47732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This business strategy is offered and managed by an independent third party who is not affiliated with the companies of national Life Group.  No National Life Group company nor anyone acting on its behalf has evaluated the strategy or is authorized to make any representation regarding the suitability, effectiveness or legality of using life insurance or annuities in connection with the strategy’s use.  This is not a solicitation of any product or service.  Please consult your clients’ tax and/or legal advisors regarding whether this strategy is appropriate for their situation.</a:t>
            </a:r>
          </a:p>
        </p:txBody>
      </p:sp>
    </p:spTree>
    <p:extLst>
      <p:ext uri="{BB962C8B-B14F-4D97-AF65-F5344CB8AC3E}">
        <p14:creationId xmlns:p14="http://schemas.microsoft.com/office/powerpoint/2010/main" val="2219982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196629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2"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447801"/>
            <a:ext cx="5456583" cy="4530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
        <p:nvSpPr>
          <p:cNvPr id="5" name="Picture Placeholder 4"/>
          <p:cNvSpPr>
            <a:spLocks noGrp="1"/>
          </p:cNvSpPr>
          <p:nvPr>
            <p:ph type="pic" sz="quarter" idx="13"/>
          </p:nvPr>
        </p:nvSpPr>
        <p:spPr>
          <a:xfrm>
            <a:off x="5910470" y="1318591"/>
            <a:ext cx="3233530" cy="5539409"/>
          </a:xfrm>
        </p:spPr>
        <p:txBody>
          <a:bodyPr/>
          <a:lstStyle/>
          <a:p>
            <a:endParaRPr lang="en-US" dirty="0"/>
          </a:p>
        </p:txBody>
      </p:sp>
    </p:spTree>
    <p:extLst>
      <p:ext uri="{BB962C8B-B14F-4D97-AF65-F5344CB8AC3E}">
        <p14:creationId xmlns:p14="http://schemas.microsoft.com/office/powerpoint/2010/main" val="54744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nodePh="1">
                                  <p:stCondLst>
                                    <p:cond delay="20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2"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
        <p:nvSpPr>
          <p:cNvPr id="5" name="Picture Placeholder 4"/>
          <p:cNvSpPr>
            <a:spLocks noGrp="1"/>
          </p:cNvSpPr>
          <p:nvPr>
            <p:ph type="pic" sz="quarter" idx="13"/>
          </p:nvPr>
        </p:nvSpPr>
        <p:spPr>
          <a:xfrm>
            <a:off x="0" y="1318592"/>
            <a:ext cx="9144000" cy="4850296"/>
          </a:xfrm>
        </p:spPr>
        <p:txBody>
          <a:bodyPr/>
          <a:lstStyle/>
          <a:p>
            <a:endParaRPr lang="en-US" dirty="0"/>
          </a:p>
        </p:txBody>
      </p:sp>
    </p:spTree>
    <p:extLst>
      <p:ext uri="{BB962C8B-B14F-4D97-AF65-F5344CB8AC3E}">
        <p14:creationId xmlns:p14="http://schemas.microsoft.com/office/powerpoint/2010/main" val="76086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3933891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47801"/>
            <a:ext cx="8686800" cy="45309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18843" y="6328579"/>
            <a:ext cx="515803" cy="365125"/>
          </a:xfrm>
          <a:prstGeom prst="rect">
            <a:avLst/>
          </a:prstGeom>
        </p:spPr>
        <p:txBody>
          <a:bodyPr vert="horz" lIns="91440" tIns="45720" rIns="91440" bIns="45720" rtlCol="0" anchor="ctr"/>
          <a:lstStyle>
            <a:lvl1pPr algn="l">
              <a:defRPr sz="1200">
                <a:solidFill>
                  <a:schemeClr val="accent1"/>
                </a:solidFill>
              </a:defRPr>
            </a:lvl1pPr>
          </a:lstStyle>
          <a:p>
            <a:fld id="{9F495958-F516-439A-814A-D2DC1CC7FCCF}" type="slidenum">
              <a:rPr lang="en-US" smtClean="0"/>
              <a:pPr/>
              <a:t>‹#›</a:t>
            </a:fld>
            <a:endParaRPr lang="en-US" dirty="0"/>
          </a:p>
        </p:txBody>
      </p:sp>
      <p:sp>
        <p:nvSpPr>
          <p:cNvPr id="12" name="TextBox 11"/>
          <p:cNvSpPr txBox="1"/>
          <p:nvPr userDrawn="1"/>
        </p:nvSpPr>
        <p:spPr>
          <a:xfrm>
            <a:off x="811215" y="6372642"/>
            <a:ext cx="6174802" cy="276999"/>
          </a:xfrm>
          <a:prstGeom prst="rect">
            <a:avLst/>
          </a:prstGeom>
          <a:noFill/>
        </p:spPr>
        <p:txBody>
          <a:bodyPr wrap="square" anchor="ctr">
            <a:spAutoFit/>
          </a:bodyPr>
          <a:lstStyle/>
          <a:p>
            <a:pPr defTabSz="457200" fontAlgn="base">
              <a:spcBef>
                <a:spcPct val="0"/>
              </a:spcBef>
              <a:spcAft>
                <a:spcPct val="0"/>
              </a:spcAft>
              <a:defRPr/>
            </a:pPr>
            <a:r>
              <a:rPr lang="en-US" sz="1200" dirty="0" smtClean="0">
                <a:solidFill>
                  <a:schemeClr val="bg2">
                    <a:lumMod val="90000"/>
                  </a:schemeClr>
                </a:solidFill>
                <a:latin typeface="Arial Narrow" panose="020B0606020202030204" pitchFamily="34" charset="0"/>
              </a:rPr>
              <a:t>© 2015 National Life Group</a:t>
            </a:r>
            <a:r>
              <a:rPr lang="en-US" sz="1200" baseline="30000" dirty="0" smtClean="0">
                <a:solidFill>
                  <a:schemeClr val="bg2">
                    <a:lumMod val="90000"/>
                  </a:schemeClr>
                </a:solidFill>
                <a:latin typeface="Arial Narrow" panose="020B0606020202030204" pitchFamily="34" charset="0"/>
              </a:rPr>
              <a:t>® </a:t>
            </a:r>
            <a:endParaRPr lang="en-US" sz="1200" baseline="0" dirty="0" smtClean="0">
              <a:solidFill>
                <a:schemeClr val="bg2">
                  <a:lumMod val="90000"/>
                </a:schemeClr>
              </a:solidFill>
              <a:latin typeface="Arial Narrow" panose="020B0606020202030204" pitchFamily="34" charset="0"/>
            </a:endParaRPr>
          </a:p>
        </p:txBody>
      </p:sp>
      <p:sp>
        <p:nvSpPr>
          <p:cNvPr id="10" name="Rectangle 9"/>
          <p:cNvSpPr/>
          <p:nvPr userDrawn="1"/>
        </p:nvSpPr>
        <p:spPr>
          <a:xfrm>
            <a:off x="0" y="0"/>
            <a:ext cx="91440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8600" y="142635"/>
            <a:ext cx="8686800" cy="10668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38020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3" r:id="rId11"/>
    <p:sldLayoutId id="2147483684"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lnSpc>
          <a:spcPct val="90000"/>
        </a:lnSpc>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lnSpc>
          <a:spcPct val="90000"/>
        </a:lnSpc>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lnSpc>
          <a:spcPct val="90000"/>
        </a:lnSpc>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8600" y="142635"/>
            <a:ext cx="8686800" cy="10668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447801"/>
            <a:ext cx="8686800" cy="45309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18843" y="6328579"/>
            <a:ext cx="515803" cy="365125"/>
          </a:xfrm>
          <a:prstGeom prst="rect">
            <a:avLst/>
          </a:prstGeom>
        </p:spPr>
        <p:txBody>
          <a:bodyPr vert="horz" lIns="91440" tIns="45720" rIns="91440" bIns="45720" rtlCol="0" anchor="ctr"/>
          <a:lstStyle>
            <a:lvl1pPr algn="l">
              <a:defRPr sz="1200">
                <a:solidFill>
                  <a:schemeClr val="accent1"/>
                </a:solidFill>
              </a:defRPr>
            </a:lvl1pPr>
          </a:lstStyle>
          <a:p>
            <a:fld id="{9F495958-F516-439A-814A-D2DC1CC7FCCF}" type="slidenum">
              <a:rPr lang="en-US" smtClean="0"/>
              <a:pPr/>
              <a:t>‹#›</a:t>
            </a:fld>
            <a:endParaRPr lang="en-US" dirty="0"/>
          </a:p>
        </p:txBody>
      </p:sp>
    </p:spTree>
    <p:extLst>
      <p:ext uri="{BB962C8B-B14F-4D97-AF65-F5344CB8AC3E}">
        <p14:creationId xmlns:p14="http://schemas.microsoft.com/office/powerpoint/2010/main" val="26519740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lnSpc>
          <a:spcPct val="90000"/>
        </a:lnSpc>
        <a:spcBef>
          <a:spcPts val="1200"/>
        </a:spcBef>
        <a:buClr>
          <a:schemeClr val="accent1"/>
        </a:buClr>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lnSpc>
          <a:spcPct val="90000"/>
        </a:lnSpc>
        <a:spcBef>
          <a:spcPct val="20000"/>
        </a:spcBef>
        <a:buClr>
          <a:schemeClr val="accent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microsoft.com/office/2007/relationships/hdphoto" Target="../media/hdphoto4.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microsoft.com/office/2007/relationships/hdphoto" Target="../media/hdphoto4.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Qualified Plans</a:t>
            </a:r>
            <a:br>
              <a:rPr lang="en-US" dirty="0" smtClean="0"/>
            </a:br>
            <a:r>
              <a:rPr lang="en-US" dirty="0" smtClean="0"/>
              <a:t>Trying on the Solution</a:t>
            </a:r>
            <a:endParaRPr lang="en-US" dirty="0"/>
          </a:p>
        </p:txBody>
      </p:sp>
    </p:spTree>
    <p:extLst>
      <p:ext uri="{BB962C8B-B14F-4D97-AF65-F5344CB8AC3E}">
        <p14:creationId xmlns:p14="http://schemas.microsoft.com/office/powerpoint/2010/main" val="2946095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r>
              <a:rPr lang="en-US" dirty="0" smtClean="0"/>
              <a:t>Next Steps</a:t>
            </a:r>
          </a:p>
        </p:txBody>
      </p:sp>
      <p:grpSp>
        <p:nvGrpSpPr>
          <p:cNvPr id="4" name="Group 3"/>
          <p:cNvGrpSpPr/>
          <p:nvPr/>
        </p:nvGrpSpPr>
        <p:grpSpPr>
          <a:xfrm>
            <a:off x="330846" y="1696547"/>
            <a:ext cx="3835401" cy="430887"/>
            <a:chOff x="768620" y="2099907"/>
            <a:chExt cx="3835401" cy="430887"/>
          </a:xfrm>
        </p:grpSpPr>
        <p:sp>
          <p:nvSpPr>
            <p:cNvPr id="5" name="Rectangle 4"/>
            <p:cNvSpPr/>
            <p:nvPr/>
          </p:nvSpPr>
          <p:spPr>
            <a:xfrm>
              <a:off x="1296705" y="2099907"/>
              <a:ext cx="3307316" cy="430887"/>
            </a:xfrm>
            <a:prstGeom prst="rect">
              <a:avLst/>
            </a:prstGeom>
            <a:solidFill>
              <a:schemeClr val="accent1"/>
            </a:solidFill>
          </p:spPr>
          <p:txBody>
            <a:bodyPr wrap="none">
              <a:spAutoFit/>
            </a:bodyPr>
            <a:lstStyle/>
            <a:p>
              <a:r>
                <a:rPr lang="en-US" altLang="en-US" sz="2200" dirty="0" smtClean="0">
                  <a:solidFill>
                    <a:schemeClr val="bg1"/>
                  </a:solidFill>
                </a:rPr>
                <a:t>Get the Business census</a:t>
              </a:r>
              <a:endParaRPr lang="en-US" altLang="en-US" sz="2200" dirty="0">
                <a:solidFill>
                  <a:schemeClr val="bg1"/>
                </a:solidFill>
              </a:endParaRPr>
            </a:p>
          </p:txBody>
        </p:sp>
        <p:sp>
          <p:nvSpPr>
            <p:cNvPr id="6" name="Rectangle 5"/>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1</a:t>
              </a:r>
              <a:endParaRPr lang="en-US" sz="2200" b="1" dirty="0"/>
            </a:p>
          </p:txBody>
        </p:sp>
      </p:grpSp>
      <p:grpSp>
        <p:nvGrpSpPr>
          <p:cNvPr id="7" name="Group 6"/>
          <p:cNvGrpSpPr/>
          <p:nvPr/>
        </p:nvGrpSpPr>
        <p:grpSpPr>
          <a:xfrm>
            <a:off x="330846" y="2247340"/>
            <a:ext cx="5906480" cy="430887"/>
            <a:chOff x="768620" y="2099907"/>
            <a:chExt cx="5906480" cy="430887"/>
          </a:xfrm>
        </p:grpSpPr>
        <p:sp>
          <p:nvSpPr>
            <p:cNvPr id="8" name="Rectangle 7"/>
            <p:cNvSpPr/>
            <p:nvPr/>
          </p:nvSpPr>
          <p:spPr>
            <a:xfrm>
              <a:off x="1296705" y="2099907"/>
              <a:ext cx="5378395" cy="430887"/>
            </a:xfrm>
            <a:prstGeom prst="rect">
              <a:avLst/>
            </a:prstGeom>
            <a:solidFill>
              <a:schemeClr val="accent1"/>
            </a:solidFill>
          </p:spPr>
          <p:txBody>
            <a:bodyPr wrap="none">
              <a:spAutoFit/>
            </a:bodyPr>
            <a:lstStyle/>
            <a:p>
              <a:r>
                <a:rPr lang="en-US" altLang="en-US" sz="2200" dirty="0" smtClean="0">
                  <a:solidFill>
                    <a:schemeClr val="bg1"/>
                  </a:solidFill>
                </a:rPr>
                <a:t>Review the Business financial statements</a:t>
              </a:r>
              <a:endParaRPr lang="en-US" altLang="en-US" sz="2200" dirty="0">
                <a:solidFill>
                  <a:schemeClr val="bg1"/>
                </a:solidFill>
              </a:endParaRPr>
            </a:p>
          </p:txBody>
        </p:sp>
        <p:sp>
          <p:nvSpPr>
            <p:cNvPr id="9" name="Rectangle 8"/>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2</a:t>
              </a:r>
              <a:endParaRPr lang="en-US" sz="2200" b="1" dirty="0"/>
            </a:p>
          </p:txBody>
        </p:sp>
      </p:grpSp>
    </p:spTree>
    <p:extLst>
      <p:ext uri="{BB962C8B-B14F-4D97-AF65-F5344CB8AC3E}">
        <p14:creationId xmlns:p14="http://schemas.microsoft.com/office/powerpoint/2010/main" val="1926550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p:cNvSpPr>
          <p:nvPr>
            <p:ph type="title"/>
          </p:nvPr>
        </p:nvSpPr>
        <p:spPr/>
        <p:txBody>
          <a:bodyPr/>
          <a:lstStyle/>
          <a:p>
            <a:r>
              <a:rPr lang="en-US" dirty="0" smtClean="0"/>
              <a:t>Is a Qualified Plan a Good Idea for You?</a:t>
            </a:r>
          </a:p>
        </p:txBody>
      </p:sp>
      <p:pic>
        <p:nvPicPr>
          <p:cNvPr id="20482"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3678" y="1861880"/>
            <a:ext cx="3918619" cy="28788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647" y="1933348"/>
            <a:ext cx="2375118" cy="2386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rot="21290646">
            <a:off x="74654" y="1969711"/>
            <a:ext cx="2514600" cy="2549773"/>
            <a:chOff x="5600829" y="1623933"/>
            <a:chExt cx="2514600" cy="2537858"/>
          </a:xfrm>
        </p:grpSpPr>
        <p:pic>
          <p:nvPicPr>
            <p:cNvPr id="20484" name="Picture 9" descr="workers"/>
            <p:cNvPicPr>
              <a:picLocks noChangeAspect="1" noChangeArrowheads="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348413">
              <a:off x="5600829" y="1809116"/>
              <a:ext cx="2514600" cy="2352675"/>
            </a:xfrm>
            <a:prstGeom prst="rect">
              <a:avLst/>
            </a:prstGeo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214539">
              <a:off x="5957184" y="1623933"/>
              <a:ext cx="2076209" cy="307777"/>
            </a:xfrm>
            <a:prstGeom prst="rect">
              <a:avLst/>
            </a:prstGeom>
            <a:noFill/>
          </p:spPr>
          <p:txBody>
            <a:bodyPr wrap="none" rtlCol="0">
              <a:spAutoFit/>
            </a:bodyPr>
            <a:lstStyle/>
            <a:p>
              <a:r>
                <a:rPr lang="en-US" sz="1400" dirty="0" smtClean="0"/>
                <a:t>Business Owner Impact</a:t>
              </a:r>
              <a:endParaRPr lang="en-US" sz="1400" dirty="0"/>
            </a:p>
          </p:txBody>
        </p:sp>
      </p:grpSp>
    </p:spTree>
    <p:extLst>
      <p:ext uri="{BB962C8B-B14F-4D97-AF65-F5344CB8AC3E}">
        <p14:creationId xmlns:p14="http://schemas.microsoft.com/office/powerpoint/2010/main" val="37957610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2"/>
                                        </p:tgtEl>
                                        <p:attrNameLst>
                                          <p:attrName>style.visibility</p:attrName>
                                        </p:attrNameLst>
                                      </p:cBhvr>
                                      <p:to>
                                        <p:strVal val="visible"/>
                                      </p:to>
                                    </p:set>
                                    <p:anim calcmode="lin" valueType="num">
                                      <p:cBhvr additive="base">
                                        <p:cTn id="13" dur="500" fill="hold"/>
                                        <p:tgtEl>
                                          <p:spTgt spid="20482"/>
                                        </p:tgtEl>
                                        <p:attrNameLst>
                                          <p:attrName>ppt_x</p:attrName>
                                        </p:attrNameLst>
                                      </p:cBhvr>
                                      <p:tavLst>
                                        <p:tav tm="0">
                                          <p:val>
                                            <p:strVal val="#ppt_x"/>
                                          </p:val>
                                        </p:tav>
                                        <p:tav tm="100000">
                                          <p:val>
                                            <p:strVal val="#ppt_x"/>
                                          </p:val>
                                        </p:tav>
                                      </p:tavLst>
                                    </p:anim>
                                    <p:anim calcmode="lin" valueType="num">
                                      <p:cBhvr additive="base">
                                        <p:cTn id="14"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483"/>
                                        </p:tgtEl>
                                        <p:attrNameLst>
                                          <p:attrName>style.visibility</p:attrName>
                                        </p:attrNameLst>
                                      </p:cBhvr>
                                      <p:to>
                                        <p:strVal val="visible"/>
                                      </p:to>
                                    </p:set>
                                    <p:anim calcmode="lin" valueType="num">
                                      <p:cBhvr additive="base">
                                        <p:cTn id="19" dur="500" fill="hold"/>
                                        <p:tgtEl>
                                          <p:spTgt spid="20483"/>
                                        </p:tgtEl>
                                        <p:attrNameLst>
                                          <p:attrName>ppt_x</p:attrName>
                                        </p:attrNameLst>
                                      </p:cBhvr>
                                      <p:tavLst>
                                        <p:tav tm="0">
                                          <p:val>
                                            <p:strVal val="1+#ppt_w/2"/>
                                          </p:val>
                                        </p:tav>
                                        <p:tav tm="100000">
                                          <p:val>
                                            <p:strVal val="#ppt_x"/>
                                          </p:val>
                                        </p:tav>
                                      </p:tavLst>
                                    </p:anim>
                                    <p:anim calcmode="lin" valueType="num">
                                      <p:cBhvr additive="base">
                                        <p:cTn id="20"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p:cNvSpPr>
          <p:nvPr>
            <p:ph type="title"/>
          </p:nvPr>
        </p:nvSpPr>
        <p:spPr/>
        <p:txBody>
          <a:bodyPr/>
          <a:lstStyle/>
          <a:p>
            <a:r>
              <a:rPr lang="en-US" dirty="0" smtClean="0"/>
              <a:t>A Singular Concept</a:t>
            </a:r>
          </a:p>
        </p:txBody>
      </p:sp>
      <p:grpSp>
        <p:nvGrpSpPr>
          <p:cNvPr id="7" name="Group 6"/>
          <p:cNvGrpSpPr/>
          <p:nvPr/>
        </p:nvGrpSpPr>
        <p:grpSpPr>
          <a:xfrm>
            <a:off x="365087" y="1798117"/>
            <a:ext cx="8297329" cy="749217"/>
            <a:chOff x="899770" y="1766621"/>
            <a:chExt cx="8297329" cy="749217"/>
          </a:xfrm>
        </p:grpSpPr>
        <p:grpSp>
          <p:nvGrpSpPr>
            <p:cNvPr id="8" name="Group 7"/>
            <p:cNvGrpSpPr/>
            <p:nvPr/>
          </p:nvGrpSpPr>
          <p:grpSpPr>
            <a:xfrm>
              <a:off x="899770" y="1766621"/>
              <a:ext cx="8297329" cy="749217"/>
              <a:chOff x="899770" y="1912924"/>
              <a:chExt cx="8708947" cy="786385"/>
            </a:xfrm>
          </p:grpSpPr>
          <p:sp>
            <p:nvSpPr>
              <p:cNvPr id="10" name="Rectangle 9"/>
              <p:cNvSpPr/>
              <p:nvPr/>
            </p:nvSpPr>
            <p:spPr>
              <a:xfrm>
                <a:off x="1292962" y="1912924"/>
                <a:ext cx="8315755" cy="7863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763"/>
                <a:r>
                  <a:rPr lang="en-US" sz="2800" dirty="0" smtClean="0">
                    <a:solidFill>
                      <a:schemeClr val="accent2"/>
                    </a:solidFill>
                  </a:rPr>
                  <a:t>Tax Advantaged</a:t>
                </a:r>
                <a:endParaRPr lang="en-US" sz="2800" dirty="0">
                  <a:solidFill>
                    <a:schemeClr val="accent2"/>
                  </a:solidFill>
                </a:endParaRPr>
              </a:p>
            </p:txBody>
          </p:sp>
          <p:sp>
            <p:nvSpPr>
              <p:cNvPr id="11" name="Oval 10"/>
              <p:cNvSpPr/>
              <p:nvPr/>
            </p:nvSpPr>
            <p:spPr>
              <a:xfrm>
                <a:off x="899770" y="1912924"/>
                <a:ext cx="786385" cy="7863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Freeform 16"/>
            <p:cNvSpPr>
              <a:spLocks noEditPoints="1"/>
            </p:cNvSpPr>
            <p:nvPr/>
          </p:nvSpPr>
          <p:spPr bwMode="auto">
            <a:xfrm>
              <a:off x="1119125" y="1912109"/>
              <a:ext cx="311347" cy="458239"/>
            </a:xfrm>
            <a:custGeom>
              <a:avLst/>
              <a:gdLst>
                <a:gd name="T0" fmla="*/ 127 w 390"/>
                <a:gd name="T1" fmla="*/ 36 h 574"/>
                <a:gd name="T2" fmla="*/ 159 w 390"/>
                <a:gd name="T3" fmla="*/ 64 h 574"/>
                <a:gd name="T4" fmla="*/ 162 w 390"/>
                <a:gd name="T5" fmla="*/ 55 h 574"/>
                <a:gd name="T6" fmla="*/ 149 w 390"/>
                <a:gd name="T7" fmla="*/ 21 h 574"/>
                <a:gd name="T8" fmla="*/ 171 w 390"/>
                <a:gd name="T9" fmla="*/ 0 h 574"/>
                <a:gd name="T10" fmla="*/ 213 w 390"/>
                <a:gd name="T11" fmla="*/ 23 h 574"/>
                <a:gd name="T12" fmla="*/ 211 w 390"/>
                <a:gd name="T13" fmla="*/ 62 h 574"/>
                <a:gd name="T14" fmla="*/ 213 w 390"/>
                <a:gd name="T15" fmla="*/ 72 h 574"/>
                <a:gd name="T16" fmla="*/ 233 w 390"/>
                <a:gd name="T17" fmla="*/ 34 h 574"/>
                <a:gd name="T18" fmla="*/ 273 w 390"/>
                <a:gd name="T19" fmla="*/ 11 h 574"/>
                <a:gd name="T20" fmla="*/ 318 w 390"/>
                <a:gd name="T21" fmla="*/ 53 h 574"/>
                <a:gd name="T22" fmla="*/ 285 w 390"/>
                <a:gd name="T23" fmla="*/ 95 h 574"/>
                <a:gd name="T24" fmla="*/ 142 w 390"/>
                <a:gd name="T25" fmla="*/ 129 h 574"/>
                <a:gd name="T26" fmla="*/ 87 w 390"/>
                <a:gd name="T27" fmla="*/ 80 h 574"/>
                <a:gd name="T28" fmla="*/ 91 w 390"/>
                <a:gd name="T29" fmla="*/ 37 h 574"/>
                <a:gd name="T30" fmla="*/ 131 w 390"/>
                <a:gd name="T31" fmla="*/ 562 h 574"/>
                <a:gd name="T32" fmla="*/ 42 w 390"/>
                <a:gd name="T33" fmla="*/ 507 h 574"/>
                <a:gd name="T34" fmla="*/ 0 w 390"/>
                <a:gd name="T35" fmla="*/ 397 h 574"/>
                <a:gd name="T36" fmla="*/ 27 w 390"/>
                <a:gd name="T37" fmla="*/ 309 h 574"/>
                <a:gd name="T38" fmla="*/ 112 w 390"/>
                <a:gd name="T39" fmla="*/ 198 h 574"/>
                <a:gd name="T40" fmla="*/ 302 w 390"/>
                <a:gd name="T41" fmla="*/ 227 h 574"/>
                <a:gd name="T42" fmla="*/ 378 w 390"/>
                <a:gd name="T43" fmla="*/ 339 h 574"/>
                <a:gd name="T44" fmla="*/ 378 w 390"/>
                <a:gd name="T45" fmla="*/ 460 h 574"/>
                <a:gd name="T46" fmla="*/ 307 w 390"/>
                <a:gd name="T47" fmla="*/ 541 h 574"/>
                <a:gd name="T48" fmla="*/ 216 w 390"/>
                <a:gd name="T49" fmla="*/ 572 h 574"/>
                <a:gd name="T50" fmla="*/ 264 w 390"/>
                <a:gd name="T51" fmla="*/ 406 h 574"/>
                <a:gd name="T52" fmla="*/ 242 w 390"/>
                <a:gd name="T53" fmla="*/ 379 h 574"/>
                <a:gd name="T54" fmla="*/ 222 w 390"/>
                <a:gd name="T55" fmla="*/ 373 h 574"/>
                <a:gd name="T56" fmla="*/ 153 w 390"/>
                <a:gd name="T57" fmla="*/ 362 h 574"/>
                <a:gd name="T58" fmla="*/ 237 w 390"/>
                <a:gd name="T59" fmla="*/ 347 h 574"/>
                <a:gd name="T60" fmla="*/ 249 w 390"/>
                <a:gd name="T61" fmla="*/ 354 h 574"/>
                <a:gd name="T62" fmla="*/ 262 w 390"/>
                <a:gd name="T63" fmla="*/ 341 h 574"/>
                <a:gd name="T64" fmla="*/ 252 w 390"/>
                <a:gd name="T65" fmla="*/ 325 h 574"/>
                <a:gd name="T66" fmla="*/ 228 w 390"/>
                <a:gd name="T67" fmla="*/ 318 h 574"/>
                <a:gd name="T68" fmla="*/ 209 w 390"/>
                <a:gd name="T69" fmla="*/ 294 h 574"/>
                <a:gd name="T70" fmla="*/ 180 w 390"/>
                <a:gd name="T71" fmla="*/ 299 h 574"/>
                <a:gd name="T72" fmla="*/ 157 w 390"/>
                <a:gd name="T73" fmla="*/ 318 h 574"/>
                <a:gd name="T74" fmla="*/ 132 w 390"/>
                <a:gd name="T75" fmla="*/ 335 h 574"/>
                <a:gd name="T76" fmla="*/ 128 w 390"/>
                <a:gd name="T77" fmla="*/ 366 h 574"/>
                <a:gd name="T78" fmla="*/ 140 w 390"/>
                <a:gd name="T79" fmla="*/ 385 h 574"/>
                <a:gd name="T80" fmla="*/ 162 w 390"/>
                <a:gd name="T81" fmla="*/ 401 h 574"/>
                <a:gd name="T82" fmla="*/ 230 w 390"/>
                <a:gd name="T83" fmla="*/ 431 h 574"/>
                <a:gd name="T84" fmla="*/ 145 w 390"/>
                <a:gd name="T85" fmla="*/ 421 h 574"/>
                <a:gd name="T86" fmla="*/ 131 w 390"/>
                <a:gd name="T87" fmla="*/ 430 h 574"/>
                <a:gd name="T88" fmla="*/ 139 w 390"/>
                <a:gd name="T89" fmla="*/ 451 h 574"/>
                <a:gd name="T90" fmla="*/ 180 w 390"/>
                <a:gd name="T91" fmla="*/ 456 h 574"/>
                <a:gd name="T92" fmla="*/ 192 w 390"/>
                <a:gd name="T93" fmla="*/ 481 h 574"/>
                <a:gd name="T94" fmla="*/ 212 w 390"/>
                <a:gd name="T95" fmla="*/ 468 h 574"/>
                <a:gd name="T96" fmla="*/ 243 w 390"/>
                <a:gd name="T97" fmla="*/ 453 h 574"/>
                <a:gd name="T98" fmla="*/ 264 w 390"/>
                <a:gd name="T99" fmla="*/ 4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574">
                  <a:moveTo>
                    <a:pt x="91" y="37"/>
                  </a:moveTo>
                  <a:lnTo>
                    <a:pt x="103" y="30"/>
                  </a:lnTo>
                  <a:lnTo>
                    <a:pt x="115" y="30"/>
                  </a:lnTo>
                  <a:lnTo>
                    <a:pt x="127" y="36"/>
                  </a:lnTo>
                  <a:lnTo>
                    <a:pt x="137" y="42"/>
                  </a:lnTo>
                  <a:lnTo>
                    <a:pt x="146" y="51"/>
                  </a:lnTo>
                  <a:lnTo>
                    <a:pt x="154" y="59"/>
                  </a:lnTo>
                  <a:lnTo>
                    <a:pt x="159" y="64"/>
                  </a:lnTo>
                  <a:lnTo>
                    <a:pt x="163" y="67"/>
                  </a:lnTo>
                  <a:lnTo>
                    <a:pt x="165" y="66"/>
                  </a:lnTo>
                  <a:lnTo>
                    <a:pt x="165" y="62"/>
                  </a:lnTo>
                  <a:lnTo>
                    <a:pt x="162" y="55"/>
                  </a:lnTo>
                  <a:lnTo>
                    <a:pt x="158" y="47"/>
                  </a:lnTo>
                  <a:lnTo>
                    <a:pt x="154" y="38"/>
                  </a:lnTo>
                  <a:lnTo>
                    <a:pt x="150" y="29"/>
                  </a:lnTo>
                  <a:lnTo>
                    <a:pt x="149" y="21"/>
                  </a:lnTo>
                  <a:lnTo>
                    <a:pt x="149" y="13"/>
                  </a:lnTo>
                  <a:lnTo>
                    <a:pt x="152" y="7"/>
                  </a:lnTo>
                  <a:lnTo>
                    <a:pt x="159" y="2"/>
                  </a:lnTo>
                  <a:lnTo>
                    <a:pt x="171" y="0"/>
                  </a:lnTo>
                  <a:lnTo>
                    <a:pt x="188" y="2"/>
                  </a:lnTo>
                  <a:lnTo>
                    <a:pt x="200" y="7"/>
                  </a:lnTo>
                  <a:lnTo>
                    <a:pt x="208" y="13"/>
                  </a:lnTo>
                  <a:lnTo>
                    <a:pt x="213" y="23"/>
                  </a:lnTo>
                  <a:lnTo>
                    <a:pt x="214" y="32"/>
                  </a:lnTo>
                  <a:lnTo>
                    <a:pt x="214" y="42"/>
                  </a:lnTo>
                  <a:lnTo>
                    <a:pt x="212" y="53"/>
                  </a:lnTo>
                  <a:lnTo>
                    <a:pt x="211" y="62"/>
                  </a:lnTo>
                  <a:lnTo>
                    <a:pt x="209" y="68"/>
                  </a:lnTo>
                  <a:lnTo>
                    <a:pt x="208" y="74"/>
                  </a:lnTo>
                  <a:lnTo>
                    <a:pt x="211" y="75"/>
                  </a:lnTo>
                  <a:lnTo>
                    <a:pt x="213" y="72"/>
                  </a:lnTo>
                  <a:lnTo>
                    <a:pt x="217" y="66"/>
                  </a:lnTo>
                  <a:lnTo>
                    <a:pt x="221" y="57"/>
                  </a:lnTo>
                  <a:lnTo>
                    <a:pt x="226" y="46"/>
                  </a:lnTo>
                  <a:lnTo>
                    <a:pt x="233" y="34"/>
                  </a:lnTo>
                  <a:lnTo>
                    <a:pt x="241" y="24"/>
                  </a:lnTo>
                  <a:lnTo>
                    <a:pt x="251" y="15"/>
                  </a:lnTo>
                  <a:lnTo>
                    <a:pt x="262" y="11"/>
                  </a:lnTo>
                  <a:lnTo>
                    <a:pt x="273" y="11"/>
                  </a:lnTo>
                  <a:lnTo>
                    <a:pt x="288" y="16"/>
                  </a:lnTo>
                  <a:lnTo>
                    <a:pt x="305" y="29"/>
                  </a:lnTo>
                  <a:lnTo>
                    <a:pt x="314" y="41"/>
                  </a:lnTo>
                  <a:lnTo>
                    <a:pt x="318" y="53"/>
                  </a:lnTo>
                  <a:lnTo>
                    <a:pt x="315" y="63"/>
                  </a:lnTo>
                  <a:lnTo>
                    <a:pt x="307" y="74"/>
                  </a:lnTo>
                  <a:lnTo>
                    <a:pt x="298" y="84"/>
                  </a:lnTo>
                  <a:lnTo>
                    <a:pt x="285" y="95"/>
                  </a:lnTo>
                  <a:lnTo>
                    <a:pt x="272" y="106"/>
                  </a:lnTo>
                  <a:lnTo>
                    <a:pt x="259" y="117"/>
                  </a:lnTo>
                  <a:lnTo>
                    <a:pt x="247" y="129"/>
                  </a:lnTo>
                  <a:lnTo>
                    <a:pt x="142" y="129"/>
                  </a:lnTo>
                  <a:lnTo>
                    <a:pt x="127" y="114"/>
                  </a:lnTo>
                  <a:lnTo>
                    <a:pt x="112" y="101"/>
                  </a:lnTo>
                  <a:lnTo>
                    <a:pt x="98" y="91"/>
                  </a:lnTo>
                  <a:lnTo>
                    <a:pt x="87" y="80"/>
                  </a:lnTo>
                  <a:lnTo>
                    <a:pt x="80" y="70"/>
                  </a:lnTo>
                  <a:lnTo>
                    <a:pt x="77" y="61"/>
                  </a:lnTo>
                  <a:lnTo>
                    <a:pt x="81" y="49"/>
                  </a:lnTo>
                  <a:lnTo>
                    <a:pt x="91" y="37"/>
                  </a:lnTo>
                  <a:close/>
                  <a:moveTo>
                    <a:pt x="196" y="574"/>
                  </a:moveTo>
                  <a:lnTo>
                    <a:pt x="177" y="572"/>
                  </a:lnTo>
                  <a:lnTo>
                    <a:pt x="154" y="568"/>
                  </a:lnTo>
                  <a:lnTo>
                    <a:pt x="131" y="562"/>
                  </a:lnTo>
                  <a:lnTo>
                    <a:pt x="107" y="553"/>
                  </a:lnTo>
                  <a:lnTo>
                    <a:pt x="84" y="541"/>
                  </a:lnTo>
                  <a:lnTo>
                    <a:pt x="63" y="525"/>
                  </a:lnTo>
                  <a:lnTo>
                    <a:pt x="42" y="507"/>
                  </a:lnTo>
                  <a:lnTo>
                    <a:pt x="25" y="485"/>
                  </a:lnTo>
                  <a:lnTo>
                    <a:pt x="12" y="460"/>
                  </a:lnTo>
                  <a:lnTo>
                    <a:pt x="4" y="430"/>
                  </a:lnTo>
                  <a:lnTo>
                    <a:pt x="0" y="397"/>
                  </a:lnTo>
                  <a:lnTo>
                    <a:pt x="2" y="373"/>
                  </a:lnTo>
                  <a:lnTo>
                    <a:pt x="6" y="352"/>
                  </a:lnTo>
                  <a:lnTo>
                    <a:pt x="15" y="330"/>
                  </a:lnTo>
                  <a:lnTo>
                    <a:pt x="27" y="309"/>
                  </a:lnTo>
                  <a:lnTo>
                    <a:pt x="43" y="286"/>
                  </a:lnTo>
                  <a:lnTo>
                    <a:pt x="63" y="260"/>
                  </a:lnTo>
                  <a:lnTo>
                    <a:pt x="85" y="231"/>
                  </a:lnTo>
                  <a:lnTo>
                    <a:pt x="112" y="198"/>
                  </a:lnTo>
                  <a:lnTo>
                    <a:pt x="142" y="160"/>
                  </a:lnTo>
                  <a:lnTo>
                    <a:pt x="246" y="160"/>
                  </a:lnTo>
                  <a:lnTo>
                    <a:pt x="275" y="195"/>
                  </a:lnTo>
                  <a:lnTo>
                    <a:pt x="302" y="227"/>
                  </a:lnTo>
                  <a:lnTo>
                    <a:pt x="327" y="257"/>
                  </a:lnTo>
                  <a:lnTo>
                    <a:pt x="348" y="284"/>
                  </a:lnTo>
                  <a:lnTo>
                    <a:pt x="365" y="312"/>
                  </a:lnTo>
                  <a:lnTo>
                    <a:pt x="378" y="339"/>
                  </a:lnTo>
                  <a:lnTo>
                    <a:pt x="387" y="368"/>
                  </a:lnTo>
                  <a:lnTo>
                    <a:pt x="390" y="398"/>
                  </a:lnTo>
                  <a:lnTo>
                    <a:pt x="387" y="431"/>
                  </a:lnTo>
                  <a:lnTo>
                    <a:pt x="378" y="460"/>
                  </a:lnTo>
                  <a:lnTo>
                    <a:pt x="366" y="485"/>
                  </a:lnTo>
                  <a:lnTo>
                    <a:pt x="349" y="507"/>
                  </a:lnTo>
                  <a:lnTo>
                    <a:pt x="330" y="525"/>
                  </a:lnTo>
                  <a:lnTo>
                    <a:pt x="307" y="541"/>
                  </a:lnTo>
                  <a:lnTo>
                    <a:pt x="284" y="553"/>
                  </a:lnTo>
                  <a:lnTo>
                    <a:pt x="260" y="562"/>
                  </a:lnTo>
                  <a:lnTo>
                    <a:pt x="238" y="568"/>
                  </a:lnTo>
                  <a:lnTo>
                    <a:pt x="216" y="572"/>
                  </a:lnTo>
                  <a:lnTo>
                    <a:pt x="196" y="574"/>
                  </a:lnTo>
                  <a:close/>
                  <a:moveTo>
                    <a:pt x="264" y="428"/>
                  </a:moveTo>
                  <a:lnTo>
                    <a:pt x="264" y="415"/>
                  </a:lnTo>
                  <a:lnTo>
                    <a:pt x="264" y="406"/>
                  </a:lnTo>
                  <a:lnTo>
                    <a:pt x="262" y="401"/>
                  </a:lnTo>
                  <a:lnTo>
                    <a:pt x="259" y="396"/>
                  </a:lnTo>
                  <a:lnTo>
                    <a:pt x="252" y="389"/>
                  </a:lnTo>
                  <a:lnTo>
                    <a:pt x="242" y="379"/>
                  </a:lnTo>
                  <a:lnTo>
                    <a:pt x="238" y="376"/>
                  </a:lnTo>
                  <a:lnTo>
                    <a:pt x="235" y="375"/>
                  </a:lnTo>
                  <a:lnTo>
                    <a:pt x="230" y="373"/>
                  </a:lnTo>
                  <a:lnTo>
                    <a:pt x="222" y="373"/>
                  </a:lnTo>
                  <a:lnTo>
                    <a:pt x="209" y="373"/>
                  </a:lnTo>
                  <a:lnTo>
                    <a:pt x="191" y="373"/>
                  </a:lnTo>
                  <a:lnTo>
                    <a:pt x="166" y="373"/>
                  </a:lnTo>
                  <a:lnTo>
                    <a:pt x="153" y="362"/>
                  </a:lnTo>
                  <a:lnTo>
                    <a:pt x="153" y="352"/>
                  </a:lnTo>
                  <a:lnTo>
                    <a:pt x="163" y="343"/>
                  </a:lnTo>
                  <a:lnTo>
                    <a:pt x="233" y="343"/>
                  </a:lnTo>
                  <a:lnTo>
                    <a:pt x="237" y="347"/>
                  </a:lnTo>
                  <a:lnTo>
                    <a:pt x="241" y="351"/>
                  </a:lnTo>
                  <a:lnTo>
                    <a:pt x="243" y="354"/>
                  </a:lnTo>
                  <a:lnTo>
                    <a:pt x="246" y="355"/>
                  </a:lnTo>
                  <a:lnTo>
                    <a:pt x="249" y="354"/>
                  </a:lnTo>
                  <a:lnTo>
                    <a:pt x="251" y="352"/>
                  </a:lnTo>
                  <a:lnTo>
                    <a:pt x="256" y="347"/>
                  </a:lnTo>
                  <a:lnTo>
                    <a:pt x="259" y="343"/>
                  </a:lnTo>
                  <a:lnTo>
                    <a:pt x="262" y="341"/>
                  </a:lnTo>
                  <a:lnTo>
                    <a:pt x="263" y="338"/>
                  </a:lnTo>
                  <a:lnTo>
                    <a:pt x="262" y="335"/>
                  </a:lnTo>
                  <a:lnTo>
                    <a:pt x="260" y="333"/>
                  </a:lnTo>
                  <a:lnTo>
                    <a:pt x="252" y="325"/>
                  </a:lnTo>
                  <a:lnTo>
                    <a:pt x="249" y="321"/>
                  </a:lnTo>
                  <a:lnTo>
                    <a:pt x="245" y="320"/>
                  </a:lnTo>
                  <a:lnTo>
                    <a:pt x="238" y="318"/>
                  </a:lnTo>
                  <a:lnTo>
                    <a:pt x="228" y="318"/>
                  </a:lnTo>
                  <a:lnTo>
                    <a:pt x="212" y="318"/>
                  </a:lnTo>
                  <a:lnTo>
                    <a:pt x="212" y="305"/>
                  </a:lnTo>
                  <a:lnTo>
                    <a:pt x="212" y="297"/>
                  </a:lnTo>
                  <a:lnTo>
                    <a:pt x="209" y="294"/>
                  </a:lnTo>
                  <a:lnTo>
                    <a:pt x="201" y="294"/>
                  </a:lnTo>
                  <a:lnTo>
                    <a:pt x="188" y="294"/>
                  </a:lnTo>
                  <a:lnTo>
                    <a:pt x="183" y="295"/>
                  </a:lnTo>
                  <a:lnTo>
                    <a:pt x="180" y="299"/>
                  </a:lnTo>
                  <a:lnTo>
                    <a:pt x="180" y="307"/>
                  </a:lnTo>
                  <a:lnTo>
                    <a:pt x="180" y="318"/>
                  </a:lnTo>
                  <a:lnTo>
                    <a:pt x="166" y="318"/>
                  </a:lnTo>
                  <a:lnTo>
                    <a:pt x="157" y="318"/>
                  </a:lnTo>
                  <a:lnTo>
                    <a:pt x="150" y="320"/>
                  </a:lnTo>
                  <a:lnTo>
                    <a:pt x="145" y="322"/>
                  </a:lnTo>
                  <a:lnTo>
                    <a:pt x="140" y="328"/>
                  </a:lnTo>
                  <a:lnTo>
                    <a:pt x="132" y="335"/>
                  </a:lnTo>
                  <a:lnTo>
                    <a:pt x="129" y="342"/>
                  </a:lnTo>
                  <a:lnTo>
                    <a:pt x="128" y="351"/>
                  </a:lnTo>
                  <a:lnTo>
                    <a:pt x="128" y="359"/>
                  </a:lnTo>
                  <a:lnTo>
                    <a:pt x="128" y="366"/>
                  </a:lnTo>
                  <a:lnTo>
                    <a:pt x="128" y="371"/>
                  </a:lnTo>
                  <a:lnTo>
                    <a:pt x="131" y="375"/>
                  </a:lnTo>
                  <a:lnTo>
                    <a:pt x="135" y="380"/>
                  </a:lnTo>
                  <a:lnTo>
                    <a:pt x="140" y="385"/>
                  </a:lnTo>
                  <a:lnTo>
                    <a:pt x="150" y="396"/>
                  </a:lnTo>
                  <a:lnTo>
                    <a:pt x="154" y="398"/>
                  </a:lnTo>
                  <a:lnTo>
                    <a:pt x="158" y="400"/>
                  </a:lnTo>
                  <a:lnTo>
                    <a:pt x="162" y="401"/>
                  </a:lnTo>
                  <a:lnTo>
                    <a:pt x="226" y="400"/>
                  </a:lnTo>
                  <a:lnTo>
                    <a:pt x="238" y="413"/>
                  </a:lnTo>
                  <a:lnTo>
                    <a:pt x="238" y="423"/>
                  </a:lnTo>
                  <a:lnTo>
                    <a:pt x="230" y="431"/>
                  </a:lnTo>
                  <a:lnTo>
                    <a:pt x="157" y="431"/>
                  </a:lnTo>
                  <a:lnTo>
                    <a:pt x="152" y="426"/>
                  </a:lnTo>
                  <a:lnTo>
                    <a:pt x="149" y="422"/>
                  </a:lnTo>
                  <a:lnTo>
                    <a:pt x="145" y="421"/>
                  </a:lnTo>
                  <a:lnTo>
                    <a:pt x="142" y="419"/>
                  </a:lnTo>
                  <a:lnTo>
                    <a:pt x="140" y="421"/>
                  </a:lnTo>
                  <a:lnTo>
                    <a:pt x="137" y="422"/>
                  </a:lnTo>
                  <a:lnTo>
                    <a:pt x="131" y="430"/>
                  </a:lnTo>
                  <a:lnTo>
                    <a:pt x="127" y="434"/>
                  </a:lnTo>
                  <a:lnTo>
                    <a:pt x="127" y="438"/>
                  </a:lnTo>
                  <a:lnTo>
                    <a:pt x="131" y="443"/>
                  </a:lnTo>
                  <a:lnTo>
                    <a:pt x="139" y="451"/>
                  </a:lnTo>
                  <a:lnTo>
                    <a:pt x="142" y="453"/>
                  </a:lnTo>
                  <a:lnTo>
                    <a:pt x="146" y="455"/>
                  </a:lnTo>
                  <a:lnTo>
                    <a:pt x="150" y="456"/>
                  </a:lnTo>
                  <a:lnTo>
                    <a:pt x="180" y="456"/>
                  </a:lnTo>
                  <a:lnTo>
                    <a:pt x="180" y="469"/>
                  </a:lnTo>
                  <a:lnTo>
                    <a:pt x="182" y="477"/>
                  </a:lnTo>
                  <a:lnTo>
                    <a:pt x="184" y="479"/>
                  </a:lnTo>
                  <a:lnTo>
                    <a:pt x="192" y="481"/>
                  </a:lnTo>
                  <a:lnTo>
                    <a:pt x="205" y="481"/>
                  </a:lnTo>
                  <a:lnTo>
                    <a:pt x="209" y="479"/>
                  </a:lnTo>
                  <a:lnTo>
                    <a:pt x="212" y="476"/>
                  </a:lnTo>
                  <a:lnTo>
                    <a:pt x="212" y="468"/>
                  </a:lnTo>
                  <a:lnTo>
                    <a:pt x="212" y="456"/>
                  </a:lnTo>
                  <a:lnTo>
                    <a:pt x="228" y="456"/>
                  </a:lnTo>
                  <a:lnTo>
                    <a:pt x="237" y="456"/>
                  </a:lnTo>
                  <a:lnTo>
                    <a:pt x="243" y="453"/>
                  </a:lnTo>
                  <a:lnTo>
                    <a:pt x="247" y="451"/>
                  </a:lnTo>
                  <a:lnTo>
                    <a:pt x="255" y="444"/>
                  </a:lnTo>
                  <a:lnTo>
                    <a:pt x="262" y="436"/>
                  </a:lnTo>
                  <a:lnTo>
                    <a:pt x="264" y="42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1"/>
          <p:cNvGrpSpPr/>
          <p:nvPr/>
        </p:nvGrpSpPr>
        <p:grpSpPr>
          <a:xfrm>
            <a:off x="365087" y="2689352"/>
            <a:ext cx="8297329" cy="749217"/>
            <a:chOff x="899770" y="2657856"/>
            <a:chExt cx="8297329" cy="749217"/>
          </a:xfrm>
        </p:grpSpPr>
        <p:grpSp>
          <p:nvGrpSpPr>
            <p:cNvPr id="13" name="Group 12"/>
            <p:cNvGrpSpPr/>
            <p:nvPr/>
          </p:nvGrpSpPr>
          <p:grpSpPr>
            <a:xfrm>
              <a:off x="899770" y="2657856"/>
              <a:ext cx="8297329" cy="749217"/>
              <a:chOff x="899770" y="1912924"/>
              <a:chExt cx="8708947" cy="786385"/>
            </a:xfrm>
          </p:grpSpPr>
          <p:sp>
            <p:nvSpPr>
              <p:cNvPr id="17" name="Rectangle 16"/>
              <p:cNvSpPr/>
              <p:nvPr/>
            </p:nvSpPr>
            <p:spPr>
              <a:xfrm>
                <a:off x="1292962" y="1912924"/>
                <a:ext cx="8315755" cy="7863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763"/>
                <a:r>
                  <a:rPr lang="en-US" sz="2800" dirty="0" smtClean="0">
                    <a:solidFill>
                      <a:schemeClr val="accent2"/>
                    </a:solidFill>
                  </a:rPr>
                  <a:t>Reward Yourself</a:t>
                </a:r>
                <a:endParaRPr lang="en-US" sz="2800" dirty="0">
                  <a:solidFill>
                    <a:schemeClr val="accent2"/>
                  </a:solidFill>
                </a:endParaRPr>
              </a:p>
            </p:txBody>
          </p:sp>
          <p:sp>
            <p:nvSpPr>
              <p:cNvPr id="18" name="Oval 17"/>
              <p:cNvSpPr/>
              <p:nvPr/>
            </p:nvSpPr>
            <p:spPr>
              <a:xfrm>
                <a:off x="899770" y="1912924"/>
                <a:ext cx="786385" cy="7863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1063636" y="2824027"/>
              <a:ext cx="421482" cy="416874"/>
              <a:chOff x="12484100" y="1839913"/>
              <a:chExt cx="871538" cy="862012"/>
            </a:xfrm>
            <a:solidFill>
              <a:schemeClr val="bg1"/>
            </a:solidFill>
          </p:grpSpPr>
          <p:sp>
            <p:nvSpPr>
              <p:cNvPr id="15" name="Freeform 334"/>
              <p:cNvSpPr>
                <a:spLocks/>
              </p:cNvSpPr>
              <p:nvPr/>
            </p:nvSpPr>
            <p:spPr bwMode="auto">
              <a:xfrm>
                <a:off x="12785725" y="1839913"/>
                <a:ext cx="239713" cy="238125"/>
              </a:xfrm>
              <a:custGeom>
                <a:avLst/>
                <a:gdLst>
                  <a:gd name="T0" fmla="*/ 75 w 151"/>
                  <a:gd name="T1" fmla="*/ 0 h 150"/>
                  <a:gd name="T2" fmla="*/ 98 w 151"/>
                  <a:gd name="T3" fmla="*/ 3 h 150"/>
                  <a:gd name="T4" fmla="*/ 119 w 151"/>
                  <a:gd name="T5" fmla="*/ 14 h 150"/>
                  <a:gd name="T6" fmla="*/ 136 w 151"/>
                  <a:gd name="T7" fmla="*/ 31 h 150"/>
                  <a:gd name="T8" fmla="*/ 147 w 151"/>
                  <a:gd name="T9" fmla="*/ 52 h 150"/>
                  <a:gd name="T10" fmla="*/ 151 w 151"/>
                  <a:gd name="T11" fmla="*/ 75 h 150"/>
                  <a:gd name="T12" fmla="*/ 147 w 151"/>
                  <a:gd name="T13" fmla="*/ 99 h 150"/>
                  <a:gd name="T14" fmla="*/ 136 w 151"/>
                  <a:gd name="T15" fmla="*/ 120 h 150"/>
                  <a:gd name="T16" fmla="*/ 119 w 151"/>
                  <a:gd name="T17" fmla="*/ 136 h 150"/>
                  <a:gd name="T18" fmla="*/ 98 w 151"/>
                  <a:gd name="T19" fmla="*/ 146 h 150"/>
                  <a:gd name="T20" fmla="*/ 75 w 151"/>
                  <a:gd name="T21" fmla="*/ 150 h 150"/>
                  <a:gd name="T22" fmla="*/ 51 w 151"/>
                  <a:gd name="T23" fmla="*/ 146 h 150"/>
                  <a:gd name="T24" fmla="*/ 30 w 151"/>
                  <a:gd name="T25" fmla="*/ 136 h 150"/>
                  <a:gd name="T26" fmla="*/ 15 w 151"/>
                  <a:gd name="T27" fmla="*/ 120 h 150"/>
                  <a:gd name="T28" fmla="*/ 4 w 151"/>
                  <a:gd name="T29" fmla="*/ 99 h 150"/>
                  <a:gd name="T30" fmla="*/ 0 w 151"/>
                  <a:gd name="T31" fmla="*/ 75 h 150"/>
                  <a:gd name="T32" fmla="*/ 4 w 151"/>
                  <a:gd name="T33" fmla="*/ 52 h 150"/>
                  <a:gd name="T34" fmla="*/ 15 w 151"/>
                  <a:gd name="T35" fmla="*/ 31 h 150"/>
                  <a:gd name="T36" fmla="*/ 30 w 151"/>
                  <a:gd name="T37" fmla="*/ 14 h 150"/>
                  <a:gd name="T38" fmla="*/ 51 w 151"/>
                  <a:gd name="T39" fmla="*/ 3 h 150"/>
                  <a:gd name="T40" fmla="*/ 75 w 151"/>
                  <a:gd name="T4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50">
                    <a:moveTo>
                      <a:pt x="75" y="0"/>
                    </a:moveTo>
                    <a:lnTo>
                      <a:pt x="98" y="3"/>
                    </a:lnTo>
                    <a:lnTo>
                      <a:pt x="119" y="14"/>
                    </a:lnTo>
                    <a:lnTo>
                      <a:pt x="136" y="31"/>
                    </a:lnTo>
                    <a:lnTo>
                      <a:pt x="147" y="52"/>
                    </a:lnTo>
                    <a:lnTo>
                      <a:pt x="151" y="75"/>
                    </a:lnTo>
                    <a:lnTo>
                      <a:pt x="147" y="99"/>
                    </a:lnTo>
                    <a:lnTo>
                      <a:pt x="136" y="120"/>
                    </a:lnTo>
                    <a:lnTo>
                      <a:pt x="119" y="136"/>
                    </a:lnTo>
                    <a:lnTo>
                      <a:pt x="98" y="146"/>
                    </a:lnTo>
                    <a:lnTo>
                      <a:pt x="75" y="150"/>
                    </a:lnTo>
                    <a:lnTo>
                      <a:pt x="51" y="146"/>
                    </a:lnTo>
                    <a:lnTo>
                      <a:pt x="30" y="136"/>
                    </a:lnTo>
                    <a:lnTo>
                      <a:pt x="15" y="120"/>
                    </a:lnTo>
                    <a:lnTo>
                      <a:pt x="4" y="99"/>
                    </a:lnTo>
                    <a:lnTo>
                      <a:pt x="0" y="75"/>
                    </a:lnTo>
                    <a:lnTo>
                      <a:pt x="4" y="52"/>
                    </a:lnTo>
                    <a:lnTo>
                      <a:pt x="15" y="31"/>
                    </a:lnTo>
                    <a:lnTo>
                      <a:pt x="30" y="14"/>
                    </a:lnTo>
                    <a:lnTo>
                      <a:pt x="51" y="3"/>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335"/>
              <p:cNvSpPr>
                <a:spLocks noEditPoints="1"/>
              </p:cNvSpPr>
              <p:nvPr/>
            </p:nvSpPr>
            <p:spPr bwMode="auto">
              <a:xfrm>
                <a:off x="12484100" y="1987550"/>
                <a:ext cx="871538" cy="714375"/>
              </a:xfrm>
              <a:custGeom>
                <a:avLst/>
                <a:gdLst>
                  <a:gd name="T0" fmla="*/ 392 w 549"/>
                  <a:gd name="T1" fmla="*/ 104 h 450"/>
                  <a:gd name="T2" fmla="*/ 380 w 549"/>
                  <a:gd name="T3" fmla="*/ 128 h 450"/>
                  <a:gd name="T4" fmla="*/ 392 w 549"/>
                  <a:gd name="T5" fmla="*/ 150 h 450"/>
                  <a:gd name="T6" fmla="*/ 417 w 549"/>
                  <a:gd name="T7" fmla="*/ 150 h 450"/>
                  <a:gd name="T8" fmla="*/ 428 w 549"/>
                  <a:gd name="T9" fmla="*/ 128 h 450"/>
                  <a:gd name="T10" fmla="*/ 417 w 549"/>
                  <a:gd name="T11" fmla="*/ 104 h 450"/>
                  <a:gd name="T12" fmla="*/ 417 w 549"/>
                  <a:gd name="T13" fmla="*/ 0 h 450"/>
                  <a:gd name="T14" fmla="*/ 427 w 549"/>
                  <a:gd name="T15" fmla="*/ 7 h 450"/>
                  <a:gd name="T16" fmla="*/ 431 w 549"/>
                  <a:gd name="T17" fmla="*/ 25 h 450"/>
                  <a:gd name="T18" fmla="*/ 431 w 549"/>
                  <a:gd name="T19" fmla="*/ 70 h 450"/>
                  <a:gd name="T20" fmla="*/ 452 w 549"/>
                  <a:gd name="T21" fmla="*/ 90 h 450"/>
                  <a:gd name="T22" fmla="*/ 492 w 549"/>
                  <a:gd name="T23" fmla="*/ 140 h 450"/>
                  <a:gd name="T24" fmla="*/ 514 w 549"/>
                  <a:gd name="T25" fmla="*/ 167 h 450"/>
                  <a:gd name="T26" fmla="*/ 539 w 549"/>
                  <a:gd name="T27" fmla="*/ 178 h 450"/>
                  <a:gd name="T28" fmla="*/ 549 w 549"/>
                  <a:gd name="T29" fmla="*/ 204 h 450"/>
                  <a:gd name="T30" fmla="*/ 546 w 549"/>
                  <a:gd name="T31" fmla="*/ 229 h 450"/>
                  <a:gd name="T32" fmla="*/ 528 w 549"/>
                  <a:gd name="T33" fmla="*/ 249 h 450"/>
                  <a:gd name="T34" fmla="*/ 510 w 549"/>
                  <a:gd name="T35" fmla="*/ 253 h 450"/>
                  <a:gd name="T36" fmla="*/ 480 w 549"/>
                  <a:gd name="T37" fmla="*/ 310 h 450"/>
                  <a:gd name="T38" fmla="*/ 428 w 549"/>
                  <a:gd name="T39" fmla="*/ 357 h 450"/>
                  <a:gd name="T40" fmla="*/ 396 w 549"/>
                  <a:gd name="T41" fmla="*/ 414 h 450"/>
                  <a:gd name="T42" fmla="*/ 387 w 549"/>
                  <a:gd name="T43" fmla="*/ 440 h 450"/>
                  <a:gd name="T44" fmla="*/ 362 w 549"/>
                  <a:gd name="T45" fmla="*/ 450 h 450"/>
                  <a:gd name="T46" fmla="*/ 338 w 549"/>
                  <a:gd name="T47" fmla="*/ 447 h 450"/>
                  <a:gd name="T48" fmla="*/ 319 w 549"/>
                  <a:gd name="T49" fmla="*/ 427 h 450"/>
                  <a:gd name="T50" fmla="*/ 317 w 549"/>
                  <a:gd name="T51" fmla="*/ 403 h 450"/>
                  <a:gd name="T52" fmla="*/ 269 w 549"/>
                  <a:gd name="T53" fmla="*/ 407 h 450"/>
                  <a:gd name="T54" fmla="*/ 220 w 549"/>
                  <a:gd name="T55" fmla="*/ 403 h 450"/>
                  <a:gd name="T56" fmla="*/ 218 w 549"/>
                  <a:gd name="T57" fmla="*/ 427 h 450"/>
                  <a:gd name="T58" fmla="*/ 200 w 549"/>
                  <a:gd name="T59" fmla="*/ 447 h 450"/>
                  <a:gd name="T60" fmla="*/ 176 w 549"/>
                  <a:gd name="T61" fmla="*/ 450 h 450"/>
                  <a:gd name="T62" fmla="*/ 151 w 549"/>
                  <a:gd name="T63" fmla="*/ 440 h 450"/>
                  <a:gd name="T64" fmla="*/ 141 w 549"/>
                  <a:gd name="T65" fmla="*/ 414 h 450"/>
                  <a:gd name="T66" fmla="*/ 108 w 549"/>
                  <a:gd name="T67" fmla="*/ 353 h 450"/>
                  <a:gd name="T68" fmla="*/ 57 w 549"/>
                  <a:gd name="T69" fmla="*/ 294 h 450"/>
                  <a:gd name="T70" fmla="*/ 33 w 549"/>
                  <a:gd name="T71" fmla="*/ 221 h 450"/>
                  <a:gd name="T72" fmla="*/ 11 w 549"/>
                  <a:gd name="T73" fmla="*/ 218 h 450"/>
                  <a:gd name="T74" fmla="*/ 0 w 549"/>
                  <a:gd name="T75" fmla="*/ 197 h 450"/>
                  <a:gd name="T76" fmla="*/ 11 w 549"/>
                  <a:gd name="T77" fmla="*/ 176 h 450"/>
                  <a:gd name="T78" fmla="*/ 33 w 549"/>
                  <a:gd name="T79" fmla="*/ 172 h 450"/>
                  <a:gd name="T80" fmla="*/ 55 w 549"/>
                  <a:gd name="T81" fmla="*/ 109 h 450"/>
                  <a:gd name="T82" fmla="*/ 101 w 549"/>
                  <a:gd name="T83" fmla="*/ 59 h 450"/>
                  <a:gd name="T84" fmla="*/ 165 w 549"/>
                  <a:gd name="T85" fmla="*/ 24 h 450"/>
                  <a:gd name="T86" fmla="*/ 194 w 549"/>
                  <a:gd name="T87" fmla="*/ 64 h 450"/>
                  <a:gd name="T88" fmla="*/ 240 w 549"/>
                  <a:gd name="T89" fmla="*/ 88 h 450"/>
                  <a:gd name="T90" fmla="*/ 291 w 549"/>
                  <a:gd name="T91" fmla="*/ 88 h 450"/>
                  <a:gd name="T92" fmla="*/ 335 w 549"/>
                  <a:gd name="T93" fmla="*/ 66 h 450"/>
                  <a:gd name="T94" fmla="*/ 365 w 549"/>
                  <a:gd name="T95" fmla="*/ 25 h 450"/>
                  <a:gd name="T96" fmla="*/ 385 w 549"/>
                  <a:gd name="T97" fmla="*/ 35 h 450"/>
                  <a:gd name="T98" fmla="*/ 388 w 549"/>
                  <a:gd name="T99" fmla="*/ 23 h 450"/>
                  <a:gd name="T100" fmla="*/ 406 w 549"/>
                  <a:gd name="T101" fmla="*/ 3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9" h="450">
                    <a:moveTo>
                      <a:pt x="405" y="102"/>
                    </a:moveTo>
                    <a:lnTo>
                      <a:pt x="392" y="104"/>
                    </a:lnTo>
                    <a:lnTo>
                      <a:pt x="384" y="114"/>
                    </a:lnTo>
                    <a:lnTo>
                      <a:pt x="380" y="128"/>
                    </a:lnTo>
                    <a:lnTo>
                      <a:pt x="384" y="140"/>
                    </a:lnTo>
                    <a:lnTo>
                      <a:pt x="392" y="150"/>
                    </a:lnTo>
                    <a:lnTo>
                      <a:pt x="405" y="154"/>
                    </a:lnTo>
                    <a:lnTo>
                      <a:pt x="417" y="150"/>
                    </a:lnTo>
                    <a:lnTo>
                      <a:pt x="426" y="140"/>
                    </a:lnTo>
                    <a:lnTo>
                      <a:pt x="428" y="128"/>
                    </a:lnTo>
                    <a:lnTo>
                      <a:pt x="426" y="114"/>
                    </a:lnTo>
                    <a:lnTo>
                      <a:pt x="417" y="104"/>
                    </a:lnTo>
                    <a:lnTo>
                      <a:pt x="405" y="102"/>
                    </a:lnTo>
                    <a:close/>
                    <a:moveTo>
                      <a:pt x="417" y="0"/>
                    </a:moveTo>
                    <a:lnTo>
                      <a:pt x="423" y="2"/>
                    </a:lnTo>
                    <a:lnTo>
                      <a:pt x="427" y="7"/>
                    </a:lnTo>
                    <a:lnTo>
                      <a:pt x="430" y="16"/>
                    </a:lnTo>
                    <a:lnTo>
                      <a:pt x="431" y="25"/>
                    </a:lnTo>
                    <a:lnTo>
                      <a:pt x="431" y="34"/>
                    </a:lnTo>
                    <a:lnTo>
                      <a:pt x="431" y="70"/>
                    </a:lnTo>
                    <a:lnTo>
                      <a:pt x="442" y="79"/>
                    </a:lnTo>
                    <a:lnTo>
                      <a:pt x="452" y="90"/>
                    </a:lnTo>
                    <a:lnTo>
                      <a:pt x="473" y="115"/>
                    </a:lnTo>
                    <a:lnTo>
                      <a:pt x="492" y="140"/>
                    </a:lnTo>
                    <a:lnTo>
                      <a:pt x="507" y="167"/>
                    </a:lnTo>
                    <a:lnTo>
                      <a:pt x="514" y="167"/>
                    </a:lnTo>
                    <a:lnTo>
                      <a:pt x="528" y="170"/>
                    </a:lnTo>
                    <a:lnTo>
                      <a:pt x="539" y="178"/>
                    </a:lnTo>
                    <a:lnTo>
                      <a:pt x="546" y="189"/>
                    </a:lnTo>
                    <a:lnTo>
                      <a:pt x="549" y="204"/>
                    </a:lnTo>
                    <a:lnTo>
                      <a:pt x="549" y="215"/>
                    </a:lnTo>
                    <a:lnTo>
                      <a:pt x="546" y="229"/>
                    </a:lnTo>
                    <a:lnTo>
                      <a:pt x="539" y="242"/>
                    </a:lnTo>
                    <a:lnTo>
                      <a:pt x="528" y="249"/>
                    </a:lnTo>
                    <a:lnTo>
                      <a:pt x="514" y="253"/>
                    </a:lnTo>
                    <a:lnTo>
                      <a:pt x="510" y="253"/>
                    </a:lnTo>
                    <a:lnTo>
                      <a:pt x="498" y="282"/>
                    </a:lnTo>
                    <a:lnTo>
                      <a:pt x="480" y="310"/>
                    </a:lnTo>
                    <a:lnTo>
                      <a:pt x="456" y="335"/>
                    </a:lnTo>
                    <a:lnTo>
                      <a:pt x="428" y="357"/>
                    </a:lnTo>
                    <a:lnTo>
                      <a:pt x="396" y="376"/>
                    </a:lnTo>
                    <a:lnTo>
                      <a:pt x="396" y="414"/>
                    </a:lnTo>
                    <a:lnTo>
                      <a:pt x="394" y="427"/>
                    </a:lnTo>
                    <a:lnTo>
                      <a:pt x="387" y="440"/>
                    </a:lnTo>
                    <a:lnTo>
                      <a:pt x="376" y="447"/>
                    </a:lnTo>
                    <a:lnTo>
                      <a:pt x="362" y="450"/>
                    </a:lnTo>
                    <a:lnTo>
                      <a:pt x="351" y="450"/>
                    </a:lnTo>
                    <a:lnTo>
                      <a:pt x="338" y="447"/>
                    </a:lnTo>
                    <a:lnTo>
                      <a:pt x="327" y="440"/>
                    </a:lnTo>
                    <a:lnTo>
                      <a:pt x="319" y="427"/>
                    </a:lnTo>
                    <a:lnTo>
                      <a:pt x="317" y="414"/>
                    </a:lnTo>
                    <a:lnTo>
                      <a:pt x="317" y="403"/>
                    </a:lnTo>
                    <a:lnTo>
                      <a:pt x="294" y="405"/>
                    </a:lnTo>
                    <a:lnTo>
                      <a:pt x="269" y="407"/>
                    </a:lnTo>
                    <a:lnTo>
                      <a:pt x="245" y="405"/>
                    </a:lnTo>
                    <a:lnTo>
                      <a:pt x="220" y="403"/>
                    </a:lnTo>
                    <a:lnTo>
                      <a:pt x="220" y="414"/>
                    </a:lnTo>
                    <a:lnTo>
                      <a:pt x="218" y="427"/>
                    </a:lnTo>
                    <a:lnTo>
                      <a:pt x="211" y="440"/>
                    </a:lnTo>
                    <a:lnTo>
                      <a:pt x="200" y="447"/>
                    </a:lnTo>
                    <a:lnTo>
                      <a:pt x="187" y="450"/>
                    </a:lnTo>
                    <a:lnTo>
                      <a:pt x="176" y="450"/>
                    </a:lnTo>
                    <a:lnTo>
                      <a:pt x="162" y="447"/>
                    </a:lnTo>
                    <a:lnTo>
                      <a:pt x="151" y="440"/>
                    </a:lnTo>
                    <a:lnTo>
                      <a:pt x="144" y="427"/>
                    </a:lnTo>
                    <a:lnTo>
                      <a:pt x="141" y="414"/>
                    </a:lnTo>
                    <a:lnTo>
                      <a:pt x="141" y="375"/>
                    </a:lnTo>
                    <a:lnTo>
                      <a:pt x="108" y="353"/>
                    </a:lnTo>
                    <a:lnTo>
                      <a:pt x="79" y="326"/>
                    </a:lnTo>
                    <a:lnTo>
                      <a:pt x="57" y="294"/>
                    </a:lnTo>
                    <a:lnTo>
                      <a:pt x="41" y="258"/>
                    </a:lnTo>
                    <a:lnTo>
                      <a:pt x="33" y="221"/>
                    </a:lnTo>
                    <a:lnTo>
                      <a:pt x="22" y="221"/>
                    </a:lnTo>
                    <a:lnTo>
                      <a:pt x="11" y="218"/>
                    </a:lnTo>
                    <a:lnTo>
                      <a:pt x="4" y="208"/>
                    </a:lnTo>
                    <a:lnTo>
                      <a:pt x="0" y="197"/>
                    </a:lnTo>
                    <a:lnTo>
                      <a:pt x="4" y="185"/>
                    </a:lnTo>
                    <a:lnTo>
                      <a:pt x="11" y="176"/>
                    </a:lnTo>
                    <a:lnTo>
                      <a:pt x="22" y="172"/>
                    </a:lnTo>
                    <a:lnTo>
                      <a:pt x="33" y="172"/>
                    </a:lnTo>
                    <a:lnTo>
                      <a:pt x="41" y="139"/>
                    </a:lnTo>
                    <a:lnTo>
                      <a:pt x="55" y="109"/>
                    </a:lnTo>
                    <a:lnTo>
                      <a:pt x="76" y="82"/>
                    </a:lnTo>
                    <a:lnTo>
                      <a:pt x="101" y="59"/>
                    </a:lnTo>
                    <a:lnTo>
                      <a:pt x="132" y="39"/>
                    </a:lnTo>
                    <a:lnTo>
                      <a:pt x="165" y="24"/>
                    </a:lnTo>
                    <a:lnTo>
                      <a:pt x="177" y="46"/>
                    </a:lnTo>
                    <a:lnTo>
                      <a:pt x="194" y="64"/>
                    </a:lnTo>
                    <a:lnTo>
                      <a:pt x="215" y="79"/>
                    </a:lnTo>
                    <a:lnTo>
                      <a:pt x="240" y="88"/>
                    </a:lnTo>
                    <a:lnTo>
                      <a:pt x="265" y="90"/>
                    </a:lnTo>
                    <a:lnTo>
                      <a:pt x="291" y="88"/>
                    </a:lnTo>
                    <a:lnTo>
                      <a:pt x="315" y="79"/>
                    </a:lnTo>
                    <a:lnTo>
                      <a:pt x="335" y="66"/>
                    </a:lnTo>
                    <a:lnTo>
                      <a:pt x="352" y="47"/>
                    </a:lnTo>
                    <a:lnTo>
                      <a:pt x="365" y="25"/>
                    </a:lnTo>
                    <a:lnTo>
                      <a:pt x="376" y="31"/>
                    </a:lnTo>
                    <a:lnTo>
                      <a:pt x="385" y="35"/>
                    </a:lnTo>
                    <a:lnTo>
                      <a:pt x="385" y="34"/>
                    </a:lnTo>
                    <a:lnTo>
                      <a:pt x="388" y="23"/>
                    </a:lnTo>
                    <a:lnTo>
                      <a:pt x="396" y="11"/>
                    </a:lnTo>
                    <a:lnTo>
                      <a:pt x="406" y="3"/>
                    </a:lnTo>
                    <a:lnTo>
                      <a:pt x="4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9" name="Group 18"/>
          <p:cNvGrpSpPr/>
          <p:nvPr/>
        </p:nvGrpSpPr>
        <p:grpSpPr>
          <a:xfrm>
            <a:off x="365087" y="3580587"/>
            <a:ext cx="8297329" cy="749217"/>
            <a:chOff x="899770" y="3549091"/>
            <a:chExt cx="8297329" cy="749217"/>
          </a:xfrm>
        </p:grpSpPr>
        <p:grpSp>
          <p:nvGrpSpPr>
            <p:cNvPr id="20" name="Group 19"/>
            <p:cNvGrpSpPr/>
            <p:nvPr/>
          </p:nvGrpSpPr>
          <p:grpSpPr>
            <a:xfrm>
              <a:off x="899770" y="3549091"/>
              <a:ext cx="8297329" cy="749217"/>
              <a:chOff x="899770" y="1912924"/>
              <a:chExt cx="8708948" cy="786385"/>
            </a:xfrm>
          </p:grpSpPr>
          <p:sp>
            <p:nvSpPr>
              <p:cNvPr id="28" name="Rectangle 27"/>
              <p:cNvSpPr/>
              <p:nvPr/>
            </p:nvSpPr>
            <p:spPr>
              <a:xfrm>
                <a:off x="1292960" y="1912924"/>
                <a:ext cx="8315758" cy="7863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763"/>
                <a:r>
                  <a:rPr lang="en-US" sz="2800" dirty="0" smtClean="0">
                    <a:solidFill>
                      <a:schemeClr val="accent2"/>
                    </a:solidFill>
                  </a:rPr>
                  <a:t>Benefit Employees</a:t>
                </a:r>
                <a:endParaRPr lang="en-US" sz="2800" dirty="0">
                  <a:solidFill>
                    <a:schemeClr val="accent2"/>
                  </a:solidFill>
                </a:endParaRPr>
              </a:p>
            </p:txBody>
          </p:sp>
          <p:sp>
            <p:nvSpPr>
              <p:cNvPr id="29" name="Oval 28"/>
              <p:cNvSpPr/>
              <p:nvPr/>
            </p:nvSpPr>
            <p:spPr>
              <a:xfrm>
                <a:off x="899770" y="1912924"/>
                <a:ext cx="786385" cy="7863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1052643" y="3686539"/>
              <a:ext cx="455238" cy="441108"/>
              <a:chOff x="1052643" y="3686539"/>
              <a:chExt cx="455238" cy="441108"/>
            </a:xfrm>
          </p:grpSpPr>
          <p:grpSp>
            <p:nvGrpSpPr>
              <p:cNvPr id="22" name="Group 21"/>
              <p:cNvGrpSpPr/>
              <p:nvPr/>
            </p:nvGrpSpPr>
            <p:grpSpPr>
              <a:xfrm>
                <a:off x="1142981" y="3686539"/>
                <a:ext cx="364900" cy="441108"/>
                <a:chOff x="11071225" y="4899025"/>
                <a:chExt cx="646113" cy="781051"/>
              </a:xfrm>
            </p:grpSpPr>
            <p:sp>
              <p:nvSpPr>
                <p:cNvPr id="24" name="Freeform 45"/>
                <p:cNvSpPr>
                  <a:spLocks/>
                </p:cNvSpPr>
                <p:nvPr/>
              </p:nvSpPr>
              <p:spPr bwMode="auto">
                <a:xfrm>
                  <a:off x="11296650" y="4899025"/>
                  <a:ext cx="155575" cy="138113"/>
                </a:xfrm>
                <a:custGeom>
                  <a:avLst/>
                  <a:gdLst>
                    <a:gd name="T0" fmla="*/ 53 w 98"/>
                    <a:gd name="T1" fmla="*/ 0 h 87"/>
                    <a:gd name="T2" fmla="*/ 64 w 98"/>
                    <a:gd name="T3" fmla="*/ 0 h 87"/>
                    <a:gd name="T4" fmla="*/ 74 w 98"/>
                    <a:gd name="T5" fmla="*/ 5 h 87"/>
                    <a:gd name="T6" fmla="*/ 82 w 98"/>
                    <a:gd name="T7" fmla="*/ 14 h 87"/>
                    <a:gd name="T8" fmla="*/ 98 w 98"/>
                    <a:gd name="T9" fmla="*/ 41 h 87"/>
                    <a:gd name="T10" fmla="*/ 20 w 98"/>
                    <a:gd name="T11" fmla="*/ 87 h 87"/>
                    <a:gd name="T12" fmla="*/ 3 w 98"/>
                    <a:gd name="T13" fmla="*/ 58 h 87"/>
                    <a:gd name="T14" fmla="*/ 0 w 98"/>
                    <a:gd name="T15" fmla="*/ 47 h 87"/>
                    <a:gd name="T16" fmla="*/ 0 w 98"/>
                    <a:gd name="T17" fmla="*/ 37 h 87"/>
                    <a:gd name="T18" fmla="*/ 6 w 98"/>
                    <a:gd name="T19" fmla="*/ 26 h 87"/>
                    <a:gd name="T20" fmla="*/ 14 w 98"/>
                    <a:gd name="T21" fmla="*/ 19 h 87"/>
                    <a:gd name="T22" fmla="*/ 43 w 98"/>
                    <a:gd name="T23" fmla="*/ 3 h 87"/>
                    <a:gd name="T24" fmla="*/ 53 w 98"/>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87">
                      <a:moveTo>
                        <a:pt x="53" y="0"/>
                      </a:moveTo>
                      <a:lnTo>
                        <a:pt x="64" y="0"/>
                      </a:lnTo>
                      <a:lnTo>
                        <a:pt x="74" y="5"/>
                      </a:lnTo>
                      <a:lnTo>
                        <a:pt x="82" y="14"/>
                      </a:lnTo>
                      <a:lnTo>
                        <a:pt x="98" y="41"/>
                      </a:lnTo>
                      <a:lnTo>
                        <a:pt x="20" y="87"/>
                      </a:lnTo>
                      <a:lnTo>
                        <a:pt x="3" y="58"/>
                      </a:lnTo>
                      <a:lnTo>
                        <a:pt x="0" y="47"/>
                      </a:lnTo>
                      <a:lnTo>
                        <a:pt x="0" y="37"/>
                      </a:lnTo>
                      <a:lnTo>
                        <a:pt x="6" y="26"/>
                      </a:lnTo>
                      <a:lnTo>
                        <a:pt x="14" y="19"/>
                      </a:lnTo>
                      <a:lnTo>
                        <a:pt x="43" y="3"/>
                      </a:lnTo>
                      <a:lnTo>
                        <a:pt x="5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46"/>
                <p:cNvSpPr>
                  <a:spLocks/>
                </p:cNvSpPr>
                <p:nvPr/>
              </p:nvSpPr>
              <p:spPr bwMode="auto">
                <a:xfrm>
                  <a:off x="11347450" y="4997450"/>
                  <a:ext cx="323850" cy="419100"/>
                </a:xfrm>
                <a:custGeom>
                  <a:avLst/>
                  <a:gdLst>
                    <a:gd name="T0" fmla="*/ 78 w 204"/>
                    <a:gd name="T1" fmla="*/ 0 h 264"/>
                    <a:gd name="T2" fmla="*/ 204 w 204"/>
                    <a:gd name="T3" fmla="*/ 219 h 264"/>
                    <a:gd name="T4" fmla="*/ 127 w 204"/>
                    <a:gd name="T5" fmla="*/ 264 h 264"/>
                    <a:gd name="T6" fmla="*/ 0 w 204"/>
                    <a:gd name="T7" fmla="*/ 45 h 264"/>
                    <a:gd name="T8" fmla="*/ 25 w 204"/>
                    <a:gd name="T9" fmla="*/ 29 h 264"/>
                    <a:gd name="T10" fmla="*/ 72 w 204"/>
                    <a:gd name="T11" fmla="*/ 111 h 264"/>
                    <a:gd name="T12" fmla="*/ 99 w 204"/>
                    <a:gd name="T13" fmla="*/ 96 h 264"/>
                    <a:gd name="T14" fmla="*/ 52 w 204"/>
                    <a:gd name="T15" fmla="*/ 14 h 264"/>
                    <a:gd name="T16" fmla="*/ 78 w 204"/>
                    <a:gd name="T1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264">
                      <a:moveTo>
                        <a:pt x="78" y="0"/>
                      </a:moveTo>
                      <a:lnTo>
                        <a:pt x="204" y="219"/>
                      </a:lnTo>
                      <a:lnTo>
                        <a:pt x="127" y="264"/>
                      </a:lnTo>
                      <a:lnTo>
                        <a:pt x="0" y="45"/>
                      </a:lnTo>
                      <a:lnTo>
                        <a:pt x="25" y="29"/>
                      </a:lnTo>
                      <a:lnTo>
                        <a:pt x="72" y="111"/>
                      </a:lnTo>
                      <a:lnTo>
                        <a:pt x="99" y="96"/>
                      </a:lnTo>
                      <a:lnTo>
                        <a:pt x="52" y="1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47"/>
                <p:cNvSpPr>
                  <a:spLocks/>
                </p:cNvSpPr>
                <p:nvPr/>
              </p:nvSpPr>
              <p:spPr bwMode="auto">
                <a:xfrm>
                  <a:off x="11558588" y="5365750"/>
                  <a:ext cx="158750" cy="201613"/>
                </a:xfrm>
                <a:custGeom>
                  <a:avLst/>
                  <a:gdLst>
                    <a:gd name="T0" fmla="*/ 80 w 100"/>
                    <a:gd name="T1" fmla="*/ 0 h 127"/>
                    <a:gd name="T2" fmla="*/ 100 w 100"/>
                    <a:gd name="T3" fmla="*/ 127 h 127"/>
                    <a:gd name="T4" fmla="*/ 0 w 100"/>
                    <a:gd name="T5" fmla="*/ 46 h 127"/>
                    <a:gd name="T6" fmla="*/ 80 w 100"/>
                    <a:gd name="T7" fmla="*/ 0 h 127"/>
                  </a:gdLst>
                  <a:ahLst/>
                  <a:cxnLst>
                    <a:cxn ang="0">
                      <a:pos x="T0" y="T1"/>
                    </a:cxn>
                    <a:cxn ang="0">
                      <a:pos x="T2" y="T3"/>
                    </a:cxn>
                    <a:cxn ang="0">
                      <a:pos x="T4" y="T5"/>
                    </a:cxn>
                    <a:cxn ang="0">
                      <a:pos x="T6" y="T7"/>
                    </a:cxn>
                  </a:cxnLst>
                  <a:rect l="0" t="0" r="r" b="b"/>
                  <a:pathLst>
                    <a:path w="100" h="127">
                      <a:moveTo>
                        <a:pt x="80" y="0"/>
                      </a:moveTo>
                      <a:lnTo>
                        <a:pt x="100" y="127"/>
                      </a:lnTo>
                      <a:lnTo>
                        <a:pt x="0" y="46"/>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48"/>
                <p:cNvSpPr>
                  <a:spLocks/>
                </p:cNvSpPr>
                <p:nvPr/>
              </p:nvSpPr>
              <p:spPr bwMode="auto">
                <a:xfrm>
                  <a:off x="11071225" y="5526088"/>
                  <a:ext cx="481013" cy="153988"/>
                </a:xfrm>
                <a:custGeom>
                  <a:avLst/>
                  <a:gdLst>
                    <a:gd name="T0" fmla="*/ 156 w 303"/>
                    <a:gd name="T1" fmla="*/ 0 h 97"/>
                    <a:gd name="T2" fmla="*/ 288 w 303"/>
                    <a:gd name="T3" fmla="*/ 0 h 97"/>
                    <a:gd name="T4" fmla="*/ 294 w 303"/>
                    <a:gd name="T5" fmla="*/ 0 h 97"/>
                    <a:gd name="T6" fmla="*/ 298 w 303"/>
                    <a:gd name="T7" fmla="*/ 3 h 97"/>
                    <a:gd name="T8" fmla="*/ 301 w 303"/>
                    <a:gd name="T9" fmla="*/ 6 h 97"/>
                    <a:gd name="T10" fmla="*/ 303 w 303"/>
                    <a:gd name="T11" fmla="*/ 10 h 97"/>
                    <a:gd name="T12" fmla="*/ 303 w 303"/>
                    <a:gd name="T13" fmla="*/ 15 h 97"/>
                    <a:gd name="T14" fmla="*/ 303 w 303"/>
                    <a:gd name="T15" fmla="*/ 21 h 97"/>
                    <a:gd name="T16" fmla="*/ 301 w 303"/>
                    <a:gd name="T17" fmla="*/ 25 h 97"/>
                    <a:gd name="T18" fmla="*/ 298 w 303"/>
                    <a:gd name="T19" fmla="*/ 28 h 97"/>
                    <a:gd name="T20" fmla="*/ 294 w 303"/>
                    <a:gd name="T21" fmla="*/ 31 h 97"/>
                    <a:gd name="T22" fmla="*/ 288 w 303"/>
                    <a:gd name="T23" fmla="*/ 31 h 97"/>
                    <a:gd name="T24" fmla="*/ 203 w 303"/>
                    <a:gd name="T25" fmla="*/ 31 h 97"/>
                    <a:gd name="T26" fmla="*/ 244 w 303"/>
                    <a:gd name="T27" fmla="*/ 64 h 97"/>
                    <a:gd name="T28" fmla="*/ 246 w 303"/>
                    <a:gd name="T29" fmla="*/ 67 h 97"/>
                    <a:gd name="T30" fmla="*/ 249 w 303"/>
                    <a:gd name="T31" fmla="*/ 69 h 97"/>
                    <a:gd name="T32" fmla="*/ 251 w 303"/>
                    <a:gd name="T33" fmla="*/ 73 h 97"/>
                    <a:gd name="T34" fmla="*/ 252 w 303"/>
                    <a:gd name="T35" fmla="*/ 79 h 97"/>
                    <a:gd name="T36" fmla="*/ 251 w 303"/>
                    <a:gd name="T37" fmla="*/ 85 h 97"/>
                    <a:gd name="T38" fmla="*/ 248 w 303"/>
                    <a:gd name="T39" fmla="*/ 90 h 97"/>
                    <a:gd name="T40" fmla="*/ 244 w 303"/>
                    <a:gd name="T41" fmla="*/ 94 h 97"/>
                    <a:gd name="T42" fmla="*/ 238 w 303"/>
                    <a:gd name="T43" fmla="*/ 97 h 97"/>
                    <a:gd name="T44" fmla="*/ 233 w 303"/>
                    <a:gd name="T45" fmla="*/ 97 h 97"/>
                    <a:gd name="T46" fmla="*/ 19 w 303"/>
                    <a:gd name="T47" fmla="*/ 97 h 97"/>
                    <a:gd name="T48" fmla="*/ 12 w 303"/>
                    <a:gd name="T49" fmla="*/ 97 h 97"/>
                    <a:gd name="T50" fmla="*/ 8 w 303"/>
                    <a:gd name="T51" fmla="*/ 94 h 97"/>
                    <a:gd name="T52" fmla="*/ 4 w 303"/>
                    <a:gd name="T53" fmla="*/ 90 h 97"/>
                    <a:gd name="T54" fmla="*/ 1 w 303"/>
                    <a:gd name="T55" fmla="*/ 85 h 97"/>
                    <a:gd name="T56" fmla="*/ 0 w 303"/>
                    <a:gd name="T57" fmla="*/ 79 h 97"/>
                    <a:gd name="T58" fmla="*/ 1 w 303"/>
                    <a:gd name="T59" fmla="*/ 73 h 97"/>
                    <a:gd name="T60" fmla="*/ 4 w 303"/>
                    <a:gd name="T61" fmla="*/ 68 h 97"/>
                    <a:gd name="T62" fmla="*/ 8 w 303"/>
                    <a:gd name="T63" fmla="*/ 64 h 97"/>
                    <a:gd name="T64" fmla="*/ 12 w 303"/>
                    <a:gd name="T65" fmla="*/ 61 h 97"/>
                    <a:gd name="T66" fmla="*/ 19 w 303"/>
                    <a:gd name="T67" fmla="*/ 60 h 97"/>
                    <a:gd name="T68" fmla="*/ 185 w 303"/>
                    <a:gd name="T69" fmla="*/ 60 h 97"/>
                    <a:gd name="T70" fmla="*/ 148 w 303"/>
                    <a:gd name="T71" fmla="*/ 29 h 97"/>
                    <a:gd name="T72" fmla="*/ 144 w 303"/>
                    <a:gd name="T73" fmla="*/ 26 h 97"/>
                    <a:gd name="T74" fmla="*/ 142 w 303"/>
                    <a:gd name="T75" fmla="*/ 21 h 97"/>
                    <a:gd name="T76" fmla="*/ 141 w 303"/>
                    <a:gd name="T77" fmla="*/ 17 h 97"/>
                    <a:gd name="T78" fmla="*/ 141 w 303"/>
                    <a:gd name="T79" fmla="*/ 15 h 97"/>
                    <a:gd name="T80" fmla="*/ 142 w 303"/>
                    <a:gd name="T81" fmla="*/ 10 h 97"/>
                    <a:gd name="T82" fmla="*/ 144 w 303"/>
                    <a:gd name="T83" fmla="*/ 6 h 97"/>
                    <a:gd name="T84" fmla="*/ 148 w 303"/>
                    <a:gd name="T85" fmla="*/ 3 h 97"/>
                    <a:gd name="T86" fmla="*/ 152 w 303"/>
                    <a:gd name="T87" fmla="*/ 0 h 97"/>
                    <a:gd name="T88" fmla="*/ 156 w 303"/>
                    <a:gd name="T8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3" h="97">
                      <a:moveTo>
                        <a:pt x="156" y="0"/>
                      </a:moveTo>
                      <a:lnTo>
                        <a:pt x="288" y="0"/>
                      </a:lnTo>
                      <a:lnTo>
                        <a:pt x="294" y="0"/>
                      </a:lnTo>
                      <a:lnTo>
                        <a:pt x="298" y="3"/>
                      </a:lnTo>
                      <a:lnTo>
                        <a:pt x="301" y="6"/>
                      </a:lnTo>
                      <a:lnTo>
                        <a:pt x="303" y="10"/>
                      </a:lnTo>
                      <a:lnTo>
                        <a:pt x="303" y="15"/>
                      </a:lnTo>
                      <a:lnTo>
                        <a:pt x="303" y="21"/>
                      </a:lnTo>
                      <a:lnTo>
                        <a:pt x="301" y="25"/>
                      </a:lnTo>
                      <a:lnTo>
                        <a:pt x="298" y="28"/>
                      </a:lnTo>
                      <a:lnTo>
                        <a:pt x="294" y="31"/>
                      </a:lnTo>
                      <a:lnTo>
                        <a:pt x="288" y="31"/>
                      </a:lnTo>
                      <a:lnTo>
                        <a:pt x="203" y="31"/>
                      </a:lnTo>
                      <a:lnTo>
                        <a:pt x="244" y="64"/>
                      </a:lnTo>
                      <a:lnTo>
                        <a:pt x="246" y="67"/>
                      </a:lnTo>
                      <a:lnTo>
                        <a:pt x="249" y="69"/>
                      </a:lnTo>
                      <a:lnTo>
                        <a:pt x="251" y="73"/>
                      </a:lnTo>
                      <a:lnTo>
                        <a:pt x="252" y="79"/>
                      </a:lnTo>
                      <a:lnTo>
                        <a:pt x="251" y="85"/>
                      </a:lnTo>
                      <a:lnTo>
                        <a:pt x="248" y="90"/>
                      </a:lnTo>
                      <a:lnTo>
                        <a:pt x="244" y="94"/>
                      </a:lnTo>
                      <a:lnTo>
                        <a:pt x="238" y="97"/>
                      </a:lnTo>
                      <a:lnTo>
                        <a:pt x="233" y="97"/>
                      </a:lnTo>
                      <a:lnTo>
                        <a:pt x="19" y="97"/>
                      </a:lnTo>
                      <a:lnTo>
                        <a:pt x="12" y="97"/>
                      </a:lnTo>
                      <a:lnTo>
                        <a:pt x="8" y="94"/>
                      </a:lnTo>
                      <a:lnTo>
                        <a:pt x="4" y="90"/>
                      </a:lnTo>
                      <a:lnTo>
                        <a:pt x="1" y="85"/>
                      </a:lnTo>
                      <a:lnTo>
                        <a:pt x="0" y="79"/>
                      </a:lnTo>
                      <a:lnTo>
                        <a:pt x="1" y="73"/>
                      </a:lnTo>
                      <a:lnTo>
                        <a:pt x="4" y="68"/>
                      </a:lnTo>
                      <a:lnTo>
                        <a:pt x="8" y="64"/>
                      </a:lnTo>
                      <a:lnTo>
                        <a:pt x="12" y="61"/>
                      </a:lnTo>
                      <a:lnTo>
                        <a:pt x="19" y="60"/>
                      </a:lnTo>
                      <a:lnTo>
                        <a:pt x="185" y="60"/>
                      </a:lnTo>
                      <a:lnTo>
                        <a:pt x="148" y="29"/>
                      </a:lnTo>
                      <a:lnTo>
                        <a:pt x="144" y="26"/>
                      </a:lnTo>
                      <a:lnTo>
                        <a:pt x="142" y="21"/>
                      </a:lnTo>
                      <a:lnTo>
                        <a:pt x="141" y="17"/>
                      </a:lnTo>
                      <a:lnTo>
                        <a:pt x="141" y="15"/>
                      </a:lnTo>
                      <a:lnTo>
                        <a:pt x="142" y="10"/>
                      </a:lnTo>
                      <a:lnTo>
                        <a:pt x="144" y="6"/>
                      </a:lnTo>
                      <a:lnTo>
                        <a:pt x="148" y="3"/>
                      </a:lnTo>
                      <a:lnTo>
                        <a:pt x="152" y="0"/>
                      </a:lnTo>
                      <a:lnTo>
                        <a:pt x="1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 name="Freeform 62"/>
              <p:cNvSpPr>
                <a:spLocks/>
              </p:cNvSpPr>
              <p:nvPr/>
            </p:nvSpPr>
            <p:spPr bwMode="auto">
              <a:xfrm>
                <a:off x="1052643" y="3711741"/>
                <a:ext cx="171450" cy="287338"/>
              </a:xfrm>
              <a:custGeom>
                <a:avLst/>
                <a:gdLst>
                  <a:gd name="T0" fmla="*/ 50 w 108"/>
                  <a:gd name="T1" fmla="*/ 0 h 181"/>
                  <a:gd name="T2" fmla="*/ 67 w 108"/>
                  <a:gd name="T3" fmla="*/ 0 h 181"/>
                  <a:gd name="T4" fmla="*/ 67 w 108"/>
                  <a:gd name="T5" fmla="*/ 14 h 181"/>
                  <a:gd name="T6" fmla="*/ 87 w 108"/>
                  <a:gd name="T7" fmla="*/ 20 h 181"/>
                  <a:gd name="T8" fmla="*/ 105 w 108"/>
                  <a:gd name="T9" fmla="*/ 28 h 181"/>
                  <a:gd name="T10" fmla="*/ 92 w 108"/>
                  <a:gd name="T11" fmla="*/ 49 h 181"/>
                  <a:gd name="T12" fmla="*/ 79 w 108"/>
                  <a:gd name="T13" fmla="*/ 43 h 181"/>
                  <a:gd name="T14" fmla="*/ 69 w 108"/>
                  <a:gd name="T15" fmla="*/ 39 h 181"/>
                  <a:gd name="T16" fmla="*/ 58 w 108"/>
                  <a:gd name="T17" fmla="*/ 38 h 181"/>
                  <a:gd name="T18" fmla="*/ 51 w 108"/>
                  <a:gd name="T19" fmla="*/ 39 h 181"/>
                  <a:gd name="T20" fmla="*/ 46 w 108"/>
                  <a:gd name="T21" fmla="*/ 41 h 181"/>
                  <a:gd name="T22" fmla="*/ 42 w 108"/>
                  <a:gd name="T23" fmla="*/ 45 h 181"/>
                  <a:gd name="T24" fmla="*/ 39 w 108"/>
                  <a:gd name="T25" fmla="*/ 49 h 181"/>
                  <a:gd name="T26" fmla="*/ 39 w 108"/>
                  <a:gd name="T27" fmla="*/ 54 h 181"/>
                  <a:gd name="T28" fmla="*/ 39 w 108"/>
                  <a:gd name="T29" fmla="*/ 59 h 181"/>
                  <a:gd name="T30" fmla="*/ 40 w 108"/>
                  <a:gd name="T31" fmla="*/ 61 h 181"/>
                  <a:gd name="T32" fmla="*/ 43 w 108"/>
                  <a:gd name="T33" fmla="*/ 64 h 181"/>
                  <a:gd name="T34" fmla="*/ 49 w 108"/>
                  <a:gd name="T35" fmla="*/ 67 h 181"/>
                  <a:gd name="T36" fmla="*/ 54 w 108"/>
                  <a:gd name="T37" fmla="*/ 68 h 181"/>
                  <a:gd name="T38" fmla="*/ 72 w 108"/>
                  <a:gd name="T39" fmla="*/ 74 h 181"/>
                  <a:gd name="T40" fmla="*/ 87 w 108"/>
                  <a:gd name="T41" fmla="*/ 79 h 181"/>
                  <a:gd name="T42" fmla="*/ 99 w 108"/>
                  <a:gd name="T43" fmla="*/ 89 h 181"/>
                  <a:gd name="T44" fmla="*/ 105 w 108"/>
                  <a:gd name="T45" fmla="*/ 102 h 181"/>
                  <a:gd name="T46" fmla="*/ 108 w 108"/>
                  <a:gd name="T47" fmla="*/ 115 h 181"/>
                  <a:gd name="T48" fmla="*/ 104 w 108"/>
                  <a:gd name="T49" fmla="*/ 134 h 181"/>
                  <a:gd name="T50" fmla="*/ 94 w 108"/>
                  <a:gd name="T51" fmla="*/ 149 h 181"/>
                  <a:gd name="T52" fmla="*/ 79 w 108"/>
                  <a:gd name="T53" fmla="*/ 158 h 181"/>
                  <a:gd name="T54" fmla="*/ 58 w 108"/>
                  <a:gd name="T55" fmla="*/ 164 h 181"/>
                  <a:gd name="T56" fmla="*/ 58 w 108"/>
                  <a:gd name="T57" fmla="*/ 181 h 181"/>
                  <a:gd name="T58" fmla="*/ 40 w 108"/>
                  <a:gd name="T59" fmla="*/ 181 h 181"/>
                  <a:gd name="T60" fmla="*/ 40 w 108"/>
                  <a:gd name="T61" fmla="*/ 164 h 181"/>
                  <a:gd name="T62" fmla="*/ 19 w 108"/>
                  <a:gd name="T63" fmla="*/ 160 h 181"/>
                  <a:gd name="T64" fmla="*/ 0 w 108"/>
                  <a:gd name="T65" fmla="*/ 152 h 181"/>
                  <a:gd name="T66" fmla="*/ 11 w 108"/>
                  <a:gd name="T67" fmla="*/ 129 h 181"/>
                  <a:gd name="T68" fmla="*/ 24 w 108"/>
                  <a:gd name="T69" fmla="*/ 135 h 181"/>
                  <a:gd name="T70" fmla="*/ 36 w 108"/>
                  <a:gd name="T71" fmla="*/ 139 h 181"/>
                  <a:gd name="T72" fmla="*/ 50 w 108"/>
                  <a:gd name="T73" fmla="*/ 140 h 181"/>
                  <a:gd name="T74" fmla="*/ 64 w 108"/>
                  <a:gd name="T75" fmla="*/ 138 h 181"/>
                  <a:gd name="T76" fmla="*/ 72 w 108"/>
                  <a:gd name="T77" fmla="*/ 132 h 181"/>
                  <a:gd name="T78" fmla="*/ 75 w 108"/>
                  <a:gd name="T79" fmla="*/ 121 h 181"/>
                  <a:gd name="T80" fmla="*/ 75 w 108"/>
                  <a:gd name="T81" fmla="*/ 115 h 181"/>
                  <a:gd name="T82" fmla="*/ 72 w 108"/>
                  <a:gd name="T83" fmla="*/ 111 h 181"/>
                  <a:gd name="T84" fmla="*/ 68 w 108"/>
                  <a:gd name="T85" fmla="*/ 107 h 181"/>
                  <a:gd name="T86" fmla="*/ 64 w 108"/>
                  <a:gd name="T87" fmla="*/ 104 h 181"/>
                  <a:gd name="T88" fmla="*/ 57 w 108"/>
                  <a:gd name="T89" fmla="*/ 103 h 181"/>
                  <a:gd name="T90" fmla="*/ 40 w 108"/>
                  <a:gd name="T91" fmla="*/ 97 h 181"/>
                  <a:gd name="T92" fmla="*/ 24 w 108"/>
                  <a:gd name="T93" fmla="*/ 91 h 181"/>
                  <a:gd name="T94" fmla="*/ 13 w 108"/>
                  <a:gd name="T95" fmla="*/ 79 h 181"/>
                  <a:gd name="T96" fmla="*/ 10 w 108"/>
                  <a:gd name="T97" fmla="*/ 74 h 181"/>
                  <a:gd name="T98" fmla="*/ 7 w 108"/>
                  <a:gd name="T99" fmla="*/ 66 h 181"/>
                  <a:gd name="T100" fmla="*/ 7 w 108"/>
                  <a:gd name="T101" fmla="*/ 59 h 181"/>
                  <a:gd name="T102" fmla="*/ 10 w 108"/>
                  <a:gd name="T103" fmla="*/ 42 h 181"/>
                  <a:gd name="T104" fmla="*/ 18 w 108"/>
                  <a:gd name="T105" fmla="*/ 30 h 181"/>
                  <a:gd name="T106" fmla="*/ 32 w 108"/>
                  <a:gd name="T107" fmla="*/ 20 h 181"/>
                  <a:gd name="T108" fmla="*/ 50 w 108"/>
                  <a:gd name="T109" fmla="*/ 14 h 181"/>
                  <a:gd name="T110" fmla="*/ 50 w 108"/>
                  <a:gd name="T11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 h="181">
                    <a:moveTo>
                      <a:pt x="50" y="0"/>
                    </a:moveTo>
                    <a:lnTo>
                      <a:pt x="67" y="0"/>
                    </a:lnTo>
                    <a:lnTo>
                      <a:pt x="67" y="14"/>
                    </a:lnTo>
                    <a:lnTo>
                      <a:pt x="87" y="20"/>
                    </a:lnTo>
                    <a:lnTo>
                      <a:pt x="105" y="28"/>
                    </a:lnTo>
                    <a:lnTo>
                      <a:pt x="92" y="49"/>
                    </a:lnTo>
                    <a:lnTo>
                      <a:pt x="79" y="43"/>
                    </a:lnTo>
                    <a:lnTo>
                      <a:pt x="69" y="39"/>
                    </a:lnTo>
                    <a:lnTo>
                      <a:pt x="58" y="38"/>
                    </a:lnTo>
                    <a:lnTo>
                      <a:pt x="51" y="39"/>
                    </a:lnTo>
                    <a:lnTo>
                      <a:pt x="46" y="41"/>
                    </a:lnTo>
                    <a:lnTo>
                      <a:pt x="42" y="45"/>
                    </a:lnTo>
                    <a:lnTo>
                      <a:pt x="39" y="49"/>
                    </a:lnTo>
                    <a:lnTo>
                      <a:pt x="39" y="54"/>
                    </a:lnTo>
                    <a:lnTo>
                      <a:pt x="39" y="59"/>
                    </a:lnTo>
                    <a:lnTo>
                      <a:pt x="40" y="61"/>
                    </a:lnTo>
                    <a:lnTo>
                      <a:pt x="43" y="64"/>
                    </a:lnTo>
                    <a:lnTo>
                      <a:pt x="49" y="67"/>
                    </a:lnTo>
                    <a:lnTo>
                      <a:pt x="54" y="68"/>
                    </a:lnTo>
                    <a:lnTo>
                      <a:pt x="72" y="74"/>
                    </a:lnTo>
                    <a:lnTo>
                      <a:pt x="87" y="79"/>
                    </a:lnTo>
                    <a:lnTo>
                      <a:pt x="99" y="89"/>
                    </a:lnTo>
                    <a:lnTo>
                      <a:pt x="105" y="102"/>
                    </a:lnTo>
                    <a:lnTo>
                      <a:pt x="108" y="115"/>
                    </a:lnTo>
                    <a:lnTo>
                      <a:pt x="104" y="134"/>
                    </a:lnTo>
                    <a:lnTo>
                      <a:pt x="94" y="149"/>
                    </a:lnTo>
                    <a:lnTo>
                      <a:pt x="79" y="158"/>
                    </a:lnTo>
                    <a:lnTo>
                      <a:pt x="58" y="164"/>
                    </a:lnTo>
                    <a:lnTo>
                      <a:pt x="58" y="181"/>
                    </a:lnTo>
                    <a:lnTo>
                      <a:pt x="40" y="181"/>
                    </a:lnTo>
                    <a:lnTo>
                      <a:pt x="40" y="164"/>
                    </a:lnTo>
                    <a:lnTo>
                      <a:pt x="19" y="160"/>
                    </a:lnTo>
                    <a:lnTo>
                      <a:pt x="0" y="152"/>
                    </a:lnTo>
                    <a:lnTo>
                      <a:pt x="11" y="129"/>
                    </a:lnTo>
                    <a:lnTo>
                      <a:pt x="24" y="135"/>
                    </a:lnTo>
                    <a:lnTo>
                      <a:pt x="36" y="139"/>
                    </a:lnTo>
                    <a:lnTo>
                      <a:pt x="50" y="140"/>
                    </a:lnTo>
                    <a:lnTo>
                      <a:pt x="64" y="138"/>
                    </a:lnTo>
                    <a:lnTo>
                      <a:pt x="72" y="132"/>
                    </a:lnTo>
                    <a:lnTo>
                      <a:pt x="75" y="121"/>
                    </a:lnTo>
                    <a:lnTo>
                      <a:pt x="75" y="115"/>
                    </a:lnTo>
                    <a:lnTo>
                      <a:pt x="72" y="111"/>
                    </a:lnTo>
                    <a:lnTo>
                      <a:pt x="68" y="107"/>
                    </a:lnTo>
                    <a:lnTo>
                      <a:pt x="64" y="104"/>
                    </a:lnTo>
                    <a:lnTo>
                      <a:pt x="57" y="103"/>
                    </a:lnTo>
                    <a:lnTo>
                      <a:pt x="40" y="97"/>
                    </a:lnTo>
                    <a:lnTo>
                      <a:pt x="24" y="91"/>
                    </a:lnTo>
                    <a:lnTo>
                      <a:pt x="13" y="79"/>
                    </a:lnTo>
                    <a:lnTo>
                      <a:pt x="10" y="74"/>
                    </a:lnTo>
                    <a:lnTo>
                      <a:pt x="7" y="66"/>
                    </a:lnTo>
                    <a:lnTo>
                      <a:pt x="7" y="59"/>
                    </a:lnTo>
                    <a:lnTo>
                      <a:pt x="10" y="42"/>
                    </a:lnTo>
                    <a:lnTo>
                      <a:pt x="18" y="30"/>
                    </a:lnTo>
                    <a:lnTo>
                      <a:pt x="32" y="20"/>
                    </a:lnTo>
                    <a:lnTo>
                      <a:pt x="50" y="14"/>
                    </a:lnTo>
                    <a:lnTo>
                      <a:pt x="5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pic>
        <p:nvPicPr>
          <p:cNvPr id="1026" name="Picture 2" descr="O:\marketing\web_ digital_mkt\New-Public-Site\images\meeting-from-abo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416" y="1798117"/>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6641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p:cNvSpPr>
          <p:nvPr>
            <p:ph type="title"/>
          </p:nvPr>
        </p:nvSpPr>
        <p:spPr/>
        <p:txBody>
          <a:bodyPr/>
          <a:lstStyle/>
          <a:p>
            <a:r>
              <a:rPr lang="en-US" dirty="0" smtClean="0"/>
              <a:t>Tax Deductible and Not Includable</a:t>
            </a:r>
          </a:p>
        </p:txBody>
      </p:sp>
      <p:grpSp>
        <p:nvGrpSpPr>
          <p:cNvPr id="4" name="Group 3"/>
          <p:cNvGrpSpPr/>
          <p:nvPr/>
        </p:nvGrpSpPr>
        <p:grpSpPr>
          <a:xfrm>
            <a:off x="1505283" y="3553974"/>
            <a:ext cx="5773468" cy="897502"/>
            <a:chOff x="1541403" y="4841882"/>
            <a:chExt cx="5773468" cy="897502"/>
          </a:xfrm>
        </p:grpSpPr>
        <p:sp>
          <p:nvSpPr>
            <p:cNvPr id="13" name="Rectangle 6"/>
            <p:cNvSpPr/>
            <p:nvPr/>
          </p:nvSpPr>
          <p:spPr>
            <a:xfrm>
              <a:off x="2403728" y="4841882"/>
              <a:ext cx="4911143" cy="897502"/>
            </a:xfrm>
            <a:custGeom>
              <a:avLst/>
              <a:gdLst/>
              <a:ahLst/>
              <a:cxnLst/>
              <a:rect l="l" t="t" r="r" b="b"/>
              <a:pathLst>
                <a:path w="6903339" h="1721972">
                  <a:moveTo>
                    <a:pt x="0" y="0"/>
                  </a:moveTo>
                  <a:lnTo>
                    <a:pt x="6903339" y="0"/>
                  </a:lnTo>
                  <a:lnTo>
                    <a:pt x="6903339" y="1721972"/>
                  </a:lnTo>
                  <a:lnTo>
                    <a:pt x="0" y="1721972"/>
                  </a:lnTo>
                  <a:cubicBezTo>
                    <a:pt x="296626" y="1549875"/>
                    <a:pt x="495570" y="1228663"/>
                    <a:pt x="495570" y="860986"/>
                  </a:cubicBezTo>
                  <a:cubicBezTo>
                    <a:pt x="495570" y="493309"/>
                    <a:pt x="296626" y="172098"/>
                    <a:pt x="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774204" y="5105967"/>
              <a:ext cx="4540667" cy="369332"/>
            </a:xfrm>
            <a:prstGeom prst="rect">
              <a:avLst/>
            </a:prstGeom>
            <a:noFill/>
          </p:spPr>
          <p:txBody>
            <a:bodyPr wrap="none" rtlCol="0" anchor="ctr">
              <a:spAutoFit/>
            </a:bodyPr>
            <a:lstStyle/>
            <a:p>
              <a:r>
                <a:rPr lang="en-US" dirty="0" smtClean="0">
                  <a:solidFill>
                    <a:schemeClr val="accent2"/>
                  </a:solidFill>
                </a:rPr>
                <a:t>Not Included in Participant’s Gross Income</a:t>
              </a:r>
              <a:endParaRPr lang="en-US" dirty="0">
                <a:solidFill>
                  <a:schemeClr val="accent2"/>
                </a:solidFill>
              </a:endParaRPr>
            </a:p>
          </p:txBody>
        </p:sp>
        <p:grpSp>
          <p:nvGrpSpPr>
            <p:cNvPr id="2" name="Group 1"/>
            <p:cNvGrpSpPr/>
            <p:nvPr/>
          </p:nvGrpSpPr>
          <p:grpSpPr>
            <a:xfrm>
              <a:off x="1541403" y="4841882"/>
              <a:ext cx="1089566" cy="897502"/>
              <a:chOff x="1541403" y="4841882"/>
              <a:chExt cx="1089566" cy="897502"/>
            </a:xfrm>
          </p:grpSpPr>
          <p:sp>
            <p:nvSpPr>
              <p:cNvPr id="14" name="Oval 13"/>
              <p:cNvSpPr/>
              <p:nvPr/>
            </p:nvSpPr>
            <p:spPr>
              <a:xfrm>
                <a:off x="1541403" y="4841882"/>
                <a:ext cx="1089566" cy="8975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768643" y="5029066"/>
                <a:ext cx="635084" cy="523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p:cNvSpPr/>
              <p:nvPr/>
            </p:nvSpPr>
            <p:spPr>
              <a:xfrm>
                <a:off x="1907975" y="5195883"/>
                <a:ext cx="356420" cy="189500"/>
              </a:xfrm>
              <a:custGeom>
                <a:avLst/>
                <a:gdLst>
                  <a:gd name="connsiteX0" fmla="*/ 0 w 1609344"/>
                  <a:gd name="connsiteY0" fmla="*/ 468174 h 1038759"/>
                  <a:gd name="connsiteX1" fmla="*/ 570585 w 1609344"/>
                  <a:gd name="connsiteY1" fmla="*/ 1038759 h 1038759"/>
                  <a:gd name="connsiteX2" fmla="*/ 1609344 w 1609344"/>
                  <a:gd name="connsiteY2" fmla="*/ 0 h 1038759"/>
                </a:gdLst>
                <a:ahLst/>
                <a:cxnLst>
                  <a:cxn ang="0">
                    <a:pos x="connsiteX0" y="connsiteY0"/>
                  </a:cxn>
                  <a:cxn ang="0">
                    <a:pos x="connsiteX1" y="connsiteY1"/>
                  </a:cxn>
                  <a:cxn ang="0">
                    <a:pos x="connsiteX2" y="connsiteY2"/>
                  </a:cxn>
                </a:cxnLst>
                <a:rect l="l" t="t" r="r" b="b"/>
                <a:pathLst>
                  <a:path w="1609344" h="1038759">
                    <a:moveTo>
                      <a:pt x="0" y="468174"/>
                    </a:moveTo>
                    <a:lnTo>
                      <a:pt x="570585" y="1038759"/>
                    </a:lnTo>
                    <a:lnTo>
                      <a:pt x="1609344" y="0"/>
                    </a:lnTo>
                  </a:path>
                </a:pathLst>
              </a:custGeom>
              <a:noFill/>
              <a:ln w="130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 name="Group 2"/>
          <p:cNvGrpSpPr/>
          <p:nvPr/>
        </p:nvGrpSpPr>
        <p:grpSpPr>
          <a:xfrm>
            <a:off x="1531973" y="2276862"/>
            <a:ext cx="5746778" cy="979798"/>
            <a:chOff x="1667023" y="3564770"/>
            <a:chExt cx="5647847" cy="979798"/>
          </a:xfrm>
        </p:grpSpPr>
        <p:sp>
          <p:nvSpPr>
            <p:cNvPr id="7" name="Rectangle 6"/>
            <p:cNvSpPr/>
            <p:nvPr/>
          </p:nvSpPr>
          <p:spPr>
            <a:xfrm>
              <a:off x="2544206" y="3564770"/>
              <a:ext cx="4770664" cy="979798"/>
            </a:xfrm>
            <a:custGeom>
              <a:avLst/>
              <a:gdLst/>
              <a:ahLst/>
              <a:cxnLst/>
              <a:rect l="l" t="t" r="r" b="b"/>
              <a:pathLst>
                <a:path w="6903339" h="1721972">
                  <a:moveTo>
                    <a:pt x="0" y="0"/>
                  </a:moveTo>
                  <a:lnTo>
                    <a:pt x="6903339" y="0"/>
                  </a:lnTo>
                  <a:lnTo>
                    <a:pt x="6903339" y="1721972"/>
                  </a:lnTo>
                  <a:lnTo>
                    <a:pt x="0" y="1721972"/>
                  </a:lnTo>
                  <a:cubicBezTo>
                    <a:pt x="296626" y="1549875"/>
                    <a:pt x="495570" y="1228663"/>
                    <a:pt x="495570" y="860986"/>
                  </a:cubicBezTo>
                  <a:cubicBezTo>
                    <a:pt x="495570" y="493309"/>
                    <a:pt x="296626" y="172098"/>
                    <a:pt x="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948831" y="3853070"/>
              <a:ext cx="2886372" cy="403198"/>
            </a:xfrm>
            <a:prstGeom prst="rect">
              <a:avLst/>
            </a:prstGeom>
            <a:noFill/>
          </p:spPr>
          <p:txBody>
            <a:bodyPr wrap="none" rtlCol="0" anchor="ctr">
              <a:spAutoFit/>
            </a:bodyPr>
            <a:lstStyle/>
            <a:p>
              <a:r>
                <a:rPr lang="en-US" dirty="0" smtClean="0">
                  <a:solidFill>
                    <a:schemeClr val="accent2"/>
                  </a:solidFill>
                </a:rPr>
                <a:t>Business Tax Deduction</a:t>
              </a:r>
              <a:endParaRPr lang="en-US" dirty="0">
                <a:solidFill>
                  <a:schemeClr val="accent2"/>
                </a:solidFill>
              </a:endParaRPr>
            </a:p>
          </p:txBody>
        </p:sp>
        <p:grpSp>
          <p:nvGrpSpPr>
            <p:cNvPr id="19" name="Group 18"/>
            <p:cNvGrpSpPr/>
            <p:nvPr/>
          </p:nvGrpSpPr>
          <p:grpSpPr>
            <a:xfrm>
              <a:off x="1667023" y="3586673"/>
              <a:ext cx="1089566" cy="897502"/>
              <a:chOff x="1541403" y="4841882"/>
              <a:chExt cx="1089566" cy="897502"/>
            </a:xfrm>
          </p:grpSpPr>
          <p:sp>
            <p:nvSpPr>
              <p:cNvPr id="20" name="Oval 19"/>
              <p:cNvSpPr/>
              <p:nvPr/>
            </p:nvSpPr>
            <p:spPr>
              <a:xfrm>
                <a:off x="1541403" y="4841882"/>
                <a:ext cx="1089566" cy="8975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1768643" y="5029066"/>
                <a:ext cx="635084" cy="523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1907975" y="5195883"/>
                <a:ext cx="356420" cy="189500"/>
              </a:xfrm>
              <a:custGeom>
                <a:avLst/>
                <a:gdLst>
                  <a:gd name="connsiteX0" fmla="*/ 0 w 1609344"/>
                  <a:gd name="connsiteY0" fmla="*/ 468174 h 1038759"/>
                  <a:gd name="connsiteX1" fmla="*/ 570585 w 1609344"/>
                  <a:gd name="connsiteY1" fmla="*/ 1038759 h 1038759"/>
                  <a:gd name="connsiteX2" fmla="*/ 1609344 w 1609344"/>
                  <a:gd name="connsiteY2" fmla="*/ 0 h 1038759"/>
                </a:gdLst>
                <a:ahLst/>
                <a:cxnLst>
                  <a:cxn ang="0">
                    <a:pos x="connsiteX0" y="connsiteY0"/>
                  </a:cxn>
                  <a:cxn ang="0">
                    <a:pos x="connsiteX1" y="connsiteY1"/>
                  </a:cxn>
                  <a:cxn ang="0">
                    <a:pos x="connsiteX2" y="connsiteY2"/>
                  </a:cxn>
                </a:cxnLst>
                <a:rect l="l" t="t" r="r" b="b"/>
                <a:pathLst>
                  <a:path w="1609344" h="1038759">
                    <a:moveTo>
                      <a:pt x="0" y="468174"/>
                    </a:moveTo>
                    <a:lnTo>
                      <a:pt x="570585" y="1038759"/>
                    </a:lnTo>
                    <a:lnTo>
                      <a:pt x="1609344" y="0"/>
                    </a:lnTo>
                  </a:path>
                </a:pathLst>
              </a:custGeom>
              <a:noFill/>
              <a:ln w="130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40675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Tax Deferred Growth</a:t>
            </a:r>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40907" t="19946" r="9005" b="763"/>
          <a:stretch/>
        </p:blipFill>
        <p:spPr>
          <a:xfrm>
            <a:off x="2924175" y="1415034"/>
            <a:ext cx="3048000" cy="4824984"/>
          </a:xfrm>
          <a:prstGeom prst="rect">
            <a:avLst/>
          </a:prstGeom>
        </p:spPr>
      </p:pic>
      <p:grpSp>
        <p:nvGrpSpPr>
          <p:cNvPr id="12" name="Group 11"/>
          <p:cNvGrpSpPr/>
          <p:nvPr/>
        </p:nvGrpSpPr>
        <p:grpSpPr>
          <a:xfrm>
            <a:off x="2924175" y="4813554"/>
            <a:ext cx="2621280" cy="1047849"/>
            <a:chOff x="6096000" y="4718304"/>
            <a:chExt cx="2621280" cy="1047849"/>
          </a:xfrm>
        </p:grpSpPr>
        <p:sp>
          <p:nvSpPr>
            <p:cNvPr id="13" name="Rectangle 12"/>
            <p:cNvSpPr/>
            <p:nvPr/>
          </p:nvSpPr>
          <p:spPr>
            <a:xfrm>
              <a:off x="6096000" y="4718304"/>
              <a:ext cx="2621280" cy="1047849"/>
            </a:xfrm>
            <a:prstGeom prst="rect">
              <a:avLst/>
            </a:prstGeom>
            <a:solidFill>
              <a:srgbClr val="3D9B35">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304877" y="4780563"/>
              <a:ext cx="2412403" cy="923330"/>
            </a:xfrm>
            <a:prstGeom prst="rect">
              <a:avLst/>
            </a:prstGeom>
            <a:noFill/>
          </p:spPr>
          <p:txBody>
            <a:bodyPr wrap="square" rtlCol="0" anchor="t">
              <a:spAutoFit/>
            </a:bodyPr>
            <a:lstStyle/>
            <a:p>
              <a:r>
                <a:rPr lang="en-US" dirty="0" smtClean="0">
                  <a:solidFill>
                    <a:schemeClr val="bg1"/>
                  </a:solidFill>
                </a:rPr>
                <a:t>Growth not currently</a:t>
              </a:r>
            </a:p>
            <a:p>
              <a:r>
                <a:rPr lang="en-US" dirty="0" smtClean="0">
                  <a:solidFill>
                    <a:schemeClr val="bg1"/>
                  </a:solidFill>
                </a:rPr>
                <a:t>included </a:t>
              </a:r>
              <a:r>
                <a:rPr lang="en-US" smtClean="0">
                  <a:solidFill>
                    <a:schemeClr val="bg1"/>
                  </a:solidFill>
                </a:rPr>
                <a:t>in the gross </a:t>
              </a:r>
              <a:r>
                <a:rPr lang="en-US" dirty="0" smtClean="0">
                  <a:solidFill>
                    <a:schemeClr val="bg1"/>
                  </a:solidFill>
                </a:rPr>
                <a:t>income of participant.</a:t>
              </a:r>
              <a:endParaRPr lang="en-US" dirty="0">
                <a:solidFill>
                  <a:schemeClr val="bg1"/>
                </a:solidFill>
              </a:endParaRPr>
            </a:p>
          </p:txBody>
        </p:sp>
      </p:grpSp>
    </p:spTree>
    <p:extLst>
      <p:ext uri="{BB962C8B-B14F-4D97-AF65-F5344CB8AC3E}">
        <p14:creationId xmlns:p14="http://schemas.microsoft.com/office/powerpoint/2010/main" val="17258311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Purchase Life Insurance with Pre Tax Dollars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6</a:t>
            </a:fld>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0907" t="19946" r="9005" b="763"/>
          <a:stretch/>
        </p:blipFill>
        <p:spPr>
          <a:xfrm>
            <a:off x="2924175" y="1415034"/>
            <a:ext cx="3048000" cy="4824984"/>
          </a:xfrm>
          <a:prstGeom prst="rect">
            <a:avLst/>
          </a:prstGeom>
        </p:spPr>
      </p:pic>
      <p:grpSp>
        <p:nvGrpSpPr>
          <p:cNvPr id="5" name="Group 4"/>
          <p:cNvGrpSpPr/>
          <p:nvPr/>
        </p:nvGrpSpPr>
        <p:grpSpPr>
          <a:xfrm>
            <a:off x="2924175" y="4343400"/>
            <a:ext cx="1809330" cy="1896618"/>
            <a:chOff x="6147022" y="1682804"/>
            <a:chExt cx="2595052" cy="2488631"/>
          </a:xfrm>
        </p:grpSpPr>
        <p:sp>
          <p:nvSpPr>
            <p:cNvPr id="6" name="Rectangle 5"/>
            <p:cNvSpPr/>
            <p:nvPr/>
          </p:nvSpPr>
          <p:spPr>
            <a:xfrm>
              <a:off x="6147022" y="1682804"/>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Permanent Life Insurance</a:t>
              </a:r>
              <a:endParaRPr lang="en-US" dirty="0"/>
            </a:p>
          </p:txBody>
        </p:sp>
        <p:pic>
          <p:nvPicPr>
            <p:cNvPr id="7" name="Picture 6"/>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147022" y="2422389"/>
              <a:ext cx="2595052" cy="174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0364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11"/>
          <p:cNvSpPr txBox="1">
            <a:spLocks noChangeArrowheads="1"/>
          </p:cNvSpPr>
          <p:nvPr/>
        </p:nvSpPr>
        <p:spPr bwMode="auto">
          <a:xfrm>
            <a:off x="4708525" y="6494463"/>
            <a:ext cx="4325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r>
              <a:rPr lang="en-US" sz="1200" dirty="0"/>
              <a:t>*  IRC Section 101(a) (There are some exceptions to the rule)</a:t>
            </a:r>
          </a:p>
        </p:txBody>
      </p:sp>
      <p:sp>
        <p:nvSpPr>
          <p:cNvPr id="2" name="Title 1"/>
          <p:cNvSpPr>
            <a:spLocks noGrp="1"/>
          </p:cNvSpPr>
          <p:nvPr>
            <p:ph type="title"/>
          </p:nvPr>
        </p:nvSpPr>
        <p:spPr/>
        <p:txBody>
          <a:bodyPr/>
          <a:lstStyle/>
          <a:p>
            <a:r>
              <a:rPr lang="en-US" dirty="0" smtClean="0"/>
              <a:t>Distributions From Plan</a:t>
            </a:r>
            <a:endParaRPr lang="en-US"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40907" t="19946" r="9005" b="763"/>
          <a:stretch/>
        </p:blipFill>
        <p:spPr>
          <a:xfrm>
            <a:off x="0" y="1415034"/>
            <a:ext cx="3048000" cy="4824984"/>
          </a:xfrm>
          <a:prstGeom prst="rect">
            <a:avLst/>
          </a:prstGeom>
        </p:spPr>
      </p:pic>
      <p:grpSp>
        <p:nvGrpSpPr>
          <p:cNvPr id="9" name="Group 8"/>
          <p:cNvGrpSpPr/>
          <p:nvPr/>
        </p:nvGrpSpPr>
        <p:grpSpPr>
          <a:xfrm>
            <a:off x="1164112" y="1505140"/>
            <a:ext cx="5526313" cy="430887"/>
            <a:chOff x="768620" y="2099907"/>
            <a:chExt cx="5526313" cy="430887"/>
          </a:xfrm>
        </p:grpSpPr>
        <p:sp>
          <p:nvSpPr>
            <p:cNvPr id="10" name="Rectangle 9"/>
            <p:cNvSpPr/>
            <p:nvPr/>
          </p:nvSpPr>
          <p:spPr>
            <a:xfrm>
              <a:off x="1296705" y="2099907"/>
              <a:ext cx="4998228" cy="430887"/>
            </a:xfrm>
            <a:prstGeom prst="rect">
              <a:avLst/>
            </a:prstGeom>
            <a:solidFill>
              <a:schemeClr val="accent1"/>
            </a:solidFill>
          </p:spPr>
          <p:txBody>
            <a:bodyPr wrap="none">
              <a:spAutoFit/>
            </a:bodyPr>
            <a:lstStyle/>
            <a:p>
              <a:r>
                <a:rPr lang="en-US" altLang="en-US" sz="2200" dirty="0" smtClean="0">
                  <a:solidFill>
                    <a:schemeClr val="bg1"/>
                  </a:solidFill>
                </a:rPr>
                <a:t>Included in Participant’s Gross Income</a:t>
              </a:r>
              <a:endParaRPr lang="en-US" altLang="en-US" sz="2200" dirty="0">
                <a:solidFill>
                  <a:schemeClr val="bg1"/>
                </a:solidFill>
              </a:endParaRPr>
            </a:p>
          </p:txBody>
        </p:sp>
        <p:sp>
          <p:nvSpPr>
            <p:cNvPr id="11" name="Rectangle 10"/>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1</a:t>
              </a:r>
              <a:endParaRPr lang="en-US" sz="2200" b="1" dirty="0"/>
            </a:p>
          </p:txBody>
        </p:sp>
      </p:grpSp>
      <p:grpSp>
        <p:nvGrpSpPr>
          <p:cNvPr id="12" name="Group 11"/>
          <p:cNvGrpSpPr/>
          <p:nvPr/>
        </p:nvGrpSpPr>
        <p:grpSpPr>
          <a:xfrm>
            <a:off x="1164112" y="2162492"/>
            <a:ext cx="7960441" cy="430887"/>
            <a:chOff x="768620" y="2748115"/>
            <a:chExt cx="7960441" cy="430887"/>
          </a:xfrm>
        </p:grpSpPr>
        <p:sp>
          <p:nvSpPr>
            <p:cNvPr id="13" name="Rectangle 12"/>
            <p:cNvSpPr/>
            <p:nvPr/>
          </p:nvSpPr>
          <p:spPr>
            <a:xfrm>
              <a:off x="1296705" y="2748115"/>
              <a:ext cx="7432356" cy="430887"/>
            </a:xfrm>
            <a:prstGeom prst="rect">
              <a:avLst/>
            </a:prstGeom>
            <a:solidFill>
              <a:schemeClr val="accent1"/>
            </a:solidFill>
          </p:spPr>
          <p:txBody>
            <a:bodyPr wrap="none">
              <a:spAutoFit/>
            </a:bodyPr>
            <a:lstStyle/>
            <a:p>
              <a:r>
                <a:rPr lang="en-US" altLang="en-US" sz="2200" dirty="0" smtClean="0">
                  <a:solidFill>
                    <a:schemeClr val="bg1"/>
                  </a:solidFill>
                </a:rPr>
                <a:t>Life Insurance Death Benefits Received Income Tax Free*</a:t>
              </a:r>
              <a:endParaRPr lang="en-US" altLang="en-US" sz="2200" dirty="0">
                <a:solidFill>
                  <a:schemeClr val="bg1"/>
                </a:solidFill>
              </a:endParaRPr>
            </a:p>
          </p:txBody>
        </p:sp>
        <p:sp>
          <p:nvSpPr>
            <p:cNvPr id="14" name="Rectangle 13"/>
            <p:cNvSpPr/>
            <p:nvPr/>
          </p:nvSpPr>
          <p:spPr>
            <a:xfrm>
              <a:off x="768620" y="2748115"/>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2</a:t>
              </a:r>
              <a:endParaRPr lang="en-US" sz="2200" b="1" dirty="0"/>
            </a:p>
          </p:txBody>
        </p:sp>
      </p:grpSp>
      <p:grpSp>
        <p:nvGrpSpPr>
          <p:cNvPr id="16" name="Group 15"/>
          <p:cNvGrpSpPr/>
          <p:nvPr/>
        </p:nvGrpSpPr>
        <p:grpSpPr>
          <a:xfrm>
            <a:off x="0" y="4343400"/>
            <a:ext cx="1809330" cy="1896618"/>
            <a:chOff x="6147022" y="1682804"/>
            <a:chExt cx="2595052" cy="2488631"/>
          </a:xfrm>
        </p:grpSpPr>
        <p:sp>
          <p:nvSpPr>
            <p:cNvPr id="17" name="Rectangle 16"/>
            <p:cNvSpPr/>
            <p:nvPr/>
          </p:nvSpPr>
          <p:spPr>
            <a:xfrm>
              <a:off x="6147022" y="1682804"/>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Permanent Life Insurance</a:t>
              </a:r>
              <a:endParaRPr lang="en-US" dirty="0"/>
            </a:p>
          </p:txBody>
        </p:sp>
        <p:pic>
          <p:nvPicPr>
            <p:cNvPr id="18" name="Picture 17"/>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147022" y="2422389"/>
              <a:ext cx="2595052" cy="174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0279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Types of Qualified Plans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8</a:t>
            </a:fld>
            <a:endParaRPr lang="en-US" dirty="0"/>
          </a:p>
        </p:txBody>
      </p:sp>
      <p:grpSp>
        <p:nvGrpSpPr>
          <p:cNvPr id="57" name="Group 56"/>
          <p:cNvGrpSpPr/>
          <p:nvPr/>
        </p:nvGrpSpPr>
        <p:grpSpPr>
          <a:xfrm>
            <a:off x="257175" y="1792282"/>
            <a:ext cx="2070500" cy="4529740"/>
            <a:chOff x="180975" y="1817103"/>
            <a:chExt cx="2070500" cy="4529740"/>
          </a:xfrm>
        </p:grpSpPr>
        <p:sp>
          <p:nvSpPr>
            <p:cNvPr id="24" name="Text Box 28"/>
            <p:cNvSpPr txBox="1">
              <a:spLocks noChangeArrowheads="1"/>
            </p:cNvSpPr>
            <p:nvPr/>
          </p:nvSpPr>
          <p:spPr bwMode="auto">
            <a:xfrm>
              <a:off x="180975" y="2699239"/>
              <a:ext cx="1081984"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rgbClr val="46AA42"/>
                  </a:solidFill>
                  <a:latin typeface="Times New Roman" pitchFamily="18" charset="0"/>
                </a:defRPr>
              </a:lvl1pPr>
              <a:lvl2pPr marL="742950" indent="-285750" eaLnBrk="0" hangingPunct="0">
                <a:defRPr sz="4000">
                  <a:solidFill>
                    <a:srgbClr val="46AA42"/>
                  </a:solidFill>
                  <a:latin typeface="Times New Roman" pitchFamily="18" charset="0"/>
                </a:defRPr>
              </a:lvl2pPr>
              <a:lvl3pPr marL="1143000" indent="-228600" eaLnBrk="0" hangingPunct="0">
                <a:defRPr sz="4000">
                  <a:solidFill>
                    <a:srgbClr val="46AA42"/>
                  </a:solidFill>
                  <a:latin typeface="Times New Roman" pitchFamily="18" charset="0"/>
                </a:defRPr>
              </a:lvl3pPr>
              <a:lvl4pPr marL="1600200" indent="-228600" eaLnBrk="0" hangingPunct="0">
                <a:defRPr sz="4000">
                  <a:solidFill>
                    <a:srgbClr val="46AA42"/>
                  </a:solidFill>
                  <a:latin typeface="Times New Roman" pitchFamily="18" charset="0"/>
                </a:defRPr>
              </a:lvl4pPr>
              <a:lvl5pPr marL="2057400" indent="-228600" eaLnBrk="0" hangingPunct="0">
                <a:defRPr sz="4000">
                  <a:solidFill>
                    <a:srgbClr val="46AA42"/>
                  </a:solidFill>
                  <a:latin typeface="Times New Roman" pitchFamily="18" charset="0"/>
                </a:defRPr>
              </a:lvl5pPr>
              <a:lvl6pPr marL="2514600" indent="-228600" eaLnBrk="0" fontAlgn="base" hangingPunct="0">
                <a:lnSpc>
                  <a:spcPct val="85000"/>
                </a:lnSpc>
                <a:spcBef>
                  <a:spcPct val="0"/>
                </a:spcBef>
                <a:spcAft>
                  <a:spcPct val="0"/>
                </a:spcAft>
                <a:defRPr sz="4000">
                  <a:solidFill>
                    <a:srgbClr val="46AA42"/>
                  </a:solidFill>
                  <a:latin typeface="Times New Roman" pitchFamily="18" charset="0"/>
                </a:defRPr>
              </a:lvl6pPr>
              <a:lvl7pPr marL="2971800" indent="-228600" eaLnBrk="0" fontAlgn="base" hangingPunct="0">
                <a:lnSpc>
                  <a:spcPct val="85000"/>
                </a:lnSpc>
                <a:spcBef>
                  <a:spcPct val="0"/>
                </a:spcBef>
                <a:spcAft>
                  <a:spcPct val="0"/>
                </a:spcAft>
                <a:defRPr sz="4000">
                  <a:solidFill>
                    <a:srgbClr val="46AA42"/>
                  </a:solidFill>
                  <a:latin typeface="Times New Roman" pitchFamily="18" charset="0"/>
                </a:defRPr>
              </a:lvl7pPr>
              <a:lvl8pPr marL="3429000" indent="-228600" eaLnBrk="0" fontAlgn="base" hangingPunct="0">
                <a:lnSpc>
                  <a:spcPct val="85000"/>
                </a:lnSpc>
                <a:spcBef>
                  <a:spcPct val="0"/>
                </a:spcBef>
                <a:spcAft>
                  <a:spcPct val="0"/>
                </a:spcAft>
                <a:defRPr sz="4000">
                  <a:solidFill>
                    <a:srgbClr val="46AA42"/>
                  </a:solidFill>
                  <a:latin typeface="Times New Roman" pitchFamily="18" charset="0"/>
                </a:defRPr>
              </a:lvl8pPr>
              <a:lvl9pPr marL="3886200" indent="-228600" eaLnBrk="0" fontAlgn="base" hangingPunct="0">
                <a:lnSpc>
                  <a:spcPct val="85000"/>
                </a:lnSpc>
                <a:spcBef>
                  <a:spcPct val="0"/>
                </a:spcBef>
                <a:spcAft>
                  <a:spcPct val="0"/>
                </a:spcAft>
                <a:defRPr sz="4000">
                  <a:solidFill>
                    <a:srgbClr val="46AA42"/>
                  </a:solidFill>
                  <a:latin typeface="Times New Roman" pitchFamily="18" charset="0"/>
                </a:defRPr>
              </a:lvl9pPr>
            </a:lstStyle>
            <a:p>
              <a:pPr algn="r" eaLnBrk="1" hangingPunct="1">
                <a:spcBef>
                  <a:spcPct val="50000"/>
                </a:spcBef>
              </a:pPr>
              <a:r>
                <a:rPr lang="en-US" sz="1200" b="1" dirty="0" smtClean="0">
                  <a:solidFill>
                    <a:schemeClr val="accent2"/>
                  </a:solidFill>
                  <a:latin typeface="Arial Narrow" panose="020B0606020202030204" pitchFamily="34" charset="0"/>
                </a:rPr>
                <a:t>Flexible</a:t>
              </a:r>
            </a:p>
            <a:p>
              <a:pPr algn="r" eaLnBrk="1" hangingPunct="1">
                <a:spcBef>
                  <a:spcPct val="50000"/>
                </a:spcBef>
              </a:pPr>
              <a:r>
                <a:rPr lang="en-US" sz="1200" b="1" dirty="0" smtClean="0">
                  <a:solidFill>
                    <a:schemeClr val="accent2"/>
                  </a:solidFill>
                  <a:latin typeface="Arial Narrow" panose="020B0606020202030204" pitchFamily="34" charset="0"/>
                </a:rPr>
                <a:t>Contributions</a:t>
              </a:r>
              <a:endParaRPr lang="en-US" sz="1200" b="1" dirty="0">
                <a:solidFill>
                  <a:schemeClr val="accent2"/>
                </a:solidFill>
                <a:latin typeface="Arial Narrow" panose="020B0606020202030204" pitchFamily="34" charset="0"/>
              </a:endParaRPr>
            </a:p>
          </p:txBody>
        </p:sp>
        <p:grpSp>
          <p:nvGrpSpPr>
            <p:cNvPr id="42" name="Group 41"/>
            <p:cNvGrpSpPr/>
            <p:nvPr/>
          </p:nvGrpSpPr>
          <p:grpSpPr>
            <a:xfrm>
              <a:off x="823489" y="1817103"/>
              <a:ext cx="1427986" cy="4529740"/>
              <a:chOff x="823489" y="1817103"/>
              <a:chExt cx="1427986" cy="4529740"/>
            </a:xfrm>
          </p:grpSpPr>
          <p:sp>
            <p:nvSpPr>
              <p:cNvPr id="4" name="Oval 3"/>
              <p:cNvSpPr/>
              <p:nvPr/>
            </p:nvSpPr>
            <p:spPr>
              <a:xfrm>
                <a:off x="872778" y="3739035"/>
                <a:ext cx="809625" cy="6362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smtClean="0"/>
                  <a:t>Profit</a:t>
                </a:r>
              </a:p>
              <a:p>
                <a:pPr algn="ctr"/>
                <a:r>
                  <a:rPr lang="en-US" sz="1000" dirty="0" smtClean="0"/>
                  <a:t>Sharing</a:t>
                </a:r>
              </a:p>
              <a:p>
                <a:pPr algn="ctr"/>
                <a:r>
                  <a:rPr lang="en-US" sz="1000" dirty="0" smtClean="0"/>
                  <a:t>Plan</a:t>
                </a:r>
                <a:endParaRPr lang="en-US" sz="1000" dirty="0"/>
              </a:p>
            </p:txBody>
          </p:sp>
          <p:sp>
            <p:nvSpPr>
              <p:cNvPr id="5" name="Oval 4"/>
              <p:cNvSpPr/>
              <p:nvPr/>
            </p:nvSpPr>
            <p:spPr>
              <a:xfrm>
                <a:off x="823489" y="5526959"/>
                <a:ext cx="886994" cy="819884"/>
              </a:xfrm>
              <a:prstGeom prst="ellipse">
                <a:avLst/>
              </a:prstGeom>
              <a:ln/>
            </p:spPr>
            <p:style>
              <a:lnRef idx="1">
                <a:schemeClr val="accent5"/>
              </a:lnRef>
              <a:fillRef idx="3">
                <a:schemeClr val="accent5"/>
              </a:fillRef>
              <a:effectRef idx="2">
                <a:schemeClr val="accent5"/>
              </a:effectRef>
              <a:fontRef idx="minor">
                <a:schemeClr val="lt1"/>
              </a:fontRef>
            </p:style>
            <p:txBody>
              <a:bodyPr wrap="none" rtlCol="0" anchor="ctr"/>
              <a:lstStyle/>
              <a:p>
                <a:pPr algn="ctr"/>
                <a:r>
                  <a:rPr lang="en-US" sz="1050" dirty="0" smtClean="0"/>
                  <a:t>Participant</a:t>
                </a:r>
                <a:endParaRPr lang="en-US" sz="1050" dirty="0"/>
              </a:p>
            </p:txBody>
          </p:sp>
          <p:sp>
            <p:nvSpPr>
              <p:cNvPr id="6" name="Oval 5"/>
              <p:cNvSpPr/>
              <p:nvPr/>
            </p:nvSpPr>
            <p:spPr>
              <a:xfrm>
                <a:off x="906772" y="1817103"/>
                <a:ext cx="731699" cy="731699"/>
              </a:xfrm>
              <a:prstGeom prst="ellipse">
                <a:avLst/>
              </a:prstGeom>
              <a:ln/>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en-US" sz="1000" dirty="0" smtClean="0"/>
                  <a:t>Business</a:t>
                </a:r>
                <a:endParaRPr lang="en-US" sz="1000" dirty="0"/>
              </a:p>
            </p:txBody>
          </p:sp>
          <p:cxnSp>
            <p:nvCxnSpPr>
              <p:cNvPr id="23" name="Straight Arrow Connector 22"/>
              <p:cNvCxnSpPr/>
              <p:nvPr/>
            </p:nvCxnSpPr>
            <p:spPr>
              <a:xfrm rot="5400000">
                <a:off x="719959" y="3134144"/>
                <a:ext cx="1115261" cy="0"/>
              </a:xfrm>
              <a:prstGeom prst="straightConnector1">
                <a:avLst/>
              </a:prstGeom>
              <a:ln w="38100">
                <a:solidFill>
                  <a:schemeClr val="accent2"/>
                </a:solidFill>
                <a:tailEnd type="arrow" w="lg"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05328" y="4932901"/>
                <a:ext cx="1115261" cy="0"/>
              </a:xfrm>
              <a:prstGeom prst="straightConnector1">
                <a:avLst/>
              </a:prstGeom>
              <a:ln w="38100">
                <a:solidFill>
                  <a:schemeClr val="accent2"/>
                </a:solidFill>
                <a:tailEnd type="arrow" w="lg" len="sm"/>
              </a:ln>
            </p:spPr>
            <p:style>
              <a:lnRef idx="1">
                <a:schemeClr val="accent1"/>
              </a:lnRef>
              <a:fillRef idx="0">
                <a:schemeClr val="accent1"/>
              </a:fillRef>
              <a:effectRef idx="0">
                <a:schemeClr val="accent1"/>
              </a:effectRef>
              <a:fontRef idx="minor">
                <a:schemeClr val="tx1"/>
              </a:fontRef>
            </p:style>
          </p:cxnSp>
          <p:sp>
            <p:nvSpPr>
              <p:cNvPr id="29" name="Text Box 28"/>
              <p:cNvSpPr txBox="1">
                <a:spLocks noChangeArrowheads="1"/>
              </p:cNvSpPr>
              <p:nvPr/>
            </p:nvSpPr>
            <p:spPr bwMode="auto">
              <a:xfrm>
                <a:off x="1169491" y="4523499"/>
                <a:ext cx="1081984"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rgbClr val="46AA42"/>
                    </a:solidFill>
                    <a:latin typeface="Times New Roman" pitchFamily="18" charset="0"/>
                  </a:defRPr>
                </a:lvl1pPr>
                <a:lvl2pPr marL="742950" indent="-285750" eaLnBrk="0" hangingPunct="0">
                  <a:defRPr sz="4000">
                    <a:solidFill>
                      <a:srgbClr val="46AA42"/>
                    </a:solidFill>
                    <a:latin typeface="Times New Roman" pitchFamily="18" charset="0"/>
                  </a:defRPr>
                </a:lvl2pPr>
                <a:lvl3pPr marL="1143000" indent="-228600" eaLnBrk="0" hangingPunct="0">
                  <a:defRPr sz="4000">
                    <a:solidFill>
                      <a:srgbClr val="46AA42"/>
                    </a:solidFill>
                    <a:latin typeface="Times New Roman" pitchFamily="18" charset="0"/>
                  </a:defRPr>
                </a:lvl3pPr>
                <a:lvl4pPr marL="1600200" indent="-228600" eaLnBrk="0" hangingPunct="0">
                  <a:defRPr sz="4000">
                    <a:solidFill>
                      <a:srgbClr val="46AA42"/>
                    </a:solidFill>
                    <a:latin typeface="Times New Roman" pitchFamily="18" charset="0"/>
                  </a:defRPr>
                </a:lvl4pPr>
                <a:lvl5pPr marL="2057400" indent="-228600" eaLnBrk="0" hangingPunct="0">
                  <a:defRPr sz="4000">
                    <a:solidFill>
                      <a:srgbClr val="46AA42"/>
                    </a:solidFill>
                    <a:latin typeface="Times New Roman" pitchFamily="18" charset="0"/>
                  </a:defRPr>
                </a:lvl5pPr>
                <a:lvl6pPr marL="2514600" indent="-228600" eaLnBrk="0" fontAlgn="base" hangingPunct="0">
                  <a:lnSpc>
                    <a:spcPct val="85000"/>
                  </a:lnSpc>
                  <a:spcBef>
                    <a:spcPct val="0"/>
                  </a:spcBef>
                  <a:spcAft>
                    <a:spcPct val="0"/>
                  </a:spcAft>
                  <a:defRPr sz="4000">
                    <a:solidFill>
                      <a:srgbClr val="46AA42"/>
                    </a:solidFill>
                    <a:latin typeface="Times New Roman" pitchFamily="18" charset="0"/>
                  </a:defRPr>
                </a:lvl6pPr>
                <a:lvl7pPr marL="2971800" indent="-228600" eaLnBrk="0" fontAlgn="base" hangingPunct="0">
                  <a:lnSpc>
                    <a:spcPct val="85000"/>
                  </a:lnSpc>
                  <a:spcBef>
                    <a:spcPct val="0"/>
                  </a:spcBef>
                  <a:spcAft>
                    <a:spcPct val="0"/>
                  </a:spcAft>
                  <a:defRPr sz="4000">
                    <a:solidFill>
                      <a:srgbClr val="46AA42"/>
                    </a:solidFill>
                    <a:latin typeface="Times New Roman" pitchFamily="18" charset="0"/>
                  </a:defRPr>
                </a:lvl7pPr>
                <a:lvl8pPr marL="3429000" indent="-228600" eaLnBrk="0" fontAlgn="base" hangingPunct="0">
                  <a:lnSpc>
                    <a:spcPct val="85000"/>
                  </a:lnSpc>
                  <a:spcBef>
                    <a:spcPct val="0"/>
                  </a:spcBef>
                  <a:spcAft>
                    <a:spcPct val="0"/>
                  </a:spcAft>
                  <a:defRPr sz="4000">
                    <a:solidFill>
                      <a:srgbClr val="46AA42"/>
                    </a:solidFill>
                    <a:latin typeface="Times New Roman" pitchFamily="18" charset="0"/>
                  </a:defRPr>
                </a:lvl8pPr>
                <a:lvl9pPr marL="3886200" indent="-228600" eaLnBrk="0" fontAlgn="base" hangingPunct="0">
                  <a:lnSpc>
                    <a:spcPct val="85000"/>
                  </a:lnSpc>
                  <a:spcBef>
                    <a:spcPct val="0"/>
                  </a:spcBef>
                  <a:spcAft>
                    <a:spcPct val="0"/>
                  </a:spcAft>
                  <a:defRPr sz="4000">
                    <a:solidFill>
                      <a:srgbClr val="46AA42"/>
                    </a:solidFill>
                    <a:latin typeface="Times New Roman" pitchFamily="18" charset="0"/>
                  </a:defRPr>
                </a:lvl9pPr>
              </a:lstStyle>
              <a:p>
                <a:pPr algn="r" eaLnBrk="1" hangingPunct="1">
                  <a:spcBef>
                    <a:spcPct val="50000"/>
                  </a:spcBef>
                </a:pPr>
                <a:r>
                  <a:rPr lang="en-US" sz="1200" b="1" dirty="0" smtClean="0">
                    <a:solidFill>
                      <a:schemeClr val="accent2"/>
                    </a:solidFill>
                    <a:latin typeface="Arial Narrow" panose="020B0606020202030204" pitchFamily="34" charset="0"/>
                  </a:rPr>
                  <a:t>Benefit based on separate account value</a:t>
                </a:r>
                <a:endParaRPr lang="en-US" sz="1200" b="1" dirty="0">
                  <a:solidFill>
                    <a:schemeClr val="accent2"/>
                  </a:solidFill>
                  <a:latin typeface="Arial Narrow" panose="020B0606020202030204" pitchFamily="34" charset="0"/>
                </a:endParaRPr>
              </a:p>
            </p:txBody>
          </p:sp>
        </p:grpSp>
      </p:grpSp>
      <p:grpSp>
        <p:nvGrpSpPr>
          <p:cNvPr id="41" name="Group 40"/>
          <p:cNvGrpSpPr/>
          <p:nvPr/>
        </p:nvGrpSpPr>
        <p:grpSpPr>
          <a:xfrm>
            <a:off x="3255466" y="1792282"/>
            <a:ext cx="2342608" cy="4529740"/>
            <a:chOff x="2922091" y="1910390"/>
            <a:chExt cx="2342608" cy="4529740"/>
          </a:xfrm>
        </p:grpSpPr>
        <p:sp>
          <p:nvSpPr>
            <p:cNvPr id="31" name="Oval 30"/>
            <p:cNvSpPr/>
            <p:nvPr/>
          </p:nvSpPr>
          <p:spPr>
            <a:xfrm>
              <a:off x="3777903" y="3832322"/>
              <a:ext cx="809625" cy="6362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smtClean="0"/>
                <a:t>401(k)</a:t>
              </a:r>
              <a:endParaRPr lang="en-US" sz="1000" dirty="0"/>
            </a:p>
          </p:txBody>
        </p:sp>
        <p:sp>
          <p:nvSpPr>
            <p:cNvPr id="32" name="Oval 31"/>
            <p:cNvSpPr/>
            <p:nvPr/>
          </p:nvSpPr>
          <p:spPr>
            <a:xfrm>
              <a:off x="3728614" y="5620246"/>
              <a:ext cx="886994" cy="819884"/>
            </a:xfrm>
            <a:prstGeom prst="ellipse">
              <a:avLst/>
            </a:prstGeom>
            <a:ln/>
          </p:spPr>
          <p:style>
            <a:lnRef idx="1">
              <a:schemeClr val="accent5"/>
            </a:lnRef>
            <a:fillRef idx="3">
              <a:schemeClr val="accent5"/>
            </a:fillRef>
            <a:effectRef idx="2">
              <a:schemeClr val="accent5"/>
            </a:effectRef>
            <a:fontRef idx="minor">
              <a:schemeClr val="lt1"/>
            </a:fontRef>
          </p:style>
          <p:txBody>
            <a:bodyPr wrap="none" rtlCol="0" anchor="ctr"/>
            <a:lstStyle/>
            <a:p>
              <a:pPr algn="ctr"/>
              <a:r>
                <a:rPr lang="en-US" sz="1050" dirty="0" smtClean="0"/>
                <a:t>Participant</a:t>
              </a:r>
              <a:endParaRPr lang="en-US" sz="1050" dirty="0"/>
            </a:p>
          </p:txBody>
        </p:sp>
        <p:sp>
          <p:nvSpPr>
            <p:cNvPr id="33" name="Oval 32"/>
            <p:cNvSpPr/>
            <p:nvPr/>
          </p:nvSpPr>
          <p:spPr>
            <a:xfrm>
              <a:off x="3811897" y="1910390"/>
              <a:ext cx="731699" cy="731699"/>
            </a:xfrm>
            <a:prstGeom prst="ellipse">
              <a:avLst/>
            </a:prstGeom>
            <a:ln/>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en-US" sz="1000" dirty="0" smtClean="0"/>
                <a:t>Business</a:t>
              </a:r>
              <a:endParaRPr lang="en-US" sz="1000" dirty="0"/>
            </a:p>
          </p:txBody>
        </p:sp>
        <p:cxnSp>
          <p:nvCxnSpPr>
            <p:cNvPr id="34" name="Straight Arrow Connector 33"/>
            <p:cNvCxnSpPr/>
            <p:nvPr/>
          </p:nvCxnSpPr>
          <p:spPr>
            <a:xfrm rot="5400000">
              <a:off x="3625084" y="3227431"/>
              <a:ext cx="1115261" cy="0"/>
            </a:xfrm>
            <a:prstGeom prst="straightConnector1">
              <a:avLst/>
            </a:prstGeom>
            <a:ln w="38100">
              <a:solidFill>
                <a:schemeClr val="accent2"/>
              </a:solidFill>
              <a:tailEnd type="arrow" w="lg" len="sm"/>
            </a:ln>
          </p:spPr>
          <p:style>
            <a:lnRef idx="1">
              <a:schemeClr val="accent1"/>
            </a:lnRef>
            <a:fillRef idx="0">
              <a:schemeClr val="accent1"/>
            </a:fillRef>
            <a:effectRef idx="0">
              <a:schemeClr val="accent1"/>
            </a:effectRef>
            <a:fontRef idx="minor">
              <a:schemeClr val="tx1"/>
            </a:fontRef>
          </p:style>
        </p:cxnSp>
        <p:sp>
          <p:nvSpPr>
            <p:cNvPr id="35" name="Text Box 28"/>
            <p:cNvSpPr txBox="1">
              <a:spLocks noChangeArrowheads="1"/>
            </p:cNvSpPr>
            <p:nvPr/>
          </p:nvSpPr>
          <p:spPr bwMode="auto">
            <a:xfrm>
              <a:off x="3086100" y="2792526"/>
              <a:ext cx="1081984"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rgbClr val="46AA42"/>
                  </a:solidFill>
                  <a:latin typeface="Times New Roman" pitchFamily="18" charset="0"/>
                </a:defRPr>
              </a:lvl1pPr>
              <a:lvl2pPr marL="742950" indent="-285750" eaLnBrk="0" hangingPunct="0">
                <a:defRPr sz="4000">
                  <a:solidFill>
                    <a:srgbClr val="46AA42"/>
                  </a:solidFill>
                  <a:latin typeface="Times New Roman" pitchFamily="18" charset="0"/>
                </a:defRPr>
              </a:lvl2pPr>
              <a:lvl3pPr marL="1143000" indent="-228600" eaLnBrk="0" hangingPunct="0">
                <a:defRPr sz="4000">
                  <a:solidFill>
                    <a:srgbClr val="46AA42"/>
                  </a:solidFill>
                  <a:latin typeface="Times New Roman" pitchFamily="18" charset="0"/>
                </a:defRPr>
              </a:lvl3pPr>
              <a:lvl4pPr marL="1600200" indent="-228600" eaLnBrk="0" hangingPunct="0">
                <a:defRPr sz="4000">
                  <a:solidFill>
                    <a:srgbClr val="46AA42"/>
                  </a:solidFill>
                  <a:latin typeface="Times New Roman" pitchFamily="18" charset="0"/>
                </a:defRPr>
              </a:lvl4pPr>
              <a:lvl5pPr marL="2057400" indent="-228600" eaLnBrk="0" hangingPunct="0">
                <a:defRPr sz="4000">
                  <a:solidFill>
                    <a:srgbClr val="46AA42"/>
                  </a:solidFill>
                  <a:latin typeface="Times New Roman" pitchFamily="18" charset="0"/>
                </a:defRPr>
              </a:lvl5pPr>
              <a:lvl6pPr marL="2514600" indent="-228600" eaLnBrk="0" fontAlgn="base" hangingPunct="0">
                <a:lnSpc>
                  <a:spcPct val="85000"/>
                </a:lnSpc>
                <a:spcBef>
                  <a:spcPct val="0"/>
                </a:spcBef>
                <a:spcAft>
                  <a:spcPct val="0"/>
                </a:spcAft>
                <a:defRPr sz="4000">
                  <a:solidFill>
                    <a:srgbClr val="46AA42"/>
                  </a:solidFill>
                  <a:latin typeface="Times New Roman" pitchFamily="18" charset="0"/>
                </a:defRPr>
              </a:lvl6pPr>
              <a:lvl7pPr marL="2971800" indent="-228600" eaLnBrk="0" fontAlgn="base" hangingPunct="0">
                <a:lnSpc>
                  <a:spcPct val="85000"/>
                </a:lnSpc>
                <a:spcBef>
                  <a:spcPct val="0"/>
                </a:spcBef>
                <a:spcAft>
                  <a:spcPct val="0"/>
                </a:spcAft>
                <a:defRPr sz="4000">
                  <a:solidFill>
                    <a:srgbClr val="46AA42"/>
                  </a:solidFill>
                  <a:latin typeface="Times New Roman" pitchFamily="18" charset="0"/>
                </a:defRPr>
              </a:lvl7pPr>
              <a:lvl8pPr marL="3429000" indent="-228600" eaLnBrk="0" fontAlgn="base" hangingPunct="0">
                <a:lnSpc>
                  <a:spcPct val="85000"/>
                </a:lnSpc>
                <a:spcBef>
                  <a:spcPct val="0"/>
                </a:spcBef>
                <a:spcAft>
                  <a:spcPct val="0"/>
                </a:spcAft>
                <a:defRPr sz="4000">
                  <a:solidFill>
                    <a:srgbClr val="46AA42"/>
                  </a:solidFill>
                  <a:latin typeface="Times New Roman" pitchFamily="18" charset="0"/>
                </a:defRPr>
              </a:lvl8pPr>
              <a:lvl9pPr marL="3886200" indent="-228600" eaLnBrk="0" fontAlgn="base" hangingPunct="0">
                <a:lnSpc>
                  <a:spcPct val="85000"/>
                </a:lnSpc>
                <a:spcBef>
                  <a:spcPct val="0"/>
                </a:spcBef>
                <a:spcAft>
                  <a:spcPct val="0"/>
                </a:spcAft>
                <a:defRPr sz="4000">
                  <a:solidFill>
                    <a:srgbClr val="46AA42"/>
                  </a:solidFill>
                  <a:latin typeface="Times New Roman" pitchFamily="18" charset="0"/>
                </a:defRPr>
              </a:lvl9pPr>
            </a:lstStyle>
            <a:p>
              <a:pPr algn="r" eaLnBrk="1" hangingPunct="1">
                <a:spcBef>
                  <a:spcPct val="50000"/>
                </a:spcBef>
              </a:pPr>
              <a:r>
                <a:rPr lang="en-US" sz="1200" b="1" dirty="0" smtClean="0">
                  <a:solidFill>
                    <a:schemeClr val="accent2"/>
                  </a:solidFill>
                  <a:latin typeface="Arial Narrow" panose="020B0606020202030204" pitchFamily="34" charset="0"/>
                </a:rPr>
                <a:t>Matching</a:t>
              </a:r>
            </a:p>
            <a:p>
              <a:pPr algn="r" eaLnBrk="1" hangingPunct="1">
                <a:spcBef>
                  <a:spcPct val="50000"/>
                </a:spcBef>
              </a:pPr>
              <a:r>
                <a:rPr lang="en-US" sz="1200" b="1" dirty="0" smtClean="0">
                  <a:solidFill>
                    <a:schemeClr val="accent2"/>
                  </a:solidFill>
                  <a:latin typeface="Arial Narrow" panose="020B0606020202030204" pitchFamily="34" charset="0"/>
                </a:rPr>
                <a:t>Contribution</a:t>
              </a:r>
            </a:p>
          </p:txBody>
        </p:sp>
        <p:cxnSp>
          <p:nvCxnSpPr>
            <p:cNvPr id="36" name="Straight Arrow Connector 35"/>
            <p:cNvCxnSpPr/>
            <p:nvPr/>
          </p:nvCxnSpPr>
          <p:spPr>
            <a:xfrm rot="5400000">
              <a:off x="3515203" y="5026188"/>
              <a:ext cx="1115261" cy="0"/>
            </a:xfrm>
            <a:prstGeom prst="straightConnector1">
              <a:avLst/>
            </a:prstGeom>
            <a:ln w="38100">
              <a:solidFill>
                <a:schemeClr val="accent2"/>
              </a:solidFill>
              <a:tailEnd type="arrow" w="lg" len="sm"/>
            </a:ln>
          </p:spPr>
          <p:style>
            <a:lnRef idx="1">
              <a:schemeClr val="accent1"/>
            </a:lnRef>
            <a:fillRef idx="0">
              <a:schemeClr val="accent1"/>
            </a:fillRef>
            <a:effectRef idx="0">
              <a:schemeClr val="accent1"/>
            </a:effectRef>
            <a:fontRef idx="minor">
              <a:schemeClr val="tx1"/>
            </a:fontRef>
          </p:style>
        </p:cxnSp>
        <p:sp>
          <p:nvSpPr>
            <p:cNvPr id="37" name="Text Box 28"/>
            <p:cNvSpPr txBox="1">
              <a:spLocks noChangeArrowheads="1"/>
            </p:cNvSpPr>
            <p:nvPr/>
          </p:nvSpPr>
          <p:spPr bwMode="auto">
            <a:xfrm>
              <a:off x="2922091" y="4609735"/>
              <a:ext cx="1081984"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rgbClr val="46AA42"/>
                  </a:solidFill>
                  <a:latin typeface="Times New Roman" pitchFamily="18" charset="0"/>
                </a:defRPr>
              </a:lvl1pPr>
              <a:lvl2pPr marL="742950" indent="-285750" eaLnBrk="0" hangingPunct="0">
                <a:defRPr sz="4000">
                  <a:solidFill>
                    <a:srgbClr val="46AA42"/>
                  </a:solidFill>
                  <a:latin typeface="Times New Roman" pitchFamily="18" charset="0"/>
                </a:defRPr>
              </a:lvl2pPr>
              <a:lvl3pPr marL="1143000" indent="-228600" eaLnBrk="0" hangingPunct="0">
                <a:defRPr sz="4000">
                  <a:solidFill>
                    <a:srgbClr val="46AA42"/>
                  </a:solidFill>
                  <a:latin typeface="Times New Roman" pitchFamily="18" charset="0"/>
                </a:defRPr>
              </a:lvl3pPr>
              <a:lvl4pPr marL="1600200" indent="-228600" eaLnBrk="0" hangingPunct="0">
                <a:defRPr sz="4000">
                  <a:solidFill>
                    <a:srgbClr val="46AA42"/>
                  </a:solidFill>
                  <a:latin typeface="Times New Roman" pitchFamily="18" charset="0"/>
                </a:defRPr>
              </a:lvl4pPr>
              <a:lvl5pPr marL="2057400" indent="-228600" eaLnBrk="0" hangingPunct="0">
                <a:defRPr sz="4000">
                  <a:solidFill>
                    <a:srgbClr val="46AA42"/>
                  </a:solidFill>
                  <a:latin typeface="Times New Roman" pitchFamily="18" charset="0"/>
                </a:defRPr>
              </a:lvl5pPr>
              <a:lvl6pPr marL="2514600" indent="-228600" eaLnBrk="0" fontAlgn="base" hangingPunct="0">
                <a:lnSpc>
                  <a:spcPct val="85000"/>
                </a:lnSpc>
                <a:spcBef>
                  <a:spcPct val="0"/>
                </a:spcBef>
                <a:spcAft>
                  <a:spcPct val="0"/>
                </a:spcAft>
                <a:defRPr sz="4000">
                  <a:solidFill>
                    <a:srgbClr val="46AA42"/>
                  </a:solidFill>
                  <a:latin typeface="Times New Roman" pitchFamily="18" charset="0"/>
                </a:defRPr>
              </a:lvl6pPr>
              <a:lvl7pPr marL="2971800" indent="-228600" eaLnBrk="0" fontAlgn="base" hangingPunct="0">
                <a:lnSpc>
                  <a:spcPct val="85000"/>
                </a:lnSpc>
                <a:spcBef>
                  <a:spcPct val="0"/>
                </a:spcBef>
                <a:spcAft>
                  <a:spcPct val="0"/>
                </a:spcAft>
                <a:defRPr sz="4000">
                  <a:solidFill>
                    <a:srgbClr val="46AA42"/>
                  </a:solidFill>
                  <a:latin typeface="Times New Roman" pitchFamily="18" charset="0"/>
                </a:defRPr>
              </a:lvl7pPr>
              <a:lvl8pPr marL="3429000" indent="-228600" eaLnBrk="0" fontAlgn="base" hangingPunct="0">
                <a:lnSpc>
                  <a:spcPct val="85000"/>
                </a:lnSpc>
                <a:spcBef>
                  <a:spcPct val="0"/>
                </a:spcBef>
                <a:spcAft>
                  <a:spcPct val="0"/>
                </a:spcAft>
                <a:defRPr sz="4000">
                  <a:solidFill>
                    <a:srgbClr val="46AA42"/>
                  </a:solidFill>
                  <a:latin typeface="Times New Roman" pitchFamily="18" charset="0"/>
                </a:defRPr>
              </a:lvl8pPr>
              <a:lvl9pPr marL="3886200" indent="-228600" eaLnBrk="0" fontAlgn="base" hangingPunct="0">
                <a:lnSpc>
                  <a:spcPct val="85000"/>
                </a:lnSpc>
                <a:spcBef>
                  <a:spcPct val="0"/>
                </a:spcBef>
                <a:spcAft>
                  <a:spcPct val="0"/>
                </a:spcAft>
                <a:defRPr sz="4000">
                  <a:solidFill>
                    <a:srgbClr val="46AA42"/>
                  </a:solidFill>
                  <a:latin typeface="Times New Roman" pitchFamily="18" charset="0"/>
                </a:defRPr>
              </a:lvl9pPr>
            </a:lstStyle>
            <a:p>
              <a:pPr algn="r" eaLnBrk="1" hangingPunct="1">
                <a:spcBef>
                  <a:spcPct val="50000"/>
                </a:spcBef>
              </a:pPr>
              <a:r>
                <a:rPr lang="en-US" sz="1200" b="1" dirty="0" smtClean="0">
                  <a:solidFill>
                    <a:schemeClr val="accent2"/>
                  </a:solidFill>
                  <a:latin typeface="Arial Narrow" panose="020B0606020202030204" pitchFamily="34" charset="0"/>
                </a:rPr>
                <a:t>Benefit based on separate account value</a:t>
              </a:r>
              <a:endParaRPr lang="en-US" sz="1200" b="1" dirty="0">
                <a:solidFill>
                  <a:schemeClr val="accent2"/>
                </a:solidFill>
                <a:latin typeface="Arial Narrow" panose="020B0606020202030204" pitchFamily="34" charset="0"/>
              </a:endParaRPr>
            </a:p>
          </p:txBody>
        </p:sp>
        <p:cxnSp>
          <p:nvCxnSpPr>
            <p:cNvPr id="38" name="Straight Arrow Connector 37"/>
            <p:cNvCxnSpPr/>
            <p:nvPr/>
          </p:nvCxnSpPr>
          <p:spPr>
            <a:xfrm rot="16200000" flipV="1">
              <a:off x="3686653" y="5026188"/>
              <a:ext cx="1115261" cy="0"/>
            </a:xfrm>
            <a:prstGeom prst="straightConnector1">
              <a:avLst/>
            </a:prstGeom>
            <a:ln>
              <a:tailEnd type="arrow" w="lg" len="sm"/>
            </a:ln>
          </p:spPr>
          <p:style>
            <a:lnRef idx="1">
              <a:schemeClr val="accent1"/>
            </a:lnRef>
            <a:fillRef idx="0">
              <a:schemeClr val="accent1"/>
            </a:fillRef>
            <a:effectRef idx="0">
              <a:schemeClr val="accent1"/>
            </a:effectRef>
            <a:fontRef idx="minor">
              <a:schemeClr val="tx1"/>
            </a:fontRef>
          </p:style>
        </p:cxnSp>
        <p:sp>
          <p:nvSpPr>
            <p:cNvPr id="40" name="Text Box 28"/>
            <p:cNvSpPr txBox="1">
              <a:spLocks noChangeArrowheads="1"/>
            </p:cNvSpPr>
            <p:nvPr/>
          </p:nvSpPr>
          <p:spPr bwMode="auto">
            <a:xfrm>
              <a:off x="4182715" y="4655901"/>
              <a:ext cx="1081984"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rgbClr val="46AA42"/>
                  </a:solidFill>
                  <a:latin typeface="Times New Roman" pitchFamily="18" charset="0"/>
                </a:defRPr>
              </a:lvl1pPr>
              <a:lvl2pPr marL="742950" indent="-285750" eaLnBrk="0" hangingPunct="0">
                <a:defRPr sz="4000">
                  <a:solidFill>
                    <a:srgbClr val="46AA42"/>
                  </a:solidFill>
                  <a:latin typeface="Times New Roman" pitchFamily="18" charset="0"/>
                </a:defRPr>
              </a:lvl2pPr>
              <a:lvl3pPr marL="1143000" indent="-228600" eaLnBrk="0" hangingPunct="0">
                <a:defRPr sz="4000">
                  <a:solidFill>
                    <a:srgbClr val="46AA42"/>
                  </a:solidFill>
                  <a:latin typeface="Times New Roman" pitchFamily="18" charset="0"/>
                </a:defRPr>
              </a:lvl3pPr>
              <a:lvl4pPr marL="1600200" indent="-228600" eaLnBrk="0" hangingPunct="0">
                <a:defRPr sz="4000">
                  <a:solidFill>
                    <a:srgbClr val="46AA42"/>
                  </a:solidFill>
                  <a:latin typeface="Times New Roman" pitchFamily="18" charset="0"/>
                </a:defRPr>
              </a:lvl4pPr>
              <a:lvl5pPr marL="2057400" indent="-228600" eaLnBrk="0" hangingPunct="0">
                <a:defRPr sz="4000">
                  <a:solidFill>
                    <a:srgbClr val="46AA42"/>
                  </a:solidFill>
                  <a:latin typeface="Times New Roman" pitchFamily="18" charset="0"/>
                </a:defRPr>
              </a:lvl5pPr>
              <a:lvl6pPr marL="2514600" indent="-228600" eaLnBrk="0" fontAlgn="base" hangingPunct="0">
                <a:lnSpc>
                  <a:spcPct val="85000"/>
                </a:lnSpc>
                <a:spcBef>
                  <a:spcPct val="0"/>
                </a:spcBef>
                <a:spcAft>
                  <a:spcPct val="0"/>
                </a:spcAft>
                <a:defRPr sz="4000">
                  <a:solidFill>
                    <a:srgbClr val="46AA42"/>
                  </a:solidFill>
                  <a:latin typeface="Times New Roman" pitchFamily="18" charset="0"/>
                </a:defRPr>
              </a:lvl6pPr>
              <a:lvl7pPr marL="2971800" indent="-228600" eaLnBrk="0" fontAlgn="base" hangingPunct="0">
                <a:lnSpc>
                  <a:spcPct val="85000"/>
                </a:lnSpc>
                <a:spcBef>
                  <a:spcPct val="0"/>
                </a:spcBef>
                <a:spcAft>
                  <a:spcPct val="0"/>
                </a:spcAft>
                <a:defRPr sz="4000">
                  <a:solidFill>
                    <a:srgbClr val="46AA42"/>
                  </a:solidFill>
                  <a:latin typeface="Times New Roman" pitchFamily="18" charset="0"/>
                </a:defRPr>
              </a:lvl7pPr>
              <a:lvl8pPr marL="3429000" indent="-228600" eaLnBrk="0" fontAlgn="base" hangingPunct="0">
                <a:lnSpc>
                  <a:spcPct val="85000"/>
                </a:lnSpc>
                <a:spcBef>
                  <a:spcPct val="0"/>
                </a:spcBef>
                <a:spcAft>
                  <a:spcPct val="0"/>
                </a:spcAft>
                <a:defRPr sz="4000">
                  <a:solidFill>
                    <a:srgbClr val="46AA42"/>
                  </a:solidFill>
                  <a:latin typeface="Times New Roman" pitchFamily="18" charset="0"/>
                </a:defRPr>
              </a:lvl8pPr>
              <a:lvl9pPr marL="3886200" indent="-228600" eaLnBrk="0" fontAlgn="base" hangingPunct="0">
                <a:lnSpc>
                  <a:spcPct val="85000"/>
                </a:lnSpc>
                <a:spcBef>
                  <a:spcPct val="0"/>
                </a:spcBef>
                <a:spcAft>
                  <a:spcPct val="0"/>
                </a:spcAft>
                <a:defRPr sz="4000">
                  <a:solidFill>
                    <a:srgbClr val="46AA42"/>
                  </a:solidFill>
                  <a:latin typeface="Times New Roman" pitchFamily="18" charset="0"/>
                </a:defRPr>
              </a:lvl9pPr>
            </a:lstStyle>
            <a:p>
              <a:pPr eaLnBrk="1" hangingPunct="1">
                <a:spcBef>
                  <a:spcPct val="50000"/>
                </a:spcBef>
              </a:pPr>
              <a:r>
                <a:rPr lang="en-US" sz="1200" b="1" dirty="0" smtClean="0">
                  <a:solidFill>
                    <a:schemeClr val="accent2"/>
                  </a:solidFill>
                  <a:latin typeface="Arial Narrow" panose="020B0606020202030204" pitchFamily="34" charset="0"/>
                </a:rPr>
                <a:t>Elective</a:t>
              </a:r>
            </a:p>
            <a:p>
              <a:pPr eaLnBrk="1" hangingPunct="1">
                <a:spcBef>
                  <a:spcPct val="50000"/>
                </a:spcBef>
              </a:pPr>
              <a:r>
                <a:rPr lang="en-US" sz="1200" b="1" dirty="0" smtClean="0">
                  <a:solidFill>
                    <a:schemeClr val="accent2"/>
                  </a:solidFill>
                  <a:latin typeface="Arial Narrow" panose="020B0606020202030204" pitchFamily="34" charset="0"/>
                </a:rPr>
                <a:t>Contribution</a:t>
              </a:r>
              <a:endParaRPr lang="en-US" sz="1200" b="1" dirty="0">
                <a:solidFill>
                  <a:schemeClr val="accent2"/>
                </a:solidFill>
                <a:latin typeface="Arial Narrow" panose="020B0606020202030204" pitchFamily="34" charset="0"/>
              </a:endParaRPr>
            </a:p>
          </p:txBody>
        </p:sp>
      </p:grpSp>
      <p:grpSp>
        <p:nvGrpSpPr>
          <p:cNvPr id="64" name="Group 63"/>
          <p:cNvGrpSpPr/>
          <p:nvPr/>
        </p:nvGrpSpPr>
        <p:grpSpPr>
          <a:xfrm>
            <a:off x="6261275" y="1792282"/>
            <a:ext cx="1700958" cy="4529740"/>
            <a:chOff x="6010275" y="1792282"/>
            <a:chExt cx="1700958" cy="4529740"/>
          </a:xfrm>
        </p:grpSpPr>
        <p:sp>
          <p:nvSpPr>
            <p:cNvPr id="44" name="Oval 43"/>
            <p:cNvSpPr/>
            <p:nvPr/>
          </p:nvSpPr>
          <p:spPr>
            <a:xfrm>
              <a:off x="6873528" y="3714214"/>
              <a:ext cx="809625" cy="6362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smtClean="0"/>
                <a:t>Defined</a:t>
              </a:r>
            </a:p>
            <a:p>
              <a:pPr algn="ctr"/>
              <a:r>
                <a:rPr lang="en-US" sz="1000" dirty="0" smtClean="0"/>
                <a:t>Benefit</a:t>
              </a:r>
            </a:p>
            <a:p>
              <a:pPr algn="ctr"/>
              <a:r>
                <a:rPr lang="en-US" sz="1000" dirty="0" smtClean="0"/>
                <a:t>Plan</a:t>
              </a:r>
              <a:endParaRPr lang="en-US" sz="1000" dirty="0"/>
            </a:p>
          </p:txBody>
        </p:sp>
        <p:sp>
          <p:nvSpPr>
            <p:cNvPr id="45" name="Oval 44"/>
            <p:cNvSpPr/>
            <p:nvPr/>
          </p:nvSpPr>
          <p:spPr>
            <a:xfrm>
              <a:off x="6824239" y="5502138"/>
              <a:ext cx="886994" cy="819884"/>
            </a:xfrm>
            <a:prstGeom prst="ellipse">
              <a:avLst/>
            </a:prstGeom>
            <a:ln/>
          </p:spPr>
          <p:style>
            <a:lnRef idx="1">
              <a:schemeClr val="accent5"/>
            </a:lnRef>
            <a:fillRef idx="3">
              <a:schemeClr val="accent5"/>
            </a:fillRef>
            <a:effectRef idx="2">
              <a:schemeClr val="accent5"/>
            </a:effectRef>
            <a:fontRef idx="minor">
              <a:schemeClr val="lt1"/>
            </a:fontRef>
          </p:style>
          <p:txBody>
            <a:bodyPr wrap="none" rtlCol="0" anchor="ctr"/>
            <a:lstStyle/>
            <a:p>
              <a:pPr algn="ctr"/>
              <a:r>
                <a:rPr lang="en-US" sz="1050" dirty="0" smtClean="0"/>
                <a:t>Participant</a:t>
              </a:r>
              <a:endParaRPr lang="en-US" sz="1050" dirty="0"/>
            </a:p>
          </p:txBody>
        </p:sp>
        <p:sp>
          <p:nvSpPr>
            <p:cNvPr id="46" name="Oval 45"/>
            <p:cNvSpPr/>
            <p:nvPr/>
          </p:nvSpPr>
          <p:spPr>
            <a:xfrm>
              <a:off x="6907522" y="1792282"/>
              <a:ext cx="731699" cy="731699"/>
            </a:xfrm>
            <a:prstGeom prst="ellipse">
              <a:avLst/>
            </a:prstGeom>
            <a:ln/>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en-US" sz="1000" dirty="0" smtClean="0"/>
                <a:t>Business</a:t>
              </a:r>
              <a:endParaRPr lang="en-US" sz="1000" dirty="0"/>
            </a:p>
          </p:txBody>
        </p:sp>
        <p:cxnSp>
          <p:nvCxnSpPr>
            <p:cNvPr id="47" name="Straight Arrow Connector 46"/>
            <p:cNvCxnSpPr/>
            <p:nvPr/>
          </p:nvCxnSpPr>
          <p:spPr>
            <a:xfrm rot="5400000">
              <a:off x="6720709" y="3109323"/>
              <a:ext cx="1115261" cy="0"/>
            </a:xfrm>
            <a:prstGeom prst="straightConnector1">
              <a:avLst/>
            </a:prstGeom>
            <a:ln w="38100">
              <a:solidFill>
                <a:schemeClr val="accent2"/>
              </a:solidFill>
              <a:tailEnd type="arrow" w="lg" len="sm"/>
            </a:ln>
          </p:spPr>
          <p:style>
            <a:lnRef idx="1">
              <a:schemeClr val="accent1"/>
            </a:lnRef>
            <a:fillRef idx="0">
              <a:schemeClr val="accent1"/>
            </a:fillRef>
            <a:effectRef idx="0">
              <a:schemeClr val="accent1"/>
            </a:effectRef>
            <a:fontRef idx="minor">
              <a:schemeClr val="tx1"/>
            </a:fontRef>
          </p:style>
        </p:cxnSp>
        <p:sp>
          <p:nvSpPr>
            <p:cNvPr id="48" name="Text Box 28"/>
            <p:cNvSpPr txBox="1">
              <a:spLocks noChangeArrowheads="1"/>
            </p:cNvSpPr>
            <p:nvPr/>
          </p:nvSpPr>
          <p:spPr bwMode="auto">
            <a:xfrm>
              <a:off x="6010275" y="2674418"/>
              <a:ext cx="1253434"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rgbClr val="46AA42"/>
                  </a:solidFill>
                  <a:latin typeface="Times New Roman" pitchFamily="18" charset="0"/>
                </a:defRPr>
              </a:lvl1pPr>
              <a:lvl2pPr marL="742950" indent="-285750" eaLnBrk="0" hangingPunct="0">
                <a:defRPr sz="4000">
                  <a:solidFill>
                    <a:srgbClr val="46AA42"/>
                  </a:solidFill>
                  <a:latin typeface="Times New Roman" pitchFamily="18" charset="0"/>
                </a:defRPr>
              </a:lvl2pPr>
              <a:lvl3pPr marL="1143000" indent="-228600" eaLnBrk="0" hangingPunct="0">
                <a:defRPr sz="4000">
                  <a:solidFill>
                    <a:srgbClr val="46AA42"/>
                  </a:solidFill>
                  <a:latin typeface="Times New Roman" pitchFamily="18" charset="0"/>
                </a:defRPr>
              </a:lvl3pPr>
              <a:lvl4pPr marL="1600200" indent="-228600" eaLnBrk="0" hangingPunct="0">
                <a:defRPr sz="4000">
                  <a:solidFill>
                    <a:srgbClr val="46AA42"/>
                  </a:solidFill>
                  <a:latin typeface="Times New Roman" pitchFamily="18" charset="0"/>
                </a:defRPr>
              </a:lvl4pPr>
              <a:lvl5pPr marL="2057400" indent="-228600" eaLnBrk="0" hangingPunct="0">
                <a:defRPr sz="4000">
                  <a:solidFill>
                    <a:srgbClr val="46AA42"/>
                  </a:solidFill>
                  <a:latin typeface="Times New Roman" pitchFamily="18" charset="0"/>
                </a:defRPr>
              </a:lvl5pPr>
              <a:lvl6pPr marL="2514600" indent="-228600" eaLnBrk="0" fontAlgn="base" hangingPunct="0">
                <a:lnSpc>
                  <a:spcPct val="85000"/>
                </a:lnSpc>
                <a:spcBef>
                  <a:spcPct val="0"/>
                </a:spcBef>
                <a:spcAft>
                  <a:spcPct val="0"/>
                </a:spcAft>
                <a:defRPr sz="4000">
                  <a:solidFill>
                    <a:srgbClr val="46AA42"/>
                  </a:solidFill>
                  <a:latin typeface="Times New Roman" pitchFamily="18" charset="0"/>
                </a:defRPr>
              </a:lvl6pPr>
              <a:lvl7pPr marL="2971800" indent="-228600" eaLnBrk="0" fontAlgn="base" hangingPunct="0">
                <a:lnSpc>
                  <a:spcPct val="85000"/>
                </a:lnSpc>
                <a:spcBef>
                  <a:spcPct val="0"/>
                </a:spcBef>
                <a:spcAft>
                  <a:spcPct val="0"/>
                </a:spcAft>
                <a:defRPr sz="4000">
                  <a:solidFill>
                    <a:srgbClr val="46AA42"/>
                  </a:solidFill>
                  <a:latin typeface="Times New Roman" pitchFamily="18" charset="0"/>
                </a:defRPr>
              </a:lvl7pPr>
              <a:lvl8pPr marL="3429000" indent="-228600" eaLnBrk="0" fontAlgn="base" hangingPunct="0">
                <a:lnSpc>
                  <a:spcPct val="85000"/>
                </a:lnSpc>
                <a:spcBef>
                  <a:spcPct val="0"/>
                </a:spcBef>
                <a:spcAft>
                  <a:spcPct val="0"/>
                </a:spcAft>
                <a:defRPr sz="4000">
                  <a:solidFill>
                    <a:srgbClr val="46AA42"/>
                  </a:solidFill>
                  <a:latin typeface="Times New Roman" pitchFamily="18" charset="0"/>
                </a:defRPr>
              </a:lvl8pPr>
              <a:lvl9pPr marL="3886200" indent="-228600" eaLnBrk="0" fontAlgn="base" hangingPunct="0">
                <a:lnSpc>
                  <a:spcPct val="85000"/>
                </a:lnSpc>
                <a:spcBef>
                  <a:spcPct val="0"/>
                </a:spcBef>
                <a:spcAft>
                  <a:spcPct val="0"/>
                </a:spcAft>
                <a:defRPr sz="4000">
                  <a:solidFill>
                    <a:srgbClr val="46AA42"/>
                  </a:solidFill>
                  <a:latin typeface="Times New Roman" pitchFamily="18" charset="0"/>
                </a:defRPr>
              </a:lvl9pPr>
            </a:lstStyle>
            <a:p>
              <a:pPr algn="r" eaLnBrk="1" hangingPunct="1">
                <a:spcBef>
                  <a:spcPct val="50000"/>
                </a:spcBef>
              </a:pPr>
              <a:r>
                <a:rPr lang="en-US" sz="1200" b="1" dirty="0" smtClean="0">
                  <a:solidFill>
                    <a:schemeClr val="accent2"/>
                  </a:solidFill>
                  <a:latin typeface="Arial Narrow" panose="020B0606020202030204" pitchFamily="34" charset="0"/>
                </a:rPr>
                <a:t>Contribution Based on Planned Benefit</a:t>
              </a:r>
              <a:endParaRPr lang="en-US" sz="1200" b="1" dirty="0">
                <a:solidFill>
                  <a:schemeClr val="accent2"/>
                </a:solidFill>
                <a:latin typeface="Arial Narrow" panose="020B0606020202030204" pitchFamily="34" charset="0"/>
              </a:endParaRPr>
            </a:p>
          </p:txBody>
        </p:sp>
        <p:cxnSp>
          <p:nvCxnSpPr>
            <p:cNvPr id="49" name="Straight Arrow Connector 48"/>
            <p:cNvCxnSpPr/>
            <p:nvPr/>
          </p:nvCxnSpPr>
          <p:spPr>
            <a:xfrm rot="5400000">
              <a:off x="6715603" y="4908080"/>
              <a:ext cx="1115261" cy="0"/>
            </a:xfrm>
            <a:prstGeom prst="straightConnector1">
              <a:avLst/>
            </a:prstGeom>
            <a:ln w="38100">
              <a:solidFill>
                <a:schemeClr val="accent2"/>
              </a:solidFill>
              <a:tailEnd type="arrow" w="lg" len="sm"/>
            </a:ln>
          </p:spPr>
          <p:style>
            <a:lnRef idx="1">
              <a:schemeClr val="accent1"/>
            </a:lnRef>
            <a:fillRef idx="0">
              <a:schemeClr val="accent1"/>
            </a:fillRef>
            <a:effectRef idx="0">
              <a:schemeClr val="accent1"/>
            </a:effectRef>
            <a:fontRef idx="minor">
              <a:schemeClr val="tx1"/>
            </a:fontRef>
          </p:style>
        </p:cxnSp>
        <p:sp>
          <p:nvSpPr>
            <p:cNvPr id="50" name="Text Box 28"/>
            <p:cNvSpPr txBox="1">
              <a:spLocks noChangeArrowheads="1"/>
            </p:cNvSpPr>
            <p:nvPr/>
          </p:nvSpPr>
          <p:spPr bwMode="auto">
            <a:xfrm>
              <a:off x="6122491" y="4491627"/>
              <a:ext cx="1081984"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rgbClr val="46AA42"/>
                  </a:solidFill>
                  <a:latin typeface="Times New Roman" pitchFamily="18" charset="0"/>
                </a:defRPr>
              </a:lvl1pPr>
              <a:lvl2pPr marL="742950" indent="-285750" eaLnBrk="0" hangingPunct="0">
                <a:defRPr sz="4000">
                  <a:solidFill>
                    <a:srgbClr val="46AA42"/>
                  </a:solidFill>
                  <a:latin typeface="Times New Roman" pitchFamily="18" charset="0"/>
                </a:defRPr>
              </a:lvl2pPr>
              <a:lvl3pPr marL="1143000" indent="-228600" eaLnBrk="0" hangingPunct="0">
                <a:defRPr sz="4000">
                  <a:solidFill>
                    <a:srgbClr val="46AA42"/>
                  </a:solidFill>
                  <a:latin typeface="Times New Roman" pitchFamily="18" charset="0"/>
                </a:defRPr>
              </a:lvl3pPr>
              <a:lvl4pPr marL="1600200" indent="-228600" eaLnBrk="0" hangingPunct="0">
                <a:defRPr sz="4000">
                  <a:solidFill>
                    <a:srgbClr val="46AA42"/>
                  </a:solidFill>
                  <a:latin typeface="Times New Roman" pitchFamily="18" charset="0"/>
                </a:defRPr>
              </a:lvl4pPr>
              <a:lvl5pPr marL="2057400" indent="-228600" eaLnBrk="0" hangingPunct="0">
                <a:defRPr sz="4000">
                  <a:solidFill>
                    <a:srgbClr val="46AA42"/>
                  </a:solidFill>
                  <a:latin typeface="Times New Roman" pitchFamily="18" charset="0"/>
                </a:defRPr>
              </a:lvl5pPr>
              <a:lvl6pPr marL="2514600" indent="-228600" eaLnBrk="0" fontAlgn="base" hangingPunct="0">
                <a:lnSpc>
                  <a:spcPct val="85000"/>
                </a:lnSpc>
                <a:spcBef>
                  <a:spcPct val="0"/>
                </a:spcBef>
                <a:spcAft>
                  <a:spcPct val="0"/>
                </a:spcAft>
                <a:defRPr sz="4000">
                  <a:solidFill>
                    <a:srgbClr val="46AA42"/>
                  </a:solidFill>
                  <a:latin typeface="Times New Roman" pitchFamily="18" charset="0"/>
                </a:defRPr>
              </a:lvl6pPr>
              <a:lvl7pPr marL="2971800" indent="-228600" eaLnBrk="0" fontAlgn="base" hangingPunct="0">
                <a:lnSpc>
                  <a:spcPct val="85000"/>
                </a:lnSpc>
                <a:spcBef>
                  <a:spcPct val="0"/>
                </a:spcBef>
                <a:spcAft>
                  <a:spcPct val="0"/>
                </a:spcAft>
                <a:defRPr sz="4000">
                  <a:solidFill>
                    <a:srgbClr val="46AA42"/>
                  </a:solidFill>
                  <a:latin typeface="Times New Roman" pitchFamily="18" charset="0"/>
                </a:defRPr>
              </a:lvl7pPr>
              <a:lvl8pPr marL="3429000" indent="-228600" eaLnBrk="0" fontAlgn="base" hangingPunct="0">
                <a:lnSpc>
                  <a:spcPct val="85000"/>
                </a:lnSpc>
                <a:spcBef>
                  <a:spcPct val="0"/>
                </a:spcBef>
                <a:spcAft>
                  <a:spcPct val="0"/>
                </a:spcAft>
                <a:defRPr sz="4000">
                  <a:solidFill>
                    <a:srgbClr val="46AA42"/>
                  </a:solidFill>
                  <a:latin typeface="Times New Roman" pitchFamily="18" charset="0"/>
                </a:defRPr>
              </a:lvl8pPr>
              <a:lvl9pPr marL="3886200" indent="-228600" eaLnBrk="0" fontAlgn="base" hangingPunct="0">
                <a:lnSpc>
                  <a:spcPct val="85000"/>
                </a:lnSpc>
                <a:spcBef>
                  <a:spcPct val="0"/>
                </a:spcBef>
                <a:spcAft>
                  <a:spcPct val="0"/>
                </a:spcAft>
                <a:defRPr sz="4000">
                  <a:solidFill>
                    <a:srgbClr val="46AA42"/>
                  </a:solidFill>
                  <a:latin typeface="Times New Roman" pitchFamily="18" charset="0"/>
                </a:defRPr>
              </a:lvl9pPr>
            </a:lstStyle>
            <a:p>
              <a:pPr algn="r" eaLnBrk="1" hangingPunct="1">
                <a:spcBef>
                  <a:spcPct val="50000"/>
                </a:spcBef>
              </a:pPr>
              <a:r>
                <a:rPr lang="en-US" sz="1200" b="1" dirty="0" smtClean="0">
                  <a:solidFill>
                    <a:schemeClr val="accent2"/>
                  </a:solidFill>
                  <a:latin typeface="Arial Narrow" panose="020B0606020202030204" pitchFamily="34" charset="0"/>
                </a:rPr>
                <a:t>Predetermined</a:t>
              </a:r>
            </a:p>
            <a:p>
              <a:pPr algn="r" eaLnBrk="1" hangingPunct="1">
                <a:spcBef>
                  <a:spcPct val="50000"/>
                </a:spcBef>
              </a:pPr>
              <a:r>
                <a:rPr lang="en-US" sz="1200" b="1" dirty="0" smtClean="0">
                  <a:solidFill>
                    <a:schemeClr val="accent2"/>
                  </a:solidFill>
                  <a:latin typeface="Arial Narrow" panose="020B0606020202030204" pitchFamily="34" charset="0"/>
                </a:rPr>
                <a:t>Benefit</a:t>
              </a:r>
              <a:endParaRPr lang="en-US" sz="1200" b="1" dirty="0">
                <a:solidFill>
                  <a:schemeClr val="accent2"/>
                </a:solidFill>
                <a:latin typeface="Arial Narrow" panose="020B0606020202030204" pitchFamily="34" charset="0"/>
              </a:endParaRPr>
            </a:p>
          </p:txBody>
        </p:sp>
      </p:grpSp>
      <p:grpSp>
        <p:nvGrpSpPr>
          <p:cNvPr id="54" name="Group 53"/>
          <p:cNvGrpSpPr/>
          <p:nvPr/>
        </p:nvGrpSpPr>
        <p:grpSpPr>
          <a:xfrm>
            <a:off x="342900" y="1499229"/>
            <a:ext cx="1899050" cy="258532"/>
            <a:chOff x="753035" y="1856734"/>
            <a:chExt cx="2976283" cy="1714917"/>
          </a:xfrm>
        </p:grpSpPr>
        <p:sp>
          <p:nvSpPr>
            <p:cNvPr id="55" name="Rounded Rectangle 54"/>
            <p:cNvSpPr/>
            <p:nvPr/>
          </p:nvSpPr>
          <p:spPr>
            <a:xfrm>
              <a:off x="753035" y="2026593"/>
              <a:ext cx="2976283" cy="13393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6" name="TextBox 55"/>
            <p:cNvSpPr txBox="1"/>
            <p:nvPr/>
          </p:nvSpPr>
          <p:spPr>
            <a:xfrm>
              <a:off x="1008649" y="1856734"/>
              <a:ext cx="2465073" cy="1714917"/>
            </a:xfrm>
            <a:prstGeom prst="rect">
              <a:avLst/>
            </a:prstGeom>
            <a:noFill/>
          </p:spPr>
          <p:txBody>
            <a:bodyPr wrap="none" rtlCol="0" anchor="ctr">
              <a:spAutoFit/>
            </a:bodyPr>
            <a:lstStyle/>
            <a:p>
              <a:pPr algn="ctr">
                <a:lnSpc>
                  <a:spcPct val="90000"/>
                </a:lnSpc>
              </a:pPr>
              <a:r>
                <a:rPr lang="en-US" sz="1200" b="1" dirty="0" smtClean="0">
                  <a:solidFill>
                    <a:schemeClr val="bg1"/>
                  </a:solidFill>
                </a:rPr>
                <a:t>Profit Sharing Plan</a:t>
              </a:r>
              <a:endParaRPr lang="en-US" sz="1200" b="1" dirty="0">
                <a:solidFill>
                  <a:schemeClr val="bg1"/>
                </a:solidFill>
              </a:endParaRPr>
            </a:p>
          </p:txBody>
        </p:sp>
      </p:grpSp>
      <p:grpSp>
        <p:nvGrpSpPr>
          <p:cNvPr id="58" name="Group 57"/>
          <p:cNvGrpSpPr/>
          <p:nvPr/>
        </p:nvGrpSpPr>
        <p:grpSpPr>
          <a:xfrm>
            <a:off x="3477245" y="1499229"/>
            <a:ext cx="1899050" cy="258532"/>
            <a:chOff x="753035" y="1856734"/>
            <a:chExt cx="2976283" cy="1714917"/>
          </a:xfrm>
        </p:grpSpPr>
        <p:sp>
          <p:nvSpPr>
            <p:cNvPr id="59" name="Rounded Rectangle 58"/>
            <p:cNvSpPr/>
            <p:nvPr/>
          </p:nvSpPr>
          <p:spPr>
            <a:xfrm>
              <a:off x="753035" y="2026593"/>
              <a:ext cx="2976283" cy="13393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0" name="TextBox 59"/>
            <p:cNvSpPr txBox="1"/>
            <p:nvPr/>
          </p:nvSpPr>
          <p:spPr>
            <a:xfrm>
              <a:off x="1460869" y="1856734"/>
              <a:ext cx="1560644" cy="1714917"/>
            </a:xfrm>
            <a:prstGeom prst="rect">
              <a:avLst/>
            </a:prstGeom>
            <a:noFill/>
          </p:spPr>
          <p:txBody>
            <a:bodyPr wrap="none" rtlCol="0" anchor="ctr">
              <a:spAutoFit/>
            </a:bodyPr>
            <a:lstStyle/>
            <a:p>
              <a:pPr algn="ctr">
                <a:lnSpc>
                  <a:spcPct val="90000"/>
                </a:lnSpc>
              </a:pPr>
              <a:r>
                <a:rPr lang="en-US" sz="1200" b="1" dirty="0" smtClean="0">
                  <a:solidFill>
                    <a:schemeClr val="bg1"/>
                  </a:solidFill>
                </a:rPr>
                <a:t>401(k) Plan</a:t>
              </a:r>
              <a:endParaRPr lang="en-US" sz="1200" b="1" dirty="0">
                <a:solidFill>
                  <a:schemeClr val="bg1"/>
                </a:solidFill>
              </a:endParaRPr>
            </a:p>
          </p:txBody>
        </p:sp>
      </p:grpSp>
      <p:grpSp>
        <p:nvGrpSpPr>
          <p:cNvPr id="61" name="Group 60"/>
          <p:cNvGrpSpPr/>
          <p:nvPr/>
        </p:nvGrpSpPr>
        <p:grpSpPr>
          <a:xfrm>
            <a:off x="6505129" y="1482395"/>
            <a:ext cx="1899050" cy="258532"/>
            <a:chOff x="753035" y="1856734"/>
            <a:chExt cx="2976283" cy="1714917"/>
          </a:xfrm>
        </p:grpSpPr>
        <p:sp>
          <p:nvSpPr>
            <p:cNvPr id="62" name="Rounded Rectangle 61"/>
            <p:cNvSpPr/>
            <p:nvPr/>
          </p:nvSpPr>
          <p:spPr>
            <a:xfrm>
              <a:off x="753035" y="2026593"/>
              <a:ext cx="2976283" cy="13393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3" name="TextBox 62"/>
            <p:cNvSpPr txBox="1"/>
            <p:nvPr/>
          </p:nvSpPr>
          <p:spPr>
            <a:xfrm>
              <a:off x="923240" y="1856734"/>
              <a:ext cx="2635911" cy="1714917"/>
            </a:xfrm>
            <a:prstGeom prst="rect">
              <a:avLst/>
            </a:prstGeom>
            <a:noFill/>
          </p:spPr>
          <p:txBody>
            <a:bodyPr wrap="none" rtlCol="0" anchor="ctr">
              <a:spAutoFit/>
            </a:bodyPr>
            <a:lstStyle/>
            <a:p>
              <a:pPr algn="ctr">
                <a:lnSpc>
                  <a:spcPct val="90000"/>
                </a:lnSpc>
              </a:pPr>
              <a:r>
                <a:rPr lang="en-US" sz="1200" b="1" dirty="0" smtClean="0">
                  <a:solidFill>
                    <a:schemeClr val="bg1"/>
                  </a:solidFill>
                </a:rPr>
                <a:t>Defined Benefit Plan</a:t>
              </a:r>
              <a:endParaRPr lang="en-US" sz="1200" b="1" dirty="0">
                <a:solidFill>
                  <a:schemeClr val="bg1"/>
                </a:solidFill>
              </a:endParaRPr>
            </a:p>
          </p:txBody>
        </p:sp>
      </p:grpSp>
    </p:spTree>
    <p:extLst>
      <p:ext uri="{BB962C8B-B14F-4D97-AF65-F5344CB8AC3E}">
        <p14:creationId xmlns:p14="http://schemas.microsoft.com/office/powerpoint/2010/main" val="28716919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1+#ppt_w/2"/>
                                          </p:val>
                                        </p:tav>
                                        <p:tav tm="100000">
                                          <p:val>
                                            <p:strVal val="#ppt_x"/>
                                          </p:val>
                                        </p:tav>
                                      </p:tavLst>
                                    </p:anim>
                                    <p:anim calcmode="lin" valueType="num">
                                      <p:cBhvr additive="base">
                                        <p:cTn id="20"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6"/>
          <p:cNvSpPr>
            <a:spLocks noGrp="1"/>
          </p:cNvSpPr>
          <p:nvPr>
            <p:ph type="title"/>
          </p:nvPr>
        </p:nvSpPr>
        <p:spPr/>
        <p:txBody>
          <a:bodyPr/>
          <a:lstStyle/>
          <a:p>
            <a:r>
              <a:rPr lang="en-US" dirty="0" smtClean="0"/>
              <a:t>Moving Ahead</a:t>
            </a:r>
          </a:p>
        </p:txBody>
      </p:sp>
      <p:grpSp>
        <p:nvGrpSpPr>
          <p:cNvPr id="2" name="Group 1"/>
          <p:cNvGrpSpPr/>
          <p:nvPr/>
        </p:nvGrpSpPr>
        <p:grpSpPr>
          <a:xfrm>
            <a:off x="68125" y="1514122"/>
            <a:ext cx="2897188" cy="4648200"/>
            <a:chOff x="5257800" y="990600"/>
            <a:chExt cx="2897188" cy="4648200"/>
          </a:xfrm>
        </p:grpSpPr>
        <p:pic>
          <p:nvPicPr>
            <p:cNvPr id="34819"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90600"/>
              <a:ext cx="28971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6"/>
            <p:cNvSpPr txBox="1">
              <a:spLocks noChangeArrowheads="1"/>
            </p:cNvSpPr>
            <p:nvPr/>
          </p:nvSpPr>
          <p:spPr bwMode="auto">
            <a:xfrm>
              <a:off x="6324600" y="1295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a:spcBef>
                  <a:spcPct val="50000"/>
                </a:spcBef>
              </a:pPr>
              <a:endParaRPr lang="en-US" dirty="0"/>
            </a:p>
          </p:txBody>
        </p:sp>
        <p:sp>
          <p:nvSpPr>
            <p:cNvPr id="4103" name="Text Box 7"/>
            <p:cNvSpPr txBox="1">
              <a:spLocks noChangeArrowheads="1"/>
            </p:cNvSpPr>
            <p:nvPr/>
          </p:nvSpPr>
          <p:spPr bwMode="auto">
            <a:xfrm>
              <a:off x="6324600" y="1371600"/>
              <a:ext cx="1600200" cy="274638"/>
            </a:xfrm>
            <a:prstGeom prst="rect">
              <a:avLst/>
            </a:prstGeom>
            <a:gradFill rotWithShape="1">
              <a:gsLst>
                <a:gs pos="0">
                  <a:schemeClr val="bg1">
                    <a:gamma/>
                    <a:shade val="85882"/>
                    <a:invGamma/>
                  </a:schemeClr>
                </a:gs>
                <a:gs pos="100000">
                  <a:schemeClr val="bg1"/>
                </a:gs>
              </a:gsLst>
              <a:lin ang="0" scaled="1"/>
            </a:gradFill>
            <a:ln w="9525">
              <a:noFill/>
              <a:miter lim="800000"/>
              <a:headEnd/>
              <a:tailEnd/>
            </a:ln>
            <a:effectLst/>
          </p:spPr>
          <p:txBody>
            <a:bodyPr>
              <a:spAutoFit/>
            </a:bodyPr>
            <a:lstStyle/>
            <a:p>
              <a:pPr algn="ctr">
                <a:spcBef>
                  <a:spcPct val="50000"/>
                </a:spcBef>
                <a:defRPr/>
              </a:pPr>
              <a:r>
                <a:rPr lang="en-US" sz="1200" b="1" i="1" dirty="0">
                  <a:solidFill>
                    <a:schemeClr val="tx2"/>
                  </a:solidFill>
                  <a:ea typeface="ＭＳ Ｐゴシック" pitchFamily="-105" charset="-128"/>
                  <a:cs typeface="Times New Roman" pitchFamily="18" charset="0"/>
                </a:rPr>
                <a:t>Qualified Plans</a:t>
              </a:r>
            </a:p>
          </p:txBody>
        </p:sp>
        <p:sp>
          <p:nvSpPr>
            <p:cNvPr id="34822" name="Text Box 8"/>
            <p:cNvSpPr txBox="1">
              <a:spLocks noChangeArrowheads="1"/>
            </p:cNvSpPr>
            <p:nvPr/>
          </p:nvSpPr>
          <p:spPr bwMode="auto">
            <a:xfrm>
              <a:off x="6477000" y="1905000"/>
              <a:ext cx="13716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algn="ctr">
                <a:spcBef>
                  <a:spcPct val="50000"/>
                </a:spcBef>
              </a:pPr>
              <a:r>
                <a:rPr lang="en-US" sz="1200" b="1" i="1" dirty="0">
                  <a:latin typeface="Adobe Garamond Pro" pitchFamily="18" charset="0"/>
                  <a:ea typeface="ＭＳ Ｐゴシック" pitchFamily="-105" charset="-128"/>
                </a:rPr>
                <a:t>Cash Flow</a:t>
              </a:r>
            </a:p>
          </p:txBody>
        </p:sp>
        <p:sp>
          <p:nvSpPr>
            <p:cNvPr id="4105" name="Text Box 9"/>
            <p:cNvSpPr txBox="1">
              <a:spLocks noChangeArrowheads="1"/>
            </p:cNvSpPr>
            <p:nvPr/>
          </p:nvSpPr>
          <p:spPr bwMode="auto">
            <a:xfrm>
              <a:off x="6400800" y="2438400"/>
              <a:ext cx="1371600" cy="274638"/>
            </a:xfrm>
            <a:prstGeom prst="rect">
              <a:avLst/>
            </a:prstGeom>
            <a:gradFill rotWithShape="1">
              <a:gsLst>
                <a:gs pos="0">
                  <a:schemeClr val="bg1">
                    <a:gamma/>
                    <a:shade val="95294"/>
                    <a:invGamma/>
                  </a:schemeClr>
                </a:gs>
                <a:gs pos="100000">
                  <a:schemeClr val="bg1"/>
                </a:gs>
              </a:gsLst>
              <a:lin ang="0" scaled="1"/>
            </a:gradFill>
            <a:ln w="9525" algn="ctr">
              <a:noFill/>
              <a:miter lim="800000"/>
              <a:headEnd/>
              <a:tailEnd/>
            </a:ln>
            <a:effectLst/>
          </p:spPr>
          <p:txBody>
            <a:bodyPr>
              <a:spAutoFit/>
            </a:bodyPr>
            <a:lstStyle/>
            <a:p>
              <a:pPr algn="ctr">
                <a:spcBef>
                  <a:spcPct val="50000"/>
                </a:spcBef>
                <a:defRPr/>
              </a:pPr>
              <a:r>
                <a:rPr lang="en-US" sz="1200" b="1" i="1" dirty="0">
                  <a:latin typeface="Adobe Garamond Pro" pitchFamily="18" charset="0"/>
                  <a:ea typeface="ＭＳ Ｐゴシック" pitchFamily="-105" charset="-128"/>
                  <a:cs typeface="Times New Roman" pitchFamily="18" charset="0"/>
                </a:rPr>
                <a:t>Flexibility</a:t>
              </a:r>
            </a:p>
          </p:txBody>
        </p:sp>
        <p:sp>
          <p:nvSpPr>
            <p:cNvPr id="4106" name="Text Box 10"/>
            <p:cNvSpPr txBox="1">
              <a:spLocks noChangeArrowheads="1"/>
            </p:cNvSpPr>
            <p:nvPr/>
          </p:nvSpPr>
          <p:spPr bwMode="auto">
            <a:xfrm rot="306709">
              <a:off x="6318250" y="2971800"/>
              <a:ext cx="1676400" cy="214313"/>
            </a:xfrm>
            <a:prstGeom prst="rect">
              <a:avLst/>
            </a:prstGeom>
            <a:gradFill rotWithShape="1">
              <a:gsLst>
                <a:gs pos="0">
                  <a:schemeClr val="bg1"/>
                </a:gs>
                <a:gs pos="100000">
                  <a:schemeClr val="bg1">
                    <a:gamma/>
                    <a:shade val="95294"/>
                    <a:invGamma/>
                  </a:schemeClr>
                </a:gs>
              </a:gsLst>
              <a:lin ang="0" scaled="1"/>
            </a:gradFill>
            <a:ln w="9525" algn="ctr">
              <a:noFill/>
              <a:miter lim="800000"/>
              <a:headEnd/>
              <a:tailEnd/>
            </a:ln>
            <a:effectLst/>
          </p:spPr>
          <p:txBody>
            <a:bodyPr>
              <a:spAutoFit/>
            </a:bodyPr>
            <a:lstStyle/>
            <a:p>
              <a:pPr algn="ctr">
                <a:spcBef>
                  <a:spcPct val="50000"/>
                </a:spcBef>
                <a:defRPr/>
              </a:pPr>
              <a:r>
                <a:rPr lang="en-US" sz="800" b="1" i="1" dirty="0">
                  <a:latin typeface="Adobe Garamond Pro" pitchFamily="18" charset="0"/>
                  <a:ea typeface="ＭＳ Ｐゴシック" pitchFamily="-105" charset="-128"/>
                  <a:cs typeface="Times New Roman" pitchFamily="18" charset="0"/>
                </a:rPr>
                <a:t>Tax Deductible Life Insurance</a:t>
              </a:r>
            </a:p>
          </p:txBody>
        </p:sp>
        <p:sp>
          <p:nvSpPr>
            <p:cNvPr id="34825" name="Text Box 11"/>
            <p:cNvSpPr txBox="1">
              <a:spLocks noChangeArrowheads="1"/>
            </p:cNvSpPr>
            <p:nvPr/>
          </p:nvSpPr>
          <p:spPr bwMode="auto">
            <a:xfrm rot="-267336">
              <a:off x="6553200" y="3427413"/>
              <a:ext cx="1143000" cy="27463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algn="ctr">
                <a:spcBef>
                  <a:spcPct val="50000"/>
                </a:spcBef>
              </a:pPr>
              <a:r>
                <a:rPr lang="en-US" sz="1000" b="1" i="1" dirty="0">
                  <a:latin typeface="Adobe Garamond Pro" pitchFamily="18" charset="0"/>
                </a:rPr>
                <a:t>Key </a:t>
              </a:r>
              <a:r>
                <a:rPr lang="en-US" sz="1200" b="1" i="1" dirty="0">
                  <a:latin typeface="Adobe Garamond Pro" pitchFamily="18" charset="0"/>
                </a:rPr>
                <a:t>Executives</a:t>
              </a:r>
            </a:p>
          </p:txBody>
        </p:sp>
        <p:sp>
          <p:nvSpPr>
            <p:cNvPr id="4108" name="Text Box 12"/>
            <p:cNvSpPr txBox="1">
              <a:spLocks noChangeArrowheads="1"/>
            </p:cNvSpPr>
            <p:nvPr/>
          </p:nvSpPr>
          <p:spPr bwMode="auto">
            <a:xfrm>
              <a:off x="6553200" y="3886200"/>
              <a:ext cx="1143000" cy="274638"/>
            </a:xfrm>
            <a:prstGeom prst="rect">
              <a:avLst/>
            </a:prstGeom>
            <a:gradFill rotWithShape="1">
              <a:gsLst>
                <a:gs pos="0">
                  <a:schemeClr val="bg1"/>
                </a:gs>
                <a:gs pos="100000">
                  <a:schemeClr val="bg1">
                    <a:gamma/>
                    <a:shade val="85882"/>
                    <a:invGamma/>
                  </a:schemeClr>
                </a:gs>
              </a:gsLst>
              <a:lin ang="0" scaled="1"/>
            </a:gradFill>
            <a:ln w="9525">
              <a:noFill/>
              <a:miter lim="800000"/>
              <a:headEnd/>
              <a:tailEnd/>
            </a:ln>
            <a:effectLst/>
          </p:spPr>
          <p:txBody>
            <a:bodyPr>
              <a:spAutoFit/>
            </a:bodyPr>
            <a:lstStyle/>
            <a:p>
              <a:pPr algn="ctr">
                <a:spcBef>
                  <a:spcPct val="50000"/>
                </a:spcBef>
                <a:defRPr/>
              </a:pPr>
              <a:r>
                <a:rPr lang="en-US" sz="1200" b="1" i="1" dirty="0">
                  <a:latin typeface="Adobe Garamond Pro" pitchFamily="18" charset="0"/>
                  <a:ea typeface="ＭＳ Ｐゴシック" pitchFamily="-105" charset="-128"/>
                  <a:cs typeface="Times New Roman" pitchFamily="18" charset="0"/>
                </a:rPr>
                <a:t>Contribution </a:t>
              </a:r>
            </a:p>
          </p:txBody>
        </p:sp>
      </p:grpSp>
      <p:grpSp>
        <p:nvGrpSpPr>
          <p:cNvPr id="13" name="Group 12"/>
          <p:cNvGrpSpPr/>
          <p:nvPr/>
        </p:nvGrpSpPr>
        <p:grpSpPr>
          <a:xfrm>
            <a:off x="3455046" y="2925272"/>
            <a:ext cx="4135163" cy="430887"/>
            <a:chOff x="768620" y="2099907"/>
            <a:chExt cx="4135163" cy="430887"/>
          </a:xfrm>
        </p:grpSpPr>
        <p:sp>
          <p:nvSpPr>
            <p:cNvPr id="14" name="Rectangle 13"/>
            <p:cNvSpPr/>
            <p:nvPr/>
          </p:nvSpPr>
          <p:spPr>
            <a:xfrm>
              <a:off x="1296705" y="2099907"/>
              <a:ext cx="3607078" cy="430887"/>
            </a:xfrm>
            <a:prstGeom prst="rect">
              <a:avLst/>
            </a:prstGeom>
            <a:solidFill>
              <a:schemeClr val="accent1"/>
            </a:solidFill>
          </p:spPr>
          <p:txBody>
            <a:bodyPr wrap="none">
              <a:spAutoFit/>
            </a:bodyPr>
            <a:lstStyle/>
            <a:p>
              <a:r>
                <a:rPr lang="en-US" altLang="en-US" sz="2200" dirty="0" smtClean="0">
                  <a:solidFill>
                    <a:schemeClr val="bg1"/>
                  </a:solidFill>
                </a:rPr>
                <a:t>Many designs are available</a:t>
              </a:r>
              <a:endParaRPr lang="en-US" altLang="en-US" sz="2200" dirty="0">
                <a:solidFill>
                  <a:schemeClr val="bg1"/>
                </a:solidFill>
              </a:endParaRPr>
            </a:p>
          </p:txBody>
        </p:sp>
        <p:sp>
          <p:nvSpPr>
            <p:cNvPr id="15" name="Rectangle 14"/>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1</a:t>
              </a:r>
              <a:endParaRPr lang="en-US" sz="2200" b="1" dirty="0"/>
            </a:p>
          </p:txBody>
        </p:sp>
      </p:grpSp>
      <p:grpSp>
        <p:nvGrpSpPr>
          <p:cNvPr id="16" name="Group 15"/>
          <p:cNvGrpSpPr/>
          <p:nvPr/>
        </p:nvGrpSpPr>
        <p:grpSpPr>
          <a:xfrm>
            <a:off x="3455046" y="3476065"/>
            <a:ext cx="5297339" cy="430887"/>
            <a:chOff x="768620" y="2099907"/>
            <a:chExt cx="5297339" cy="430887"/>
          </a:xfrm>
        </p:grpSpPr>
        <p:sp>
          <p:nvSpPr>
            <p:cNvPr id="17" name="Rectangle 16"/>
            <p:cNvSpPr/>
            <p:nvPr/>
          </p:nvSpPr>
          <p:spPr>
            <a:xfrm>
              <a:off x="1296705" y="2099907"/>
              <a:ext cx="4769254" cy="430887"/>
            </a:xfrm>
            <a:prstGeom prst="rect">
              <a:avLst/>
            </a:prstGeom>
            <a:solidFill>
              <a:schemeClr val="accent1"/>
            </a:solidFill>
          </p:spPr>
          <p:txBody>
            <a:bodyPr wrap="none">
              <a:spAutoFit/>
            </a:bodyPr>
            <a:lstStyle/>
            <a:p>
              <a:r>
                <a:rPr lang="en-US" altLang="en-US" sz="2200" dirty="0" smtClean="0">
                  <a:solidFill>
                    <a:schemeClr val="bg1"/>
                  </a:solidFill>
                </a:rPr>
                <a:t>Numerous factors drive the selection</a:t>
              </a:r>
              <a:endParaRPr lang="en-US" altLang="en-US" sz="2200" dirty="0">
                <a:solidFill>
                  <a:schemeClr val="bg1"/>
                </a:solidFill>
              </a:endParaRPr>
            </a:p>
          </p:txBody>
        </p:sp>
        <p:sp>
          <p:nvSpPr>
            <p:cNvPr id="18" name="Rectangle 17"/>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2</a:t>
              </a:r>
              <a:endParaRPr lang="en-US" sz="2200" b="1" dirty="0"/>
            </a:p>
          </p:txBody>
        </p:sp>
      </p:grpSp>
    </p:spTree>
    <p:extLst>
      <p:ext uri="{BB962C8B-B14F-4D97-AF65-F5344CB8AC3E}">
        <p14:creationId xmlns:p14="http://schemas.microsoft.com/office/powerpoint/2010/main" val="11513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National Life">
      <a:dk1>
        <a:sysClr val="windowText" lastClr="000000"/>
      </a:dk1>
      <a:lt1>
        <a:sysClr val="window" lastClr="FFFFFF"/>
      </a:lt1>
      <a:dk2>
        <a:srgbClr val="263F6A"/>
      </a:dk2>
      <a:lt2>
        <a:srgbClr val="D8D8D8"/>
      </a:lt2>
      <a:accent1>
        <a:srgbClr val="3D9B35"/>
      </a:accent1>
      <a:accent2>
        <a:srgbClr val="616365"/>
      </a:accent2>
      <a:accent3>
        <a:srgbClr val="00A8B4"/>
      </a:accent3>
      <a:accent4>
        <a:srgbClr val="BED600"/>
      </a:accent4>
      <a:accent5>
        <a:srgbClr val="263F6A"/>
      </a:accent5>
      <a:accent6>
        <a:srgbClr val="44697D"/>
      </a:accent6>
      <a:hlink>
        <a:srgbClr val="3D9B35"/>
      </a:hlink>
      <a:folHlink>
        <a:srgbClr val="3D9B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National Life">
      <a:dk1>
        <a:sysClr val="windowText" lastClr="000000"/>
      </a:dk1>
      <a:lt1>
        <a:sysClr val="window" lastClr="FFFFFF"/>
      </a:lt1>
      <a:dk2>
        <a:srgbClr val="263F6A"/>
      </a:dk2>
      <a:lt2>
        <a:srgbClr val="D8D8D8"/>
      </a:lt2>
      <a:accent1>
        <a:srgbClr val="3D9B35"/>
      </a:accent1>
      <a:accent2>
        <a:srgbClr val="616365"/>
      </a:accent2>
      <a:accent3>
        <a:srgbClr val="00A8B4"/>
      </a:accent3>
      <a:accent4>
        <a:srgbClr val="BED600"/>
      </a:accent4>
      <a:accent5>
        <a:srgbClr val="263F6A"/>
      </a:accent5>
      <a:accent6>
        <a:srgbClr val="44697D"/>
      </a:accent6>
      <a:hlink>
        <a:srgbClr val="3D9B35"/>
      </a:hlink>
      <a:folHlink>
        <a:srgbClr val="3D9B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38393</TotalTime>
  <Words>1187</Words>
  <Application>Microsoft Office PowerPoint</Application>
  <PresentationFormat>On-screen Show (4:3)</PresentationFormat>
  <Paragraphs>101</Paragraphs>
  <Slides>10</Slides>
  <Notes>9</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1_Custom Design</vt:lpstr>
      <vt:lpstr>Custom Design</vt:lpstr>
      <vt:lpstr>Qualified Plans Trying on the Solution</vt:lpstr>
      <vt:lpstr>Is a Qualified Plan a Good Idea for You?</vt:lpstr>
      <vt:lpstr>A Singular Concept</vt:lpstr>
      <vt:lpstr>Tax Deductible and Not Includable</vt:lpstr>
      <vt:lpstr>Tax Deferred Growth</vt:lpstr>
      <vt:lpstr>Purchase Life Insurance with Pre Tax Dollars</vt:lpstr>
      <vt:lpstr>Distributions From Plan</vt:lpstr>
      <vt:lpstr>Common Types of Qualified Plans</vt:lpstr>
      <vt:lpstr>Moving Ahead</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SUCCESSION PLANNING – Measuring the Opportunities</dc:title>
  <dc:creator>Ellen Begleiter Lehmert</dc:creator>
  <cp:lastModifiedBy>NLG Information Systems</cp:lastModifiedBy>
  <cp:revision>255</cp:revision>
  <cp:lastPrinted>2015-06-09T13:24:59Z</cp:lastPrinted>
  <dcterms:created xsi:type="dcterms:W3CDTF">2006-04-20T22:13:46Z</dcterms:created>
  <dcterms:modified xsi:type="dcterms:W3CDTF">2016-01-06T20:52:42Z</dcterms:modified>
</cp:coreProperties>
</file>