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Lst>
  <p:notesMasterIdLst>
    <p:notesMasterId r:id="rId40"/>
  </p:notesMasterIdLst>
  <p:handoutMasterIdLst>
    <p:handoutMasterId r:id="rId41"/>
  </p:handoutMasterIdLst>
  <p:sldIdLst>
    <p:sldId id="772" r:id="rId3"/>
    <p:sldId id="773" r:id="rId4"/>
    <p:sldId id="577" r:id="rId5"/>
    <p:sldId id="726" r:id="rId6"/>
    <p:sldId id="724" r:id="rId7"/>
    <p:sldId id="723" r:id="rId8"/>
    <p:sldId id="720" r:id="rId9"/>
    <p:sldId id="722" r:id="rId10"/>
    <p:sldId id="774" r:id="rId11"/>
    <p:sldId id="719" r:id="rId12"/>
    <p:sldId id="716" r:id="rId13"/>
    <p:sldId id="718" r:id="rId14"/>
    <p:sldId id="717" r:id="rId15"/>
    <p:sldId id="728" r:id="rId16"/>
    <p:sldId id="727" r:id="rId17"/>
    <p:sldId id="729" r:id="rId18"/>
    <p:sldId id="591" r:id="rId19"/>
    <p:sldId id="757" r:id="rId20"/>
    <p:sldId id="758" r:id="rId21"/>
    <p:sldId id="760" r:id="rId22"/>
    <p:sldId id="744" r:id="rId23"/>
    <p:sldId id="775" r:id="rId24"/>
    <p:sldId id="746" r:id="rId25"/>
    <p:sldId id="748" r:id="rId26"/>
    <p:sldId id="749" r:id="rId27"/>
    <p:sldId id="750" r:id="rId28"/>
    <p:sldId id="751" r:id="rId29"/>
    <p:sldId id="752" r:id="rId30"/>
    <p:sldId id="753" r:id="rId31"/>
    <p:sldId id="731" r:id="rId32"/>
    <p:sldId id="776" r:id="rId33"/>
    <p:sldId id="777" r:id="rId34"/>
    <p:sldId id="778" r:id="rId35"/>
    <p:sldId id="771" r:id="rId36"/>
    <p:sldId id="536" r:id="rId37"/>
    <p:sldId id="537" r:id="rId38"/>
    <p:sldId id="61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a Anthony" initials="HG3759"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B35"/>
    <a:srgbClr val="736353"/>
    <a:srgbClr val="616365"/>
    <a:srgbClr val="7A6E4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75151" autoAdjust="0"/>
  </p:normalViewPr>
  <p:slideViewPr>
    <p:cSldViewPr snapToGrid="0">
      <p:cViewPr varScale="1">
        <p:scale>
          <a:sx n="82" d="100"/>
          <a:sy n="82" d="100"/>
        </p:scale>
        <p:origin x="-804" y="-9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8496"/>
    </p:cViewPr>
  </p:sorterViewPr>
  <p:notesViewPr>
    <p:cSldViewPr snapToGrid="0">
      <p:cViewPr varScale="1">
        <p:scale>
          <a:sx n="82" d="100"/>
          <a:sy n="82" d="100"/>
        </p:scale>
        <p:origin x="-19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7BCCA-7BBE-44B1-A424-D4F894FFD75F}"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00BFC791-0D49-4FF5-99AC-0A9D642B2199}">
      <dgm:prSet phldrT="[Text]"/>
      <dgm:spPr/>
      <dgm:t>
        <a:bodyPr/>
        <a:lstStyle/>
        <a:p>
          <a:r>
            <a:rPr lang="en-US" dirty="0" smtClean="0"/>
            <a:t>Profit Sharing</a:t>
          </a:r>
          <a:endParaRPr lang="en-US" dirty="0"/>
        </a:p>
      </dgm:t>
    </dgm:pt>
    <dgm:pt modelId="{25B88C87-BDE9-4216-9B81-018CD0C746AB}" type="parTrans" cxnId="{C40A1F03-9D6C-408F-B5C9-7547EFDE5896}">
      <dgm:prSet/>
      <dgm:spPr/>
      <dgm:t>
        <a:bodyPr/>
        <a:lstStyle/>
        <a:p>
          <a:endParaRPr lang="en-US"/>
        </a:p>
      </dgm:t>
    </dgm:pt>
    <dgm:pt modelId="{B529CE38-2D7D-42A1-B90C-1D008C5F70EE}" type="sibTrans" cxnId="{C40A1F03-9D6C-408F-B5C9-7547EFDE5896}">
      <dgm:prSet/>
      <dgm:spPr/>
      <dgm:t>
        <a:bodyPr/>
        <a:lstStyle/>
        <a:p>
          <a:endParaRPr lang="en-US"/>
        </a:p>
      </dgm:t>
    </dgm:pt>
    <dgm:pt modelId="{DB2728E3-063D-4CBB-8ADB-CF4731AA90E0}">
      <dgm:prSet phldrT="[Text]"/>
      <dgm:spPr/>
      <dgm:t>
        <a:bodyPr/>
        <a:lstStyle/>
        <a:p>
          <a:r>
            <a:rPr lang="en-US" dirty="0" smtClean="0"/>
            <a:t>Defined Benefit</a:t>
          </a:r>
          <a:endParaRPr lang="en-US" dirty="0"/>
        </a:p>
      </dgm:t>
    </dgm:pt>
    <dgm:pt modelId="{36F1E7F6-2859-4A1E-AC45-17E132EF91B6}" type="parTrans" cxnId="{8E831392-5695-4791-BF5C-3FC55EC1F17F}">
      <dgm:prSet/>
      <dgm:spPr/>
      <dgm:t>
        <a:bodyPr/>
        <a:lstStyle/>
        <a:p>
          <a:endParaRPr lang="en-US"/>
        </a:p>
      </dgm:t>
    </dgm:pt>
    <dgm:pt modelId="{F4B5FDE0-5415-465A-81B3-BAABE632C14A}" type="sibTrans" cxnId="{8E831392-5695-4791-BF5C-3FC55EC1F17F}">
      <dgm:prSet/>
      <dgm:spPr/>
      <dgm:t>
        <a:bodyPr/>
        <a:lstStyle/>
        <a:p>
          <a:endParaRPr lang="en-US"/>
        </a:p>
      </dgm:t>
    </dgm:pt>
    <dgm:pt modelId="{0047D6A4-01BD-4AE0-B025-AB2217C6B3E4}" type="pres">
      <dgm:prSet presAssocID="{9A17BCCA-7BBE-44B1-A424-D4F894FFD75F}" presName="cycle" presStyleCnt="0">
        <dgm:presLayoutVars>
          <dgm:dir/>
          <dgm:resizeHandles val="exact"/>
        </dgm:presLayoutVars>
      </dgm:prSet>
      <dgm:spPr/>
      <dgm:t>
        <a:bodyPr/>
        <a:lstStyle/>
        <a:p>
          <a:endParaRPr lang="en-US"/>
        </a:p>
      </dgm:t>
    </dgm:pt>
    <dgm:pt modelId="{915BA397-EA86-4549-99AB-574819897418}" type="pres">
      <dgm:prSet presAssocID="{00BFC791-0D49-4FF5-99AC-0A9D642B2199}" presName="arrow" presStyleLbl="node1" presStyleIdx="0" presStyleCnt="2" custScaleX="32198" custScaleY="58995" custRadScaleRad="159660" custRadScaleInc="-28270">
        <dgm:presLayoutVars>
          <dgm:bulletEnabled val="1"/>
        </dgm:presLayoutVars>
      </dgm:prSet>
      <dgm:spPr/>
      <dgm:t>
        <a:bodyPr/>
        <a:lstStyle/>
        <a:p>
          <a:endParaRPr lang="en-US"/>
        </a:p>
      </dgm:t>
    </dgm:pt>
    <dgm:pt modelId="{7DC3F945-B904-41E1-A824-A364F8D0C5D4}" type="pres">
      <dgm:prSet presAssocID="{DB2728E3-063D-4CBB-8ADB-CF4731AA90E0}" presName="arrow" presStyleLbl="node1" presStyleIdx="1" presStyleCnt="2" custScaleX="32351" custScaleY="61500" custRadScaleRad="152422" custRadScaleInc="22192">
        <dgm:presLayoutVars>
          <dgm:bulletEnabled val="1"/>
        </dgm:presLayoutVars>
      </dgm:prSet>
      <dgm:spPr/>
      <dgm:t>
        <a:bodyPr/>
        <a:lstStyle/>
        <a:p>
          <a:endParaRPr lang="en-US"/>
        </a:p>
      </dgm:t>
    </dgm:pt>
  </dgm:ptLst>
  <dgm:cxnLst>
    <dgm:cxn modelId="{C40A1F03-9D6C-408F-B5C9-7547EFDE5896}" srcId="{9A17BCCA-7BBE-44B1-A424-D4F894FFD75F}" destId="{00BFC791-0D49-4FF5-99AC-0A9D642B2199}" srcOrd="0" destOrd="0" parTransId="{25B88C87-BDE9-4216-9B81-018CD0C746AB}" sibTransId="{B529CE38-2D7D-42A1-B90C-1D008C5F70EE}"/>
    <dgm:cxn modelId="{641CCE56-DC5E-4BCF-B733-849B2E0C1B59}" type="presOf" srcId="{9A17BCCA-7BBE-44B1-A424-D4F894FFD75F}" destId="{0047D6A4-01BD-4AE0-B025-AB2217C6B3E4}" srcOrd="0" destOrd="0" presId="urn:microsoft.com/office/officeart/2005/8/layout/arrow1"/>
    <dgm:cxn modelId="{8E831392-5695-4791-BF5C-3FC55EC1F17F}" srcId="{9A17BCCA-7BBE-44B1-A424-D4F894FFD75F}" destId="{DB2728E3-063D-4CBB-8ADB-CF4731AA90E0}" srcOrd="1" destOrd="0" parTransId="{36F1E7F6-2859-4A1E-AC45-17E132EF91B6}" sibTransId="{F4B5FDE0-5415-465A-81B3-BAABE632C14A}"/>
    <dgm:cxn modelId="{64278158-7DAA-44CD-834C-417BB46F495B}" type="presOf" srcId="{00BFC791-0D49-4FF5-99AC-0A9D642B2199}" destId="{915BA397-EA86-4549-99AB-574819897418}" srcOrd="0" destOrd="0" presId="urn:microsoft.com/office/officeart/2005/8/layout/arrow1"/>
    <dgm:cxn modelId="{D7877057-F877-4304-9119-5E36B79C1C43}" type="presOf" srcId="{DB2728E3-063D-4CBB-8ADB-CF4731AA90E0}" destId="{7DC3F945-B904-41E1-A824-A364F8D0C5D4}" srcOrd="0" destOrd="0" presId="urn:microsoft.com/office/officeart/2005/8/layout/arrow1"/>
    <dgm:cxn modelId="{A7081FAA-5189-40AA-971F-61F448A2F140}" type="presParOf" srcId="{0047D6A4-01BD-4AE0-B025-AB2217C6B3E4}" destId="{915BA397-EA86-4549-99AB-574819897418}" srcOrd="0" destOrd="0" presId="urn:microsoft.com/office/officeart/2005/8/layout/arrow1"/>
    <dgm:cxn modelId="{9A99F373-573B-42CF-BDC4-D6676509AE02}" type="presParOf" srcId="{0047D6A4-01BD-4AE0-B025-AB2217C6B3E4}" destId="{7DC3F945-B904-41E1-A824-A364F8D0C5D4}" srcOrd="1" destOrd="0" presId="urn:microsoft.com/office/officeart/2005/8/layout/arrow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A397-EA86-4549-99AB-574819897418}">
      <dsp:nvSpPr>
        <dsp:cNvPr id="0" name=""/>
        <dsp:cNvSpPr/>
      </dsp:nvSpPr>
      <dsp:spPr>
        <a:xfrm rot="16200000">
          <a:off x="971441" y="2740721"/>
          <a:ext cx="934433" cy="171212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Profit Sharing</a:t>
          </a:r>
          <a:endParaRPr lang="en-US" sz="1600" kern="1200" dirty="0"/>
        </a:p>
      </dsp:txBody>
      <dsp:txXfrm rot="5400000">
        <a:off x="746123" y="3363173"/>
        <a:ext cx="1548596" cy="467217"/>
      </dsp:txXfrm>
    </dsp:sp>
    <dsp:sp modelId="{7DC3F945-B904-41E1-A824-A364F8D0C5D4}">
      <dsp:nvSpPr>
        <dsp:cNvPr id="0" name=""/>
        <dsp:cNvSpPr/>
      </dsp:nvSpPr>
      <dsp:spPr>
        <a:xfrm rot="5400000">
          <a:off x="4443244" y="2702152"/>
          <a:ext cx="938874" cy="1784821"/>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Defined Benefit</a:t>
          </a:r>
          <a:endParaRPr lang="en-US" sz="1600" kern="1200" dirty="0"/>
        </a:p>
      </dsp:txBody>
      <dsp:txXfrm rot="-5400000">
        <a:off x="4020271" y="3359844"/>
        <a:ext cx="1620518" cy="46943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055" tIns="45527" rIns="91055" bIns="45527" numCol="1" anchor="t" anchorCtr="0" compatLnSpc="1">
            <a:prstTxWarp prst="textNoShape">
              <a:avLst/>
            </a:prstTxWarp>
          </a:bodyPr>
          <a:lstStyle>
            <a:lvl1pPr defTabSz="911174" eaLnBrk="0" hangingPunct="0">
              <a:defRPr sz="1200">
                <a:latin typeface="Times New Roman" pitchFamily="18" charset="0"/>
                <a:ea typeface="ＭＳ Ｐゴシック" pitchFamily="-105" charset="-128"/>
              </a:defRPr>
            </a:lvl1pPr>
          </a:lstStyle>
          <a:p>
            <a:pPr>
              <a:defRPr/>
            </a:pPr>
            <a:endParaRPr lang="en-US" dirty="0"/>
          </a:p>
        </p:txBody>
      </p:sp>
      <p:sp>
        <p:nvSpPr>
          <p:cNvPr id="22531" name="Rectangle 3"/>
          <p:cNvSpPr>
            <a:spLocks noGrp="1" noChangeArrowheads="1"/>
          </p:cNvSpPr>
          <p:nvPr>
            <p:ph type="dt" sz="quarter" idx="1"/>
          </p:nvPr>
        </p:nvSpPr>
        <p:spPr bwMode="auto">
          <a:xfrm>
            <a:off x="3886200" y="1"/>
            <a:ext cx="2971800" cy="457200"/>
          </a:xfrm>
          <a:prstGeom prst="rect">
            <a:avLst/>
          </a:prstGeom>
          <a:noFill/>
          <a:ln w="9525">
            <a:noFill/>
            <a:miter lim="800000"/>
            <a:headEnd/>
            <a:tailEnd/>
          </a:ln>
          <a:effectLst/>
        </p:spPr>
        <p:txBody>
          <a:bodyPr vert="horz" wrap="square" lIns="91055" tIns="45527" rIns="91055" bIns="45527" numCol="1" anchor="t" anchorCtr="0" compatLnSpc="1">
            <a:prstTxWarp prst="textNoShape">
              <a:avLst/>
            </a:prstTxWarp>
          </a:bodyPr>
          <a:lstStyle>
            <a:lvl1pPr algn="r" defTabSz="911174" eaLnBrk="0" hangingPunct="0">
              <a:defRPr sz="1200">
                <a:latin typeface="Times New Roman" pitchFamily="18" charset="0"/>
                <a:ea typeface="ＭＳ Ｐゴシック" pitchFamily="-105" charset="-128"/>
              </a:defRPr>
            </a:lvl1pPr>
          </a:lstStyle>
          <a:p>
            <a:pPr>
              <a:defRPr/>
            </a:pPr>
            <a:endParaRPr lang="en-US" dirty="0"/>
          </a:p>
        </p:txBody>
      </p:sp>
      <p:sp>
        <p:nvSpPr>
          <p:cNvPr id="22532" name="Rectangle 4"/>
          <p:cNvSpPr>
            <a:spLocks noGrp="1" noChangeArrowheads="1"/>
          </p:cNvSpPr>
          <p:nvPr>
            <p:ph type="ftr" sz="quarter" idx="2"/>
          </p:nvPr>
        </p:nvSpPr>
        <p:spPr bwMode="auto">
          <a:xfrm>
            <a:off x="0" y="8686801"/>
            <a:ext cx="2971800" cy="457200"/>
          </a:xfrm>
          <a:prstGeom prst="rect">
            <a:avLst/>
          </a:prstGeom>
          <a:noFill/>
          <a:ln w="9525">
            <a:noFill/>
            <a:miter lim="800000"/>
            <a:headEnd/>
            <a:tailEnd/>
          </a:ln>
          <a:effectLst/>
        </p:spPr>
        <p:txBody>
          <a:bodyPr vert="horz" wrap="square" lIns="91055" tIns="45527" rIns="91055" bIns="45527" numCol="1" anchor="b" anchorCtr="0" compatLnSpc="1">
            <a:prstTxWarp prst="textNoShape">
              <a:avLst/>
            </a:prstTxWarp>
          </a:bodyPr>
          <a:lstStyle>
            <a:lvl1pPr defTabSz="911174" eaLnBrk="0" hangingPunct="0">
              <a:defRPr sz="1200">
                <a:latin typeface="Times New Roman" pitchFamily="18" charset="0"/>
                <a:ea typeface="ＭＳ Ｐゴシック" pitchFamily="-105" charset="-128"/>
              </a:defRPr>
            </a:lvl1pPr>
          </a:lstStyle>
          <a:p>
            <a:pPr>
              <a:defRPr/>
            </a:pPr>
            <a:endParaRPr lang="en-US" dirty="0"/>
          </a:p>
        </p:txBody>
      </p:sp>
      <p:sp>
        <p:nvSpPr>
          <p:cNvPr id="22533" name="Rectangle 5"/>
          <p:cNvSpPr>
            <a:spLocks noGrp="1" noChangeArrowheads="1"/>
          </p:cNvSpPr>
          <p:nvPr>
            <p:ph type="sldNum" sz="quarter" idx="3"/>
          </p:nvPr>
        </p:nvSpPr>
        <p:spPr bwMode="auto">
          <a:xfrm>
            <a:off x="3886200" y="8686801"/>
            <a:ext cx="2971800" cy="457200"/>
          </a:xfrm>
          <a:prstGeom prst="rect">
            <a:avLst/>
          </a:prstGeom>
          <a:noFill/>
          <a:ln w="9525">
            <a:noFill/>
            <a:miter lim="800000"/>
            <a:headEnd/>
            <a:tailEnd/>
          </a:ln>
          <a:effectLst/>
        </p:spPr>
        <p:txBody>
          <a:bodyPr vert="horz" wrap="square" lIns="91055" tIns="45527" rIns="91055" bIns="45527" numCol="1" anchor="b" anchorCtr="0" compatLnSpc="1">
            <a:prstTxWarp prst="textNoShape">
              <a:avLst/>
            </a:prstTxWarp>
          </a:bodyPr>
          <a:lstStyle>
            <a:lvl1pPr algn="r" defTabSz="911174" eaLnBrk="0" hangingPunct="0">
              <a:defRPr sz="1200">
                <a:latin typeface="Times New Roman" pitchFamily="18" charset="0"/>
                <a:ea typeface="ＭＳ Ｐゴシック" pitchFamily="-105" charset="-128"/>
              </a:defRPr>
            </a:lvl1pPr>
          </a:lstStyle>
          <a:p>
            <a:pPr>
              <a:defRPr/>
            </a:pPr>
            <a:fld id="{BA87E053-8C5B-4E05-A3D3-A25C0B57C47D}" type="slidenum">
              <a:rPr lang="en-US"/>
              <a:pPr>
                <a:defRPr/>
              </a:pPr>
              <a:t>‹#›</a:t>
            </a:fld>
            <a:endParaRPr lang="en-US" dirty="0"/>
          </a:p>
        </p:txBody>
      </p:sp>
    </p:spTree>
    <p:extLst>
      <p:ext uri="{BB962C8B-B14F-4D97-AF65-F5344CB8AC3E}">
        <p14:creationId xmlns:p14="http://schemas.microsoft.com/office/powerpoint/2010/main" val="244371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055" tIns="45527" rIns="91055" bIns="45527" numCol="1" anchor="t" anchorCtr="0" compatLnSpc="1">
            <a:prstTxWarp prst="textNoShape">
              <a:avLst/>
            </a:prstTxWarp>
          </a:bodyPr>
          <a:lstStyle>
            <a:lvl1pPr defTabSz="911174" eaLnBrk="0" hangingPunct="0">
              <a:defRPr sz="1200">
                <a:latin typeface="Times New Roman" pitchFamily="18" charset="0"/>
                <a:ea typeface="ＭＳ Ｐゴシック" pitchFamily="-105" charset="-128"/>
              </a:defRPr>
            </a:lvl1pPr>
          </a:lstStyle>
          <a:p>
            <a:pPr>
              <a:defRPr/>
            </a:pPr>
            <a:endParaRPr lang="en-US" dirty="0"/>
          </a:p>
        </p:txBody>
      </p:sp>
      <p:sp>
        <p:nvSpPr>
          <p:cNvPr id="5123" name="Rectangle 3"/>
          <p:cNvSpPr>
            <a:spLocks noGrp="1" noChangeArrowheads="1"/>
          </p:cNvSpPr>
          <p:nvPr>
            <p:ph type="dt" idx="1"/>
          </p:nvPr>
        </p:nvSpPr>
        <p:spPr bwMode="auto">
          <a:xfrm>
            <a:off x="3886200" y="1"/>
            <a:ext cx="2971800" cy="457200"/>
          </a:xfrm>
          <a:prstGeom prst="rect">
            <a:avLst/>
          </a:prstGeom>
          <a:noFill/>
          <a:ln w="9525">
            <a:noFill/>
            <a:miter lim="800000"/>
            <a:headEnd/>
            <a:tailEnd/>
          </a:ln>
          <a:effectLst/>
        </p:spPr>
        <p:txBody>
          <a:bodyPr vert="horz" wrap="square" lIns="91055" tIns="45527" rIns="91055" bIns="45527" numCol="1" anchor="t" anchorCtr="0" compatLnSpc="1">
            <a:prstTxWarp prst="textNoShape">
              <a:avLst/>
            </a:prstTxWarp>
          </a:bodyPr>
          <a:lstStyle>
            <a:lvl1pPr algn="r" defTabSz="911174" eaLnBrk="0" hangingPunct="0">
              <a:defRPr sz="1200">
                <a:latin typeface="Times New Roman" pitchFamily="18" charset="0"/>
                <a:ea typeface="ＭＳ Ｐゴシック" pitchFamily="-105"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1"/>
            <a:ext cx="5029200" cy="4114800"/>
          </a:xfrm>
          <a:prstGeom prst="rect">
            <a:avLst/>
          </a:prstGeom>
          <a:noFill/>
          <a:ln w="9525">
            <a:noFill/>
            <a:miter lim="800000"/>
            <a:headEnd/>
            <a:tailEnd/>
          </a:ln>
          <a:effectLst/>
        </p:spPr>
        <p:txBody>
          <a:bodyPr vert="horz" wrap="square" lIns="91055" tIns="45527" rIns="91055" bIns="455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1"/>
            <a:ext cx="2971800" cy="457200"/>
          </a:xfrm>
          <a:prstGeom prst="rect">
            <a:avLst/>
          </a:prstGeom>
          <a:noFill/>
          <a:ln w="9525">
            <a:noFill/>
            <a:miter lim="800000"/>
            <a:headEnd/>
            <a:tailEnd/>
          </a:ln>
          <a:effectLst/>
        </p:spPr>
        <p:txBody>
          <a:bodyPr vert="horz" wrap="square" lIns="91055" tIns="45527" rIns="91055" bIns="45527" numCol="1" anchor="b" anchorCtr="0" compatLnSpc="1">
            <a:prstTxWarp prst="textNoShape">
              <a:avLst/>
            </a:prstTxWarp>
          </a:bodyPr>
          <a:lstStyle>
            <a:lvl1pPr defTabSz="911174" eaLnBrk="0" hangingPunct="0">
              <a:defRPr sz="1200">
                <a:latin typeface="Times New Roman" pitchFamily="18" charset="0"/>
                <a:ea typeface="ＭＳ Ｐゴシック" pitchFamily="-105" charset="-128"/>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1"/>
            <a:ext cx="2971800" cy="457200"/>
          </a:xfrm>
          <a:prstGeom prst="rect">
            <a:avLst/>
          </a:prstGeom>
          <a:noFill/>
          <a:ln w="9525">
            <a:noFill/>
            <a:miter lim="800000"/>
            <a:headEnd/>
            <a:tailEnd/>
          </a:ln>
          <a:effectLst/>
        </p:spPr>
        <p:txBody>
          <a:bodyPr vert="horz" wrap="square" lIns="91055" tIns="45527" rIns="91055" bIns="45527" numCol="1" anchor="b" anchorCtr="0" compatLnSpc="1">
            <a:prstTxWarp prst="textNoShape">
              <a:avLst/>
            </a:prstTxWarp>
          </a:bodyPr>
          <a:lstStyle>
            <a:lvl1pPr algn="r" defTabSz="911174" eaLnBrk="0" hangingPunct="0">
              <a:defRPr sz="1200">
                <a:latin typeface="Times New Roman" pitchFamily="18" charset="0"/>
                <a:ea typeface="ＭＳ Ｐゴシック" pitchFamily="-105" charset="-128"/>
              </a:defRPr>
            </a:lvl1pPr>
          </a:lstStyle>
          <a:p>
            <a:pPr>
              <a:defRPr/>
            </a:pPr>
            <a:fld id="{6EEE1E9A-EE03-4BDC-8197-B439E1080BF7}" type="slidenum">
              <a:rPr lang="en-US"/>
              <a:pPr>
                <a:defRPr/>
              </a:pPr>
              <a:t>‹#›</a:t>
            </a:fld>
            <a:endParaRPr lang="en-US" dirty="0"/>
          </a:p>
        </p:txBody>
      </p:sp>
    </p:spTree>
    <p:extLst>
      <p:ext uri="{BB962C8B-B14F-4D97-AF65-F5344CB8AC3E}">
        <p14:creationId xmlns:p14="http://schemas.microsoft.com/office/powerpoint/2010/main" val="2611057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a:defRPr>
                <a:solidFill>
                  <a:schemeClr val="tx1"/>
                </a:solidFill>
                <a:latin typeface="Arial" charset="0"/>
                <a:ea typeface="ＭＳ Ｐゴシック" pitchFamily="-105" charset="-128"/>
              </a:defRPr>
            </a:lvl1pPr>
            <a:lvl2pPr marL="742909" indent="-285734" defTabSz="911174">
              <a:defRPr>
                <a:solidFill>
                  <a:schemeClr val="tx1"/>
                </a:solidFill>
                <a:latin typeface="Arial" charset="0"/>
                <a:ea typeface="ＭＳ Ｐゴシック" pitchFamily="-105" charset="-128"/>
              </a:defRPr>
            </a:lvl2pPr>
            <a:lvl3pPr marL="1142937" indent="-228587" defTabSz="911174">
              <a:defRPr>
                <a:solidFill>
                  <a:schemeClr val="tx1"/>
                </a:solidFill>
                <a:latin typeface="Arial" charset="0"/>
                <a:ea typeface="ＭＳ Ｐゴシック" pitchFamily="-105" charset="-128"/>
              </a:defRPr>
            </a:lvl3pPr>
            <a:lvl4pPr marL="1600112" indent="-228587" defTabSz="911174">
              <a:defRPr>
                <a:solidFill>
                  <a:schemeClr val="tx1"/>
                </a:solidFill>
                <a:latin typeface="Arial" charset="0"/>
                <a:ea typeface="ＭＳ Ｐゴシック" pitchFamily="-105" charset="-128"/>
              </a:defRPr>
            </a:lvl4pPr>
            <a:lvl5pPr marL="2057287" indent="-228587" defTabSz="911174">
              <a:defRPr>
                <a:solidFill>
                  <a:schemeClr val="tx1"/>
                </a:solidFill>
                <a:latin typeface="Arial" charset="0"/>
                <a:ea typeface="ＭＳ Ｐゴシック" pitchFamily="-105" charset="-128"/>
              </a:defRPr>
            </a:lvl5pPr>
            <a:lvl6pPr marL="2514461" indent="-228587" defTabSz="911174" fontAlgn="base">
              <a:spcBef>
                <a:spcPct val="0"/>
              </a:spcBef>
              <a:spcAft>
                <a:spcPct val="0"/>
              </a:spcAft>
              <a:defRPr>
                <a:solidFill>
                  <a:schemeClr val="tx1"/>
                </a:solidFill>
                <a:latin typeface="Arial" charset="0"/>
                <a:ea typeface="ＭＳ Ｐゴシック" pitchFamily="-105" charset="-128"/>
              </a:defRPr>
            </a:lvl6pPr>
            <a:lvl7pPr marL="2971635" indent="-228587" defTabSz="911174" fontAlgn="base">
              <a:spcBef>
                <a:spcPct val="0"/>
              </a:spcBef>
              <a:spcAft>
                <a:spcPct val="0"/>
              </a:spcAft>
              <a:defRPr>
                <a:solidFill>
                  <a:schemeClr val="tx1"/>
                </a:solidFill>
                <a:latin typeface="Arial" charset="0"/>
                <a:ea typeface="ＭＳ Ｐゴシック" pitchFamily="-105" charset="-128"/>
              </a:defRPr>
            </a:lvl7pPr>
            <a:lvl8pPr marL="3428810" indent="-228587" defTabSz="911174" fontAlgn="base">
              <a:spcBef>
                <a:spcPct val="0"/>
              </a:spcBef>
              <a:spcAft>
                <a:spcPct val="0"/>
              </a:spcAft>
              <a:defRPr>
                <a:solidFill>
                  <a:schemeClr val="tx1"/>
                </a:solidFill>
                <a:latin typeface="Arial" charset="0"/>
                <a:ea typeface="ＭＳ Ｐゴシック" pitchFamily="-105" charset="-128"/>
              </a:defRPr>
            </a:lvl8pPr>
            <a:lvl9pPr marL="3885985" indent="-228587" defTabSz="911174" fontAlgn="base">
              <a:spcBef>
                <a:spcPct val="0"/>
              </a:spcBef>
              <a:spcAft>
                <a:spcPct val="0"/>
              </a:spcAft>
              <a:defRPr>
                <a:solidFill>
                  <a:schemeClr val="tx1"/>
                </a:solidFill>
                <a:latin typeface="Arial" charset="0"/>
                <a:ea typeface="ＭＳ Ｐゴシック" pitchFamily="-105" charset="-128"/>
              </a:defRPr>
            </a:lvl9pPr>
          </a:lstStyle>
          <a:p>
            <a:fld id="{B697F5B7-405E-42C7-BCC9-595EFCAB6759}" type="slidenum">
              <a:rPr lang="en-US" smtClean="0">
                <a:latin typeface="Times New Roman" pitchFamily="18" charset="0"/>
              </a:rPr>
              <a:pPr/>
              <a:t>1</a:t>
            </a:fld>
            <a:endParaRPr lang="en-US" dirty="0" smtClean="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 </a:t>
            </a:r>
            <a:r>
              <a:rPr lang="en-US" dirty="0"/>
              <a:t>412(e)(3) plan is a defined benefit plan that meets the requirements of IRC Section 412(e)(3).</a:t>
            </a:r>
          </a:p>
          <a:p>
            <a:pPr eaLnBrk="1" hangingPunct="1"/>
            <a:r>
              <a:rPr lang="en-US" dirty="0"/>
              <a:t>Section 412(e)(3)  requires that the plan use Insurance Company contracts including fixed annuities and level premium life insurance contracts, and that the benefits are based on the contract guarantees.</a:t>
            </a:r>
          </a:p>
          <a:p>
            <a:pPr eaLnBrk="1" hangingPunct="1"/>
            <a:endParaRPr lang="en-US" dirty="0" smtClean="0"/>
          </a:p>
          <a:p>
            <a:pPr eaLnBrk="1" hangingPunct="1"/>
            <a:r>
              <a:rPr lang="en-US" dirty="0" smtClean="0"/>
              <a:t>Because </a:t>
            </a:r>
            <a:r>
              <a:rPr lang="en-US" dirty="0"/>
              <a:t>the plan must be funded using contract guarantees which are typically lower than what an actuary might assume, this type of plan generates the largest contribution/ tax deduction of any plan type.</a:t>
            </a:r>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10</a:t>
            </a:fld>
            <a:endParaRPr lang="en-US" dirty="0"/>
          </a:p>
        </p:txBody>
      </p:sp>
    </p:spTree>
    <p:extLst>
      <p:ext uri="{BB962C8B-B14F-4D97-AF65-F5344CB8AC3E}">
        <p14:creationId xmlns:p14="http://schemas.microsoft.com/office/powerpoint/2010/main" val="86372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Because of the high contributions generated by this type of plan, the employer is usually a very small business with less than 5 employees.  The owner is within 10-15 years to retirement and is, on average, 10 years or more older than the employees.</a:t>
            </a:r>
          </a:p>
          <a:p>
            <a:pPr eaLnBrk="1" hangingPunct="1">
              <a:lnSpc>
                <a:spcPct val="90000"/>
              </a:lnSpc>
            </a:pPr>
            <a:r>
              <a:rPr lang="en-US" dirty="0"/>
              <a:t>The business has a history of stable, high profits, and wants an ongoing tax deduction substantially higher than the 25% of payroll limit available with a Defined Contribution plan.  The business has the ability to pay the annual contributions as they come due, and is willing to make a 5 year commitment to keeping the plan in place.  The ideal prospect will be tax driven - meaning they are looking for ongoing high tax deductions.</a:t>
            </a:r>
          </a:p>
          <a:p>
            <a:pPr eaLnBrk="1" hangingPunct="1">
              <a:lnSpc>
                <a:spcPct val="90000"/>
              </a:lnSpc>
            </a:pPr>
            <a:r>
              <a:rPr lang="en-US" dirty="0"/>
              <a:t>Some good 412(e)(3) plan candidates might be:</a:t>
            </a:r>
          </a:p>
          <a:p>
            <a:pPr eaLnBrk="1" hangingPunct="1">
              <a:lnSpc>
                <a:spcPct val="90000"/>
              </a:lnSpc>
            </a:pPr>
            <a:r>
              <a:rPr lang="en-US" dirty="0"/>
              <a:t>Individuals who have taken an early retirement package from a company where they were an employee but have now started their own business.  These individuals have no need for the current income from the 2nd career and want to shelter as much as possible.  Remember, it is not necessary to have a 6 figure income, since many of these candidates may only want to contribute $25- $50,000 a year but can’t accomplish that in any other plan type.  Members of Boards of Directors and small family run businesses also make good candidates.</a:t>
            </a:r>
          </a:p>
        </p:txBody>
      </p:sp>
      <p:sp>
        <p:nvSpPr>
          <p:cNvPr id="4" name="Slide Number Placeholder 3"/>
          <p:cNvSpPr>
            <a:spLocks noGrp="1"/>
          </p:cNvSpPr>
          <p:nvPr>
            <p:ph type="sldNum" sz="quarter" idx="10"/>
          </p:nvPr>
        </p:nvSpPr>
        <p:spPr/>
        <p:txBody>
          <a:bodyPr/>
          <a:lstStyle/>
          <a:p>
            <a:fld id="{9DBDA93C-44D5-46B8-869F-E6D1F0B0EBD3}" type="slidenum">
              <a:rPr lang="en-US" smtClean="0"/>
              <a:t>11</a:t>
            </a:fld>
            <a:endParaRPr lang="en-US" dirty="0"/>
          </a:p>
        </p:txBody>
      </p:sp>
    </p:spTree>
    <p:extLst>
      <p:ext uri="{BB962C8B-B14F-4D97-AF65-F5344CB8AC3E}">
        <p14:creationId xmlns:p14="http://schemas.microsoft.com/office/powerpoint/2010/main" val="223429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A 412(e)(3) prospect is NOT usually a large company with older employees, or a company with a fluctuating profit history.  As we discussed before, the owner is typically not under age 40.  It is NOT an employer looking for a one time tax deduction, or an employer worried about paying ongoing contributions.  It is also NOT an employer reluctant to commit to the plan for at least minimum 5 years.</a:t>
            </a:r>
          </a:p>
          <a:p>
            <a:pPr eaLnBrk="1" hangingPunct="1">
              <a:lnSpc>
                <a:spcPct val="90000"/>
              </a:lnSpc>
            </a:pPr>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12</a:t>
            </a:fld>
            <a:endParaRPr lang="en-US" dirty="0"/>
          </a:p>
        </p:txBody>
      </p:sp>
    </p:spTree>
    <p:extLst>
      <p:ext uri="{BB962C8B-B14F-4D97-AF65-F5344CB8AC3E}">
        <p14:creationId xmlns:p14="http://schemas.microsoft.com/office/powerpoint/2010/main" val="2234292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412 (e)(3) Plan is easy to explain:</a:t>
            </a:r>
            <a:r>
              <a:rPr lang="en-US" baseline="0" dirty="0" smtClean="0"/>
              <a:t> it’s a retirement benefit that is fully guaranteed; and the accrued benefit is equal to cash surrender value</a:t>
            </a:r>
          </a:p>
          <a:p>
            <a:endParaRPr lang="en-US" baseline="0" dirty="0" smtClean="0"/>
          </a:p>
          <a:p>
            <a:r>
              <a:rPr lang="en-US" baseline="0" dirty="0" smtClean="0"/>
              <a:t>No enrolled actuary is needed: which means lower administrative fees than traditional defined benefit plans.</a:t>
            </a:r>
          </a:p>
          <a:p>
            <a:r>
              <a:rPr lang="en-US" baseline="0" dirty="0" smtClean="0"/>
              <a:t>High deductions: potentially higher deductions than a defined contribution plan</a:t>
            </a:r>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13</a:t>
            </a:fld>
            <a:endParaRPr lang="en-US" dirty="0"/>
          </a:p>
        </p:txBody>
      </p:sp>
    </p:spTree>
    <p:extLst>
      <p:ext uri="{BB962C8B-B14F-4D97-AF65-F5344CB8AC3E}">
        <p14:creationId xmlns:p14="http://schemas.microsoft.com/office/powerpoint/2010/main" val="212071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4674624"/>
          </a:xfrm>
        </p:spPr>
        <p:txBody>
          <a:bodyPr/>
          <a:lstStyle/>
          <a:p>
            <a:r>
              <a:rPr lang="en-US" dirty="0" smtClean="0"/>
              <a:t>Comparing the Traditional</a:t>
            </a:r>
            <a:r>
              <a:rPr lang="en-US" baseline="0" dirty="0" smtClean="0"/>
              <a:t> Defined Benefit Plan to 412(e)(3), both plans are defining a monthly benefit in retirement.  But because the 412(e)(3) plan is funding the plan at the guarantees of the insurance products, the contributions are higher than in a Traditional Defined Benefit Plan.  This is also the reason the annual administrative fees are lower in a 412(e)(3) plan.  It does not require a pension actuary to review investment performance because the plan is funding at the guarantees of the life insurance products.  Excess earnings on those products must go back into the plan and reduce the employer’s contribution in the next year.  For this reason, the owner isn’t as likely to see wide fluctuations in contribution levels from year to year.  With a Traditional Defined Benefit Plan, the investments are chosen at the discretion of the business owner.  The more aggressive the investments, the more likely there will be wide fluctuation in contributions from year to year.  Because the Traditional Defined Benefit Plan allows the business owner to select the investments, there is the possibility that the plan could become over or under funded.  This would not happen with a 412(e)(3) plan.</a:t>
            </a:r>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14</a:t>
            </a:fld>
            <a:endParaRPr lang="en-US" dirty="0"/>
          </a:p>
        </p:txBody>
      </p:sp>
    </p:spTree>
    <p:extLst>
      <p:ext uri="{BB962C8B-B14F-4D97-AF65-F5344CB8AC3E}">
        <p14:creationId xmlns:p14="http://schemas.microsoft.com/office/powerpoint/2010/main" val="173839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Contributions in a 412(e)(3) plan, once established, must be paid each year.  Those contributions must be placed in fixed annuities or a combination of fixed annuities and level premium life insurance contracts. The assumptions in a 412(e)(3) plan are based on the guarantees built into the contracts used to fund the plan. </a:t>
            </a:r>
            <a:endParaRPr lang="en-US" dirty="0"/>
          </a:p>
          <a:p>
            <a:endParaRPr lang="en-US" dirty="0"/>
          </a:p>
          <a:p>
            <a:r>
              <a:rPr lang="en-US" dirty="0" smtClean="0"/>
              <a:t>In this example you can see the contribution amount without life insurance in the plan and the contribution with maximum life insurance, using National Life’s NL Life Builder life insurance contracts.</a:t>
            </a:r>
          </a:p>
          <a:p>
            <a:endParaRPr lang="en-US" dirty="0" smtClean="0"/>
          </a:p>
          <a:p>
            <a:r>
              <a:rPr lang="en-US" dirty="0" smtClean="0"/>
              <a:t>For the business owners, the contribution with life insurance is $74,299 more than the plan without life insurance. </a:t>
            </a:r>
          </a:p>
          <a:p>
            <a:endParaRPr lang="en-US" dirty="0" smtClean="0"/>
          </a:p>
          <a:p>
            <a:r>
              <a:rPr lang="en-US" dirty="0" smtClean="0"/>
              <a:t>Owner A – by adding life insurance to the plan he would have a death benefit in excess of $4.8 million. If owner A died without life insurance in the plan, his beneficiary would receive the present value of the accrued benefit in his account. With life insurance, the beneficiary still get the present value of the accrued benefit in the side fund, but also gets the death benefit from the life insurance. It completes the plan.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15</a:t>
            </a:fld>
            <a:endParaRPr lang="en-US" dirty="0"/>
          </a:p>
        </p:txBody>
      </p:sp>
    </p:spTree>
    <p:extLst>
      <p:ext uri="{BB962C8B-B14F-4D97-AF65-F5344CB8AC3E}">
        <p14:creationId xmlns:p14="http://schemas.microsoft.com/office/powerpoint/2010/main" val="273306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hangingPunct="1">
              <a:defRPr/>
            </a:pPr>
            <a:r>
              <a:rPr lang="en-US" dirty="0" smtClean="0"/>
              <a:t>Even though the total contribution will</a:t>
            </a:r>
            <a:r>
              <a:rPr lang="en-US" baseline="0" dirty="0" smtClean="0"/>
              <a:t> increase with the addition of life insurance, the monthly benefit in retirement and the lump sum value in retirement remain unchanged.  But with the addition of life insurance, each participant will have a death benefit. </a:t>
            </a:r>
            <a:r>
              <a:rPr lang="en-US" dirty="0" smtClean="0"/>
              <a:t>Let’s look at Owner A.  By adding life insurance to the plan, he would have a death benefit in excess of $4.8 million. If Owner A died without life insurance in the plan, his beneficiary would receive the present value of the accrued benefit in his account.  With life insurance, the beneficiary still gets the present value of the accrued benefit in the side fund account, but also gets the death benefit from the life insurance.  </a:t>
            </a:r>
          </a:p>
          <a:p>
            <a:pPr eaLnBrk="1" hangingPunct="1"/>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16</a:t>
            </a:fld>
            <a:endParaRPr lang="en-US" dirty="0"/>
          </a:p>
        </p:txBody>
      </p:sp>
    </p:spTree>
    <p:extLst>
      <p:ext uri="{BB962C8B-B14F-4D97-AF65-F5344CB8AC3E}">
        <p14:creationId xmlns:p14="http://schemas.microsoft.com/office/powerpoint/2010/main" val="2733064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412(e)(3) Plan with insurance, the total plan contribution is $465,547.  The employer, who is in a 33% tax bracket, would have a tax savings of $153,631 by contributing to the plan.  The net after tax cost of the plan would be $311,916.  The total contribution for the owners is $407,167.  The cost for the employees is $58,380.  So the tax savings from contributing to the plan exceeds the contribution to the employees. The owners have a net excess deferral of $95,251.  </a:t>
            </a:r>
          </a:p>
          <a:p>
            <a:pPr eaLnBrk="1" hangingPunct="1"/>
            <a:endParaRPr lang="en-US" dirty="0" smtClean="0"/>
          </a:p>
          <a:p>
            <a:pPr eaLnBrk="1" hangingPunct="1"/>
            <a:r>
              <a:rPr lang="en-US" dirty="0" smtClean="0"/>
              <a:t>The after tax analysis is a great way to show the owner what he/she can save in taxes versus what they are going to have to contribute to employees.  If the net excess deferral is a positive, they have saved more in taxes then they have contributed to their employees in the plan.</a:t>
            </a:r>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17</a:t>
            </a:fld>
            <a:endParaRPr lang="en-US" dirty="0"/>
          </a:p>
        </p:txBody>
      </p:sp>
    </p:spTree>
    <p:extLst>
      <p:ext uri="{BB962C8B-B14F-4D97-AF65-F5344CB8AC3E}">
        <p14:creationId xmlns:p14="http://schemas.microsoft.com/office/powerpoint/2010/main" val="382472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owner wanted to contribute more, they could have a 401(k) deferral plan. Any employer can establish a deferral only 401(k) plan for themselves and their employees.</a:t>
            </a:r>
          </a:p>
          <a:p>
            <a:endParaRPr lang="en-US" dirty="0"/>
          </a:p>
          <a:p>
            <a:r>
              <a:rPr lang="en-US" dirty="0" smtClean="0"/>
              <a:t>In Scenario # 1, the owners are each making a $24,000 401(k) deferral, consisting of a maximum regular deferral of $18,000 and a $6,000 catch up contribution available to participants over age 50. The employees have elected to defer 3% of salary. Note that the $24,000 contributed annually over a 10 year period, assuming 7% each year compounded annually would increase the retirement account of each owner by over $354,806.</a:t>
            </a:r>
          </a:p>
          <a:p>
            <a:endParaRPr lang="en-US" dirty="0"/>
          </a:p>
          <a:p>
            <a:r>
              <a:rPr lang="en-US" dirty="0" smtClean="0"/>
              <a:t>The 401(k) is a safe harbor plan, so the owners must give employees either a matching contribution or a 3% non-elective contribution. We have shown the 3% non-elective contribution option. This goes to everyone who is eligible, even if they do not defer. </a:t>
            </a:r>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18</a:t>
            </a:fld>
            <a:endParaRPr lang="en-US" dirty="0"/>
          </a:p>
        </p:txBody>
      </p:sp>
    </p:spTree>
    <p:extLst>
      <p:ext uri="{BB962C8B-B14F-4D97-AF65-F5344CB8AC3E}">
        <p14:creationId xmlns:p14="http://schemas.microsoft.com/office/powerpoint/2010/main" val="336524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owner can get more. In addition to the defined benefit contribution and the 401(k) deferral, the business owner could make a profit sharing contribution, and deduct everything.</a:t>
            </a:r>
          </a:p>
          <a:p>
            <a:endParaRPr lang="en-US" dirty="0"/>
          </a:p>
          <a:p>
            <a:r>
              <a:rPr lang="en-US" dirty="0" smtClean="0"/>
              <a:t>Under the Pension Protection Act of 2006, if the defined benefit plan for the business is not covered under the Pension Benefit Guaranty Corporation (PBGC) then up to 6% of eligible salary can be contributed by the employer to an individual limit of $265,000. </a:t>
            </a:r>
            <a:r>
              <a:rPr lang="en-US" dirty="0"/>
              <a:t> </a:t>
            </a:r>
            <a:r>
              <a:rPr lang="en-US" dirty="0" smtClean="0"/>
              <a:t>The “employer contribution” would be the 3% non-elective in the 401(k) as well as a profit sharing contribution. For this business, that would mean a profit sharing contribution of $20,550.</a:t>
            </a:r>
          </a:p>
          <a:p>
            <a:endParaRPr lang="en-US" dirty="0"/>
          </a:p>
          <a:p>
            <a:r>
              <a:rPr lang="en-US" dirty="0" smtClean="0"/>
              <a:t>This business would not be covered under PBGC because it is a professional service organization. If it were a business covered under PBGC, the up to 25% of eligible payroll would be allowed as an employer contribution. In this example, that would mean 3% non-elective under the 401(k) and 22% as a profit sharing contribution.</a:t>
            </a:r>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19</a:t>
            </a:fld>
            <a:endParaRPr lang="en-US" dirty="0"/>
          </a:p>
        </p:txBody>
      </p:sp>
    </p:spTree>
    <p:extLst>
      <p:ext uri="{BB962C8B-B14F-4D97-AF65-F5344CB8AC3E}">
        <p14:creationId xmlns:p14="http://schemas.microsoft.com/office/powerpoint/2010/main" val="15839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more people facing retirement than ever before many are concerned they are not saving enough for retirement and they have a fear they won’t be able</a:t>
            </a:r>
            <a:r>
              <a:rPr lang="en-US" baseline="0" dirty="0" smtClean="0"/>
              <a:t> to stretch their savings out over their lifetime. </a:t>
            </a:r>
          </a:p>
          <a:p>
            <a:endParaRPr lang="en-US" baseline="0" dirty="0" smtClean="0"/>
          </a:p>
          <a:p>
            <a:r>
              <a:rPr lang="en-US" baseline="0" dirty="0" smtClean="0"/>
              <a:t>There are additional obstacles those thinking about retirement are also facing – the rising cost to health care, inflation eroding purchasing power, and the unpredictability of Social Security.</a:t>
            </a:r>
          </a:p>
          <a:p>
            <a:endParaRPr lang="en-US" baseline="0" dirty="0" smtClean="0"/>
          </a:p>
          <a:p>
            <a:r>
              <a:rPr lang="en-US" baseline="0" dirty="0" smtClean="0"/>
              <a:t>Not having an employer sponsored pension plan makes funding retirement even more concerning. Sound Familiar?</a:t>
            </a:r>
          </a:p>
        </p:txBody>
      </p:sp>
      <p:sp>
        <p:nvSpPr>
          <p:cNvPr id="4" name="Slide Number Placeholder 3"/>
          <p:cNvSpPr>
            <a:spLocks noGrp="1"/>
          </p:cNvSpPr>
          <p:nvPr>
            <p:ph type="sldNum" sz="quarter" idx="10"/>
          </p:nvPr>
        </p:nvSpPr>
        <p:spPr/>
        <p:txBody>
          <a:bodyPr/>
          <a:lstStyle/>
          <a:p>
            <a:fld id="{9DBDA93C-44D5-46B8-869F-E6D1F0B0EBD3}" type="slidenum">
              <a:rPr lang="en-US" smtClean="0"/>
              <a:t>2</a:t>
            </a:fld>
            <a:endParaRPr lang="en-US" dirty="0"/>
          </a:p>
        </p:txBody>
      </p:sp>
    </p:spTree>
    <p:extLst>
      <p:ext uri="{BB962C8B-B14F-4D97-AF65-F5344CB8AC3E}">
        <p14:creationId xmlns:p14="http://schemas.microsoft.com/office/powerpoint/2010/main" val="157686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defTabSz="897301">
              <a:defRPr/>
            </a:pPr>
            <a:r>
              <a:rPr lang="en-US" dirty="0" smtClean="0"/>
              <a:t>The Pension Benefit Guaranty Corporation was created in 1974 to protect employee benefits in these types of plans.  Employer sponsors of Defined Benefit plans pay a nominal premium to the </a:t>
            </a:r>
            <a:r>
              <a:rPr lang="en-US" dirty="0" err="1" smtClean="0"/>
              <a:t>PBGC</a:t>
            </a:r>
            <a:r>
              <a:rPr lang="en-US" dirty="0" smtClean="0"/>
              <a:t> each year for this coverage which insures participant benefits of up to a specified amount (indexed for inflation) at retirement age 65.  In the event of a distress plan termination where the plan assets are not sufficient to cover employee accrued benefits, the </a:t>
            </a:r>
            <a:r>
              <a:rPr lang="en-US" dirty="0" err="1" smtClean="0"/>
              <a:t>PBGC</a:t>
            </a:r>
            <a:r>
              <a:rPr lang="en-US" dirty="0" smtClean="0"/>
              <a:t> will often take over the administration of the plan until the guaranteed benefits have been paid out.</a:t>
            </a:r>
          </a:p>
          <a:p>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for having life insurance inside  a Qualified Plan include:</a:t>
            </a:r>
          </a:p>
          <a:p>
            <a:endParaRPr lang="en-US" dirty="0"/>
          </a:p>
          <a:p>
            <a:r>
              <a:rPr lang="en-US" dirty="0" smtClean="0"/>
              <a:t>Personal need for life insurance – the plan self completes for insurance face value</a:t>
            </a:r>
          </a:p>
          <a:p>
            <a:endParaRPr lang="en-US" dirty="0"/>
          </a:p>
          <a:p>
            <a:r>
              <a:rPr lang="en-US" dirty="0" smtClean="0"/>
              <a:t>Business need for life insurance – business succession planning</a:t>
            </a:r>
          </a:p>
          <a:p>
            <a:endParaRPr lang="en-US" dirty="0"/>
          </a:p>
          <a:p>
            <a:r>
              <a:rPr lang="en-US" dirty="0" smtClean="0"/>
              <a:t>The potential for income at retirement by accessing the cash value using policy loans or withdrawals.</a:t>
            </a:r>
          </a:p>
          <a:p>
            <a:endParaRPr lang="en-US" dirty="0"/>
          </a:p>
          <a:p>
            <a:r>
              <a:rPr lang="en-US" dirty="0" smtClean="0"/>
              <a:t>Tax deductible premiums</a:t>
            </a:r>
          </a:p>
          <a:p>
            <a:endParaRPr lang="en-US" dirty="0"/>
          </a:p>
          <a:p>
            <a:r>
              <a:rPr lang="en-US" dirty="0" smtClean="0"/>
              <a:t>Let’s look at each of these in more detail.</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21</a:t>
            </a:fld>
            <a:endParaRPr lang="en-US" dirty="0"/>
          </a:p>
        </p:txBody>
      </p:sp>
    </p:spTree>
    <p:extLst>
      <p:ext uri="{BB962C8B-B14F-4D97-AF65-F5344CB8AC3E}">
        <p14:creationId xmlns:p14="http://schemas.microsoft.com/office/powerpoint/2010/main" val="259087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4588" y="685800"/>
            <a:ext cx="4572000" cy="3429000"/>
          </a:xfrm>
          <a:ln/>
        </p:spPr>
      </p:sp>
      <p:sp>
        <p:nvSpPr>
          <p:cNvPr id="70659" name="Rectangle 3"/>
          <p:cNvSpPr>
            <a:spLocks noGrp="1" noChangeArrowheads="1"/>
          </p:cNvSpPr>
          <p:nvPr>
            <p:ph type="body" idx="1"/>
          </p:nvPr>
        </p:nvSpPr>
        <p:spPr>
          <a:xfrm>
            <a:off x="685800" y="4341814"/>
            <a:ext cx="5486400" cy="4116387"/>
          </a:xfrm>
          <a:noFill/>
        </p:spPr>
        <p:txBody>
          <a:bodyPr/>
          <a:lstStyle/>
          <a:p>
            <a:r>
              <a:rPr lang="en-US" dirty="0" smtClean="0"/>
              <a:t>There is value in including life insurance within your 412(e)(3):</a:t>
            </a:r>
          </a:p>
          <a:p>
            <a:endParaRPr lang="en-US" dirty="0" smtClean="0"/>
          </a:p>
          <a:p>
            <a:r>
              <a:rPr lang="en-US" dirty="0" smtClean="0"/>
              <a:t>- Premiums</a:t>
            </a:r>
            <a:r>
              <a:rPr lang="en-US" baseline="0" dirty="0" smtClean="0"/>
              <a:t> are paid with pre-tax dollars, increasing buying power</a:t>
            </a:r>
          </a:p>
          <a:p>
            <a:pPr marL="168244" indent="-168244">
              <a:buFontTx/>
              <a:buChar char="-"/>
            </a:pPr>
            <a:r>
              <a:rPr lang="en-US" baseline="0" dirty="0" smtClean="0"/>
              <a:t>Cash values can be </a:t>
            </a:r>
            <a:r>
              <a:rPr lang="en-US" dirty="0"/>
              <a:t>accessed at retirement using policy loans.  If loans are taken from a whole life policy, they will reduce the policy's death benefit, and the amount of cash value available for future loans.  </a:t>
            </a:r>
            <a:r>
              <a:rPr lang="en-US" dirty="0" smtClean="0"/>
              <a:t>The client should work </a:t>
            </a:r>
            <a:r>
              <a:rPr lang="en-US" dirty="0"/>
              <a:t>with </a:t>
            </a:r>
            <a:r>
              <a:rPr lang="en-US" dirty="0" smtClean="0"/>
              <a:t>their </a:t>
            </a:r>
            <a:r>
              <a:rPr lang="en-US" dirty="0"/>
              <a:t>agent to ensure that excessive loans don't cause the policy to lapse, which would result in a taxable event.</a:t>
            </a:r>
          </a:p>
          <a:p>
            <a:r>
              <a:rPr lang="en-US" baseline="0" dirty="0" smtClean="0"/>
              <a:t>- Including life insurance increases the plan contribution and therefore the tax deduction</a:t>
            </a:r>
          </a:p>
          <a:p>
            <a:r>
              <a:rPr lang="en-US" baseline="0" dirty="0" smtClean="0"/>
              <a:t>- Life Insurance provides a death benefit in the event of premature death, fully completing the plan</a:t>
            </a:r>
          </a:p>
          <a:p>
            <a:r>
              <a:rPr lang="en-US" dirty="0"/>
              <a:t>- Buying life insurance inside a qualified plan can be a cost effective way to provide a valuable employee benefit</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The IRS allows life insurance to be issued inside of a qualified plan as long as the life insurance is incidental to the reason for having the plan, which is to accumulate money for retirement.  Because the life insurance is incidental to the reason for having the plan, only a specified portion of each annual contribution can be used to fund the life insurance premium.  These limits are called the incidental limits</a:t>
            </a:r>
            <a:r>
              <a:rPr lang="en-US" dirty="0" smtClean="0"/>
              <a:t>.</a:t>
            </a:r>
            <a:endParaRPr lang="en-US" dirty="0" smtClean="0">
              <a:latin typeface="Trebuchet MS" pitchFamily="34" charset="0"/>
            </a:endParaRPr>
          </a:p>
          <a:p>
            <a:endParaRPr lang="en-US" dirty="0" smtClean="0"/>
          </a:p>
          <a:p>
            <a:pPr>
              <a:lnSpc>
                <a:spcPct val="75000"/>
              </a:lnSpc>
              <a:buClr>
                <a:srgbClr val="1A8E41"/>
              </a:buClr>
              <a:buFont typeface="Wingdings" pitchFamily="2" charset="2"/>
              <a:buNone/>
            </a:pPr>
            <a:r>
              <a:rPr lang="en-US" sz="2000" dirty="0">
                <a:ea typeface="ＭＳ Ｐゴシック" pitchFamily="32" charset="-128"/>
              </a:rPr>
              <a:t>DB Fully Insured 412(e)(3) plans only allow for Whole Life Insurance</a:t>
            </a:r>
          </a:p>
          <a:p>
            <a:pPr lvl="1"/>
            <a:endParaRPr lang="en-US" dirty="0" smtClean="0">
              <a:ea typeface="ＭＳ Ｐゴシック" pitchFamily="32" charset="-128"/>
            </a:endParaRP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dirty="0" smtClean="0"/>
              <a:t>There </a:t>
            </a:r>
            <a:r>
              <a:rPr lang="en-US" dirty="0"/>
              <a:t>are two ways to calculate the life </a:t>
            </a:r>
            <a:r>
              <a:rPr lang="en-US" dirty="0" smtClean="0"/>
              <a:t>insurance in a defined benefit</a:t>
            </a:r>
            <a:r>
              <a:rPr lang="en-US" baseline="0" dirty="0" smtClean="0"/>
              <a:t> plan</a:t>
            </a:r>
            <a:r>
              <a:rPr lang="en-US" dirty="0" smtClean="0"/>
              <a:t>.  </a:t>
            </a:r>
            <a:r>
              <a:rPr lang="en-US" dirty="0"/>
              <a:t>One way is known as Revenue Ruling 74-307, sometimes called the 2/3rds method</a:t>
            </a:r>
            <a:r>
              <a:rPr lang="en-US" dirty="0" smtClean="0"/>
              <a:t>.</a:t>
            </a:r>
          </a:p>
          <a:p>
            <a:pPr lvl="1"/>
            <a:r>
              <a:rPr lang="en-US" sz="2000" dirty="0">
                <a:ea typeface="ＭＳ Ｐゴシック" pitchFamily="32" charset="-128"/>
              </a:rPr>
              <a:t>Up to 2/3</a:t>
            </a:r>
            <a:r>
              <a:rPr lang="en-US" sz="2000" baseline="30000" dirty="0">
                <a:ea typeface="ＭＳ Ｐゴシック" pitchFamily="32" charset="-128"/>
              </a:rPr>
              <a:t>rds</a:t>
            </a:r>
            <a:r>
              <a:rPr lang="en-US" sz="2000" dirty="0">
                <a:ea typeface="ＭＳ Ｐゴシック" pitchFamily="32" charset="-128"/>
              </a:rPr>
              <a:t>  of theoretical uninsured contribution is used to calculate the insurance premium for whole life.  </a:t>
            </a:r>
          </a:p>
          <a:p>
            <a:pPr lvl="1"/>
            <a:r>
              <a:rPr lang="en-US" sz="2000" dirty="0">
                <a:ea typeface="ＭＳ Ｐゴシック" pitchFamily="32" charset="-128"/>
              </a:rPr>
              <a:t>Up to 1/3</a:t>
            </a:r>
            <a:r>
              <a:rPr lang="en-US" sz="2000" baseline="30000" dirty="0">
                <a:ea typeface="ＭＳ Ｐゴシック" pitchFamily="32" charset="-128"/>
              </a:rPr>
              <a:t>rd</a:t>
            </a:r>
            <a:r>
              <a:rPr lang="en-US" sz="2000" dirty="0">
                <a:ea typeface="ＭＳ Ｐゴシック" pitchFamily="32" charset="-128"/>
              </a:rPr>
              <a:t> used to calculate the insurance premium for universal life.</a:t>
            </a:r>
          </a:p>
          <a:p>
            <a:endParaRPr lang="en-US" sz="2000" b="1" dirty="0">
              <a:solidFill>
                <a:schemeClr val="accent1"/>
              </a:solidFill>
              <a:ea typeface="ＭＳ Ｐゴシック" pitchFamily="32" charset="-128"/>
            </a:endParaRPr>
          </a:p>
          <a:p>
            <a:r>
              <a:rPr lang="en-US" dirty="0" smtClean="0"/>
              <a:t>  </a:t>
            </a:r>
            <a:r>
              <a:rPr lang="en-US" dirty="0"/>
              <a:t>The second is the 100 times </a:t>
            </a:r>
            <a:r>
              <a:rPr lang="en-US" dirty="0" smtClean="0"/>
              <a:t>monthly benefit method.  For example, if the monthly benefit was $10,000 the maximum face amount of insurance would be $1 million.</a:t>
            </a:r>
            <a:endParaRPr lang="en-US" dirty="0"/>
          </a:p>
          <a:p>
            <a:endParaRPr lang="en-US" dirty="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44588" y="684213"/>
            <a:ext cx="4572000" cy="3429000"/>
          </a:xfrm>
          <a:ln/>
        </p:spPr>
      </p:sp>
      <p:sp>
        <p:nvSpPr>
          <p:cNvPr id="204803" name="Rectangle 3"/>
          <p:cNvSpPr>
            <a:spLocks noGrp="1" noChangeArrowheads="1"/>
          </p:cNvSpPr>
          <p:nvPr>
            <p:ph type="body" idx="1"/>
          </p:nvPr>
        </p:nvSpPr>
        <p:spPr>
          <a:xfrm>
            <a:off x="687388" y="4343400"/>
            <a:ext cx="5483225" cy="4116388"/>
          </a:xfrm>
        </p:spPr>
        <p:txBody>
          <a:bodyPr/>
          <a:lstStyle/>
          <a:p>
            <a:r>
              <a:rPr lang="en-US" dirty="0"/>
              <a:t>When life insurance is provided in a qualified plan there is a current taxable event to the participant (known as the “economic benefit”).  The theory of the income taxation of the “economic benefit” is that the participant is currently receiving a benefit (the life insurance protection) under the plan and a current benefit should be taxed as opposed to a future benefit which is deferred.</a:t>
            </a:r>
          </a:p>
          <a:p>
            <a:r>
              <a:rPr lang="en-US" dirty="0"/>
              <a:t>This taxable income is based on the Table 2001 rates or the alternate term rates of the life insurance company.  The term cost or cost of the “pure amount at risk” which is taxable to the participant is the difference between the face amount of insurance and the cash surrender value of the policy at the end of the policy year.</a:t>
            </a:r>
          </a:p>
          <a:p>
            <a:r>
              <a:rPr lang="en-US" dirty="0"/>
              <a:t>The participant can recover the tax paid once the policy is removed from the plan – if the policy is assigned to the participant at either separation of service or at retirement, the participant is taxed on the cash value of the policy minus the tax that was paid on the economic benefit.</a:t>
            </a:r>
          </a:p>
          <a:p>
            <a:r>
              <a:rPr lang="en-US" dirty="0"/>
              <a:t> </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life insurance is a valuable benefit in a retirement plan, if it is offered, the IRS protects the participants rights to buy it.</a:t>
            </a:r>
          </a:p>
          <a:p>
            <a:endParaRPr lang="en-US" dirty="0" smtClean="0"/>
          </a:p>
          <a:p>
            <a:endParaRPr lang="en-US" dirty="0" smtClean="0"/>
          </a:p>
          <a:p>
            <a:r>
              <a:rPr lang="en-US" dirty="0" smtClean="0"/>
              <a:t>The same product must be offered for all participants on a uniform and nondiscriminatory basis</a:t>
            </a:r>
          </a:p>
          <a:p>
            <a:endParaRPr lang="en-US" dirty="0" smtClean="0"/>
          </a:p>
          <a:p>
            <a:r>
              <a:rPr lang="en-US" dirty="0" smtClean="0"/>
              <a:t>Limited pay contracts cannot discriminate in favor of owners with fewer years</a:t>
            </a:r>
            <a:r>
              <a:rPr lang="en-US" baseline="0" dirty="0" smtClean="0"/>
              <a:t> to retirement.</a:t>
            </a:r>
          </a:p>
          <a:p>
            <a:endParaRPr lang="en-US" baseline="0" dirty="0" smtClean="0"/>
          </a:p>
          <a:p>
            <a:r>
              <a:rPr lang="en-US" baseline="0" dirty="0" smtClean="0"/>
              <a:t>A participant can waive coverage or specify an amount less than the maximum allowed</a:t>
            </a:r>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26</a:t>
            </a:fld>
            <a:endParaRPr lang="en-US" dirty="0"/>
          </a:p>
        </p:txBody>
      </p:sp>
    </p:spTree>
    <p:extLst>
      <p:ext uri="{BB962C8B-B14F-4D97-AF65-F5344CB8AC3E}">
        <p14:creationId xmlns:p14="http://schemas.microsoft.com/office/powerpoint/2010/main" val="1383205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Accelerated</a:t>
            </a:r>
            <a:r>
              <a:rPr lang="en-US" baseline="0" dirty="0" smtClean="0"/>
              <a:t> Benefit Rider cannot be exercised while the policy is owned by the plan.</a:t>
            </a:r>
          </a:p>
          <a:p>
            <a:endParaRPr lang="en-US" baseline="0" dirty="0" smtClean="0"/>
          </a:p>
          <a:p>
            <a:r>
              <a:rPr lang="en-US" baseline="0" dirty="0" smtClean="0"/>
              <a:t>The ABR Terminal and Chronic can be included in any plan; however, Critical is only available in Profit Sharing Plans.</a:t>
            </a:r>
            <a:endParaRPr lang="en-US" dirty="0"/>
          </a:p>
        </p:txBody>
      </p:sp>
      <p:sp>
        <p:nvSpPr>
          <p:cNvPr id="4" name="Slide Number Placeholder 3"/>
          <p:cNvSpPr>
            <a:spLocks noGrp="1"/>
          </p:cNvSpPr>
          <p:nvPr>
            <p:ph type="sldNum" sz="quarter" idx="10"/>
          </p:nvPr>
        </p:nvSpPr>
        <p:spPr/>
        <p:txBody>
          <a:bodyPr/>
          <a:lstStyle/>
          <a:p>
            <a:fld id="{D91E8E5E-1869-49C3-B637-0E244410C8B6}" type="slidenum">
              <a:rPr lang="en-US" smtClean="0"/>
              <a:pPr/>
              <a:t>27</a:t>
            </a:fld>
            <a:endParaRPr lang="en-US" dirty="0"/>
          </a:p>
        </p:txBody>
      </p:sp>
    </p:spTree>
    <p:extLst>
      <p:ext uri="{BB962C8B-B14F-4D97-AF65-F5344CB8AC3E}">
        <p14:creationId xmlns:p14="http://schemas.microsoft.com/office/powerpoint/2010/main" val="3294024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altLang="en-US" dirty="0"/>
              <a:t>What is the benefit of funding the life insurance on a pre-tax basis?  If we look at the 55 year old dentist, his total contribution to the 412e3 plan is $253,859.  Of that amount, he can allocate up to $137,278 as whole life insurance premium in the plan.  If he were to purchase the same premium outside the plan, and he was in a 33% personal income tax bracket, he would need to gross $204,893 to net the $137,278 after-tax premium</a:t>
            </a:r>
            <a:r>
              <a:rPr lang="en-US" altLang="en-US" dirty="0" smtClean="0"/>
              <a:t>.  Paying</a:t>
            </a:r>
            <a:r>
              <a:rPr lang="en-US" altLang="en-US" baseline="0" dirty="0" smtClean="0"/>
              <a:t> the premiums pre-tax saves $67,615 annually.  And the entire contribution of $253,859 is deductible.  Over five years the savings on the life premium is $338,075.  But what happens if this participant dies after five years?</a:t>
            </a:r>
            <a:endParaRPr lang="en-US" altLang="en-US" dirty="0" smtClean="0"/>
          </a:p>
          <a:p>
            <a:pPr defTabSz="897301">
              <a:defRPr/>
            </a:pPr>
            <a:endParaRPr lang="en-US" altLang="en-US" dirty="0" smtClean="0"/>
          </a:p>
          <a:p>
            <a:pPr defTabSz="897301">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28</a:t>
            </a:fld>
            <a:endParaRPr lang="en-US" dirty="0"/>
          </a:p>
        </p:txBody>
      </p:sp>
    </p:spTree>
    <p:extLst>
      <p:ext uri="{BB962C8B-B14F-4D97-AF65-F5344CB8AC3E}">
        <p14:creationId xmlns:p14="http://schemas.microsoft.com/office/powerpoint/2010/main" val="2622775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144588" y="684213"/>
            <a:ext cx="4572000" cy="3429000"/>
          </a:xfrm>
          <a:ln/>
        </p:spPr>
      </p:sp>
      <p:sp>
        <p:nvSpPr>
          <p:cNvPr id="206851" name="Rectangle 3"/>
          <p:cNvSpPr>
            <a:spLocks noGrp="1" noChangeArrowheads="1"/>
          </p:cNvSpPr>
          <p:nvPr>
            <p:ph type="body" idx="1"/>
          </p:nvPr>
        </p:nvSpPr>
        <p:spPr>
          <a:xfrm>
            <a:off x="687388" y="4343400"/>
            <a:ext cx="5483225" cy="4116388"/>
          </a:xfrm>
        </p:spPr>
        <p:txBody>
          <a:bodyPr/>
          <a:lstStyle/>
          <a:p>
            <a:r>
              <a:rPr lang="en-US" dirty="0"/>
              <a:t>When life insurance is removed from a qualified plan, the cash surrender value minus the economic benefit cost paid each year the life insurance policy was in the plan, will be taxable to either 1) the plan participant or 2) the plan participant’s named beneficiaries.</a:t>
            </a:r>
          </a:p>
          <a:p>
            <a:r>
              <a:rPr lang="en-US" dirty="0"/>
              <a:t>The net amount at risk (the death benefit – cash value) passes income tax free to the plan participant or, if deceased, to the participant’s named beneficiary.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77925" y="669925"/>
            <a:ext cx="4529138" cy="3398838"/>
          </a:xfrm>
          <a:ln/>
        </p:spPr>
      </p:sp>
      <p:sp>
        <p:nvSpPr>
          <p:cNvPr id="46083" name="Rectangle 3"/>
          <p:cNvSpPr>
            <a:spLocks noGrp="1" noChangeArrowheads="1"/>
          </p:cNvSpPr>
          <p:nvPr>
            <p:ph type="body" idx="1"/>
          </p:nvPr>
        </p:nvSpPr>
        <p:spPr>
          <a:xfrm>
            <a:off x="914400" y="4306889"/>
            <a:ext cx="5029200" cy="4156075"/>
          </a:xfrm>
          <a:noFill/>
        </p:spPr>
        <p:txBody>
          <a:bodyPr/>
          <a:lstStyle/>
          <a:p>
            <a:pPr eaLnBrk="1" hangingPunct="1"/>
            <a:r>
              <a:rPr lang="en-US" dirty="0" smtClean="0"/>
              <a:t>The types of qualified plans range from </a:t>
            </a:r>
            <a:r>
              <a:rPr lang="en-US" dirty="0" err="1" smtClean="0"/>
              <a:t>SEPs</a:t>
            </a:r>
            <a:r>
              <a:rPr lang="en-US" dirty="0" smtClean="0"/>
              <a:t>, </a:t>
            </a:r>
            <a:r>
              <a:rPr lang="en-US" dirty="0" err="1" smtClean="0"/>
              <a:t>SIMPLEs</a:t>
            </a:r>
            <a:r>
              <a:rPr lang="en-US" dirty="0" smtClean="0"/>
              <a:t> and profit sharing plans to Defined Benefit plans.  The younger the business owner, the longer they have to save, so the profit sharing type plans should work well.  However, somewhere around age 45 the contribution limits of a profit sharing plan are no longer going to allow the retirement savings that can be achieved in a Defined Benefit plan and this is the age group we are concentrating on today.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Life insurance in the plan completes the plan.  If our dentist client were to die while</a:t>
            </a:r>
            <a:r>
              <a:rPr lang="en-US" altLang="en-US" baseline="0" dirty="0" smtClean="0"/>
              <a:t> still a participant in the plan, the beneficiary would get the value accumulated in the plan side fund account but would also get the death benefit of the life insurance.</a:t>
            </a:r>
            <a:endParaRPr lang="en-US" dirty="0" smtClean="0"/>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Looking at our example,</a:t>
            </a:r>
            <a:r>
              <a:rPr lang="en-US" baseline="0" dirty="0" smtClean="0">
                <a:ea typeface="ＭＳ Ｐゴシック" pitchFamily="34" charset="-128"/>
              </a:rPr>
              <a:t> if our dentist dies after 5 years o</a:t>
            </a:r>
            <a:r>
              <a:rPr lang="en-US" dirty="0" smtClean="0">
                <a:ea typeface="ＭＳ Ｐゴシック" pitchFamily="34" charset="-128"/>
              </a:rPr>
              <a:t>f participation in the plan, what portion</a:t>
            </a:r>
            <a:r>
              <a:rPr lang="en-US" baseline="0" dirty="0" smtClean="0">
                <a:ea typeface="ＭＳ Ｐゴシック" pitchFamily="34" charset="-128"/>
              </a:rPr>
              <a:t> of the life insurance </a:t>
            </a:r>
            <a:r>
              <a:rPr lang="en-US" dirty="0" smtClean="0">
                <a:ea typeface="ＭＳ Ｐゴシック" pitchFamily="34" charset="-128"/>
              </a:rPr>
              <a:t>would be taxable</a:t>
            </a:r>
            <a:r>
              <a:rPr lang="en-US" baseline="0" dirty="0" smtClean="0">
                <a:ea typeface="ＭＳ Ｐゴシック" pitchFamily="34" charset="-128"/>
              </a:rPr>
              <a:t> to the named beneficiary?  T</a:t>
            </a:r>
            <a:r>
              <a:rPr lang="en-US" dirty="0" smtClean="0">
                <a:ea typeface="ＭＳ Ｐゴシック" pitchFamily="34" charset="-128"/>
              </a:rPr>
              <a:t>he life insurance face amount is $4,806,594 and the fair market value prior to death is $333,530.  The fair market value less the economic benefit costs paid by the participant, would be taxable to the beneficiary, or $304,307.  The economic benefit cost paid</a:t>
            </a:r>
            <a:r>
              <a:rPr lang="en-US" baseline="0" dirty="0" smtClean="0">
                <a:ea typeface="ＭＳ Ｐゴシック" pitchFamily="34" charset="-128"/>
              </a:rPr>
              <a:t> over 5 years was $29,223.  T</a:t>
            </a:r>
            <a:r>
              <a:rPr lang="en-US" dirty="0" smtClean="0">
                <a:ea typeface="ＭＳ Ｐゴシック" pitchFamily="34" charset="-128"/>
              </a:rPr>
              <a:t>he pure death benefit of $4,502,287 (face amount – cash value) would pass to the beneficiary income-tax free.</a:t>
            </a:r>
          </a:p>
          <a:p>
            <a:pPr eaLnBrk="1" hangingPunct="1"/>
            <a:r>
              <a:rPr lang="en-US" dirty="0" smtClean="0">
                <a:ea typeface="ＭＳ Ｐゴシック" pitchFamily="34" charset="-128"/>
              </a:rPr>
              <a:t>If the participant had lived, and removed the life insurance from the plan, she would pay tax on the $304,307, at her personal income tax bracket.  By paying the premiums with pre-tax</a:t>
            </a:r>
            <a:r>
              <a:rPr lang="en-US" baseline="0" dirty="0" smtClean="0">
                <a:ea typeface="ＭＳ Ｐゴシック" pitchFamily="34" charset="-128"/>
              </a:rPr>
              <a:t> dollars over the past 5 years, the dentist saved $338,075.  So even though the beneficiary has to pay tax on the fair market value of the life insurance the tax paid is smaller than the pre-tax savings.</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FAE623E-030E-4C33-8482-C3A44FA20508}" type="slidenum">
              <a:rPr lang="en-US" smtClean="0"/>
              <a:pPr/>
              <a:t>30</a:t>
            </a:fld>
            <a:endParaRPr lang="en-US" dirty="0"/>
          </a:p>
        </p:txBody>
      </p:sp>
    </p:spTree>
    <p:extLst>
      <p:ext uri="{BB962C8B-B14F-4D97-AF65-F5344CB8AC3E}">
        <p14:creationId xmlns:p14="http://schemas.microsoft.com/office/powerpoint/2010/main" val="3497878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dirty="0" smtClean="0"/>
              <a:t>When a participant</a:t>
            </a:r>
            <a:r>
              <a:rPr lang="en-US" baseline="0" dirty="0" smtClean="0"/>
              <a:t> </a:t>
            </a:r>
            <a:r>
              <a:rPr lang="en-US" dirty="0" smtClean="0"/>
              <a:t>leaves the plan, there </a:t>
            </a:r>
            <a:r>
              <a:rPr lang="en-US" dirty="0"/>
              <a:t>are various options available for removing the life insurance policy from the qualified </a:t>
            </a:r>
            <a:r>
              <a:rPr lang="en-US" dirty="0" smtClean="0"/>
              <a:t>plan. They can:</a:t>
            </a:r>
          </a:p>
          <a:p>
            <a:pPr marL="168244" indent="-168244">
              <a:buFontTx/>
              <a:buChar char="-"/>
            </a:pPr>
            <a:r>
              <a:rPr lang="en-US" dirty="0" smtClean="0"/>
              <a:t>Surrender the life insurance policy, </a:t>
            </a:r>
            <a:r>
              <a:rPr lang="en-US" dirty="0"/>
              <a:t>which will result in the loss of the death benefit</a:t>
            </a:r>
            <a:endParaRPr lang="en-US" dirty="0" smtClean="0"/>
          </a:p>
          <a:p>
            <a:pPr marL="168244" indent="-168244">
              <a:buFontTx/>
              <a:buChar char="-"/>
            </a:pPr>
            <a:r>
              <a:rPr lang="en-US" dirty="0" smtClean="0"/>
              <a:t>Take a taxable distribution</a:t>
            </a:r>
          </a:p>
          <a:p>
            <a:pPr marL="168244" indent="-168244">
              <a:buFontTx/>
              <a:buChar char="-"/>
            </a:pPr>
            <a:r>
              <a:rPr lang="en-US" dirty="0" smtClean="0"/>
              <a:t>Buy the policy</a:t>
            </a:r>
          </a:p>
          <a:p>
            <a:pPr marL="168244" indent="-168244">
              <a:buFontTx/>
              <a:buChar char="-"/>
            </a:pPr>
            <a:r>
              <a:rPr lang="en-US" dirty="0" smtClean="0"/>
              <a:t>Exchange the policy leveraging</a:t>
            </a:r>
            <a:r>
              <a:rPr lang="en-US" baseline="0" dirty="0" smtClean="0"/>
              <a:t> the Qualified Plan Exchange Privilege – unique to NLG!</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dirty="0" smtClean="0"/>
              <a:t>The </a:t>
            </a:r>
            <a:r>
              <a:rPr lang="en-US" dirty="0"/>
              <a:t>QPEP rider is </a:t>
            </a:r>
            <a:r>
              <a:rPr lang="en-US" dirty="0" smtClean="0"/>
              <a:t>unique to NLG and is a </a:t>
            </a:r>
            <a:r>
              <a:rPr lang="en-US" dirty="0"/>
              <a:t>“no cost” rider added at issue on all policies issued inside a qualified plan.  If the rider is exercised, the existing policy must be surrendered while still in the qualified plan.  The cash surrender value is placed in the plan’s side fund account.  In this manner, the entire vested account can be rolled to an IRA without incurring any taxes until such time as distributions are made from the IRA.  The face amount of the new policy that is issued outside the plan cannot be more than the net amount at risk (face amount – cash value) of the policy in the plan, as of the date of exchange.  </a:t>
            </a:r>
          </a:p>
          <a:p>
            <a:endParaRPr lang="en-US" dirty="0" smtClean="0"/>
          </a:p>
          <a:p>
            <a:r>
              <a:rPr lang="en-US" dirty="0" smtClean="0"/>
              <a:t>The </a:t>
            </a:r>
            <a:r>
              <a:rPr lang="en-US" dirty="0"/>
              <a:t>new Policy will be issued as a personally owned </a:t>
            </a:r>
            <a:r>
              <a:rPr lang="en-US" dirty="0" smtClean="0"/>
              <a:t>policy </a:t>
            </a:r>
            <a:r>
              <a:rPr lang="en-US" dirty="0"/>
              <a:t>outside of the pension plan on the basis of the participant’s age on the date of exchange.  No evidence of insurability will be required</a:t>
            </a:r>
            <a:r>
              <a:rPr lang="en-US" dirty="0" smtClean="0"/>
              <a:t>.</a:t>
            </a:r>
          </a:p>
          <a:p>
            <a:endParaRPr lang="en-US" dirty="0"/>
          </a:p>
          <a:p>
            <a:endParaRPr lang="en-US" dirty="0"/>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77925" y="669925"/>
            <a:ext cx="4529138" cy="3398838"/>
          </a:xfrm>
          <a:ln/>
        </p:spPr>
      </p:sp>
      <p:sp>
        <p:nvSpPr>
          <p:cNvPr id="173059" name="Rectangle 3"/>
          <p:cNvSpPr>
            <a:spLocks noGrp="1" noChangeArrowheads="1"/>
          </p:cNvSpPr>
          <p:nvPr>
            <p:ph type="body" idx="1"/>
          </p:nvPr>
        </p:nvSpPr>
        <p:spPr>
          <a:xfrm>
            <a:off x="228602" y="4129089"/>
            <a:ext cx="6253163" cy="5014912"/>
          </a:xfrm>
        </p:spPr>
        <p:txBody>
          <a:bodyPr/>
          <a:lstStyle/>
          <a:p>
            <a:r>
              <a:rPr lang="en-US" sz="900" dirty="0" smtClean="0"/>
              <a:t>A common question for plan participants is “What </a:t>
            </a:r>
            <a:r>
              <a:rPr lang="en-US" sz="900" dirty="0"/>
              <a:t>happens if, at some point in the future,  I cannot continue to make large contributions to the plan?”</a:t>
            </a:r>
          </a:p>
          <a:p>
            <a:endParaRPr lang="en-US" sz="900" dirty="0"/>
          </a:p>
          <a:p>
            <a:r>
              <a:rPr lang="en-US" sz="900" dirty="0"/>
              <a:t>While </a:t>
            </a:r>
            <a:r>
              <a:rPr lang="en-US" sz="900" dirty="0" smtClean="0"/>
              <a:t>ideally the plan trustee is maintaining </a:t>
            </a:r>
            <a:r>
              <a:rPr lang="en-US" sz="900" dirty="0"/>
              <a:t>the contribution level specified in </a:t>
            </a:r>
            <a:r>
              <a:rPr lang="en-US" sz="900" dirty="0" smtClean="0"/>
              <a:t>the </a:t>
            </a:r>
            <a:r>
              <a:rPr lang="en-US" sz="900" dirty="0"/>
              <a:t>plan document, things can and do happen - a turn in the economy, a need to divert corporate assets to build the business, health issues, etc. </a:t>
            </a:r>
            <a:r>
              <a:rPr lang="en-US" sz="900" dirty="0" smtClean="0"/>
              <a:t>These </a:t>
            </a:r>
            <a:r>
              <a:rPr lang="en-US" sz="900" dirty="0"/>
              <a:t>plans are structured for a level contribution amount – but in the event that “something happens” there is a way out and the plan is not completely inflexible.</a:t>
            </a:r>
          </a:p>
          <a:p>
            <a:endParaRPr lang="en-US" sz="900" dirty="0"/>
          </a:p>
          <a:p>
            <a:r>
              <a:rPr lang="en-US" sz="900" dirty="0"/>
              <a:t>If there is a need to reduce contribution levels down the road, the first determination should be whether the cash flow problem is temporary or long term.  If the duration is expected to be short term, let’s say a bad year perhaps, </a:t>
            </a:r>
            <a:r>
              <a:rPr lang="en-US" sz="900" dirty="0" smtClean="0"/>
              <a:t>the</a:t>
            </a:r>
            <a:r>
              <a:rPr lang="en-US" sz="900" baseline="0" dirty="0" smtClean="0"/>
              <a:t> business </a:t>
            </a:r>
            <a:r>
              <a:rPr lang="en-US" sz="900" dirty="0" smtClean="0"/>
              <a:t>may </a:t>
            </a:r>
            <a:r>
              <a:rPr lang="en-US" sz="900" dirty="0"/>
              <a:t>be better off  borrowing the contribution needed from outside sources without changing the plan.</a:t>
            </a:r>
          </a:p>
          <a:p>
            <a:endParaRPr lang="en-US" sz="900" dirty="0"/>
          </a:p>
          <a:p>
            <a:r>
              <a:rPr lang="en-US" sz="900" dirty="0"/>
              <a:t>However, if the need to reduce contributions is long term, there are at least 3 options:</a:t>
            </a:r>
          </a:p>
          <a:p>
            <a:r>
              <a:rPr lang="en-US" sz="900" dirty="0"/>
              <a:t>1) reduce the benefit formula - this does not take away anything already accrued in </a:t>
            </a:r>
            <a:r>
              <a:rPr lang="en-US" sz="900" dirty="0" smtClean="0"/>
              <a:t>the </a:t>
            </a:r>
            <a:r>
              <a:rPr lang="en-US" sz="900" dirty="0"/>
              <a:t>plan, but what it does is it brings the cost down to a level that is affordable.  One word of caution here, the benefit formula should not be adjusted annually to suit that years specific tax deduction.  Operating the plan in this manner could eventually place all of </a:t>
            </a:r>
            <a:r>
              <a:rPr lang="en-US" sz="900" dirty="0" smtClean="0"/>
              <a:t>the </a:t>
            </a:r>
            <a:r>
              <a:rPr lang="en-US" sz="900" dirty="0"/>
              <a:t>plan deductions in jeopardy;</a:t>
            </a:r>
          </a:p>
          <a:p>
            <a:r>
              <a:rPr lang="en-US" sz="900" dirty="0"/>
              <a:t>2) amend from a high contribution Fully Insured DB to a lower contribution Traditional Defined Benefit plan - since higher contributions were contributed in the early years, a traditional DB plan may generate a much lower cost;</a:t>
            </a:r>
          </a:p>
          <a:p>
            <a:r>
              <a:rPr lang="en-US" sz="900" dirty="0"/>
              <a:t>3) worst case scenario, the plan can be completely terminated.  Note that surrender charges or fees could be incurred upon plan termination.</a:t>
            </a:r>
          </a:p>
          <a:p>
            <a:endParaRPr lang="en-US" sz="9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044575"/>
            <a:ext cx="4114800" cy="3087688"/>
          </a:xfrm>
        </p:spPr>
      </p:sp>
      <p:sp>
        <p:nvSpPr>
          <p:cNvPr id="3" name="Notes Placeholder 2"/>
          <p:cNvSpPr>
            <a:spLocks noGrp="1"/>
          </p:cNvSpPr>
          <p:nvPr>
            <p:ph type="body" idx="1"/>
          </p:nvPr>
        </p:nvSpPr>
        <p:spPr>
          <a:xfrm>
            <a:off x="685800" y="4400552"/>
            <a:ext cx="5486400" cy="4192843"/>
          </a:xfrm>
        </p:spPr>
        <p:txBody>
          <a:bodyPr/>
          <a:lstStyle/>
          <a:p>
            <a:r>
              <a:rPr lang="en-US" dirty="0" smtClean="0"/>
              <a:t>Now that you have a better understanding of what a 412e3 plan is,</a:t>
            </a:r>
            <a:r>
              <a:rPr lang="en-US" baseline="0" dirty="0" smtClean="0"/>
              <a:t> you h</a:t>
            </a:r>
            <a:r>
              <a:rPr lang="en-US" dirty="0" smtClean="0"/>
              <a:t>ave important considerations to make.</a:t>
            </a:r>
          </a:p>
          <a:p>
            <a:endParaRPr lang="en-US" baseline="0" dirty="0" smtClean="0"/>
          </a:p>
          <a:p>
            <a:r>
              <a:rPr lang="en-US" dirty="0" smtClean="0"/>
              <a:t>A 412(e)(3) defined benefit plan can help a business to attract and retain quality employees. Sharing in a company’s profit through a 412e3 is a tangible motivator for employees</a:t>
            </a:r>
            <a:r>
              <a:rPr lang="en-US" baseline="0" dirty="0" smtClean="0"/>
              <a:t> and can</a:t>
            </a:r>
            <a:r>
              <a:rPr lang="en-US" dirty="0" smtClean="0"/>
              <a:t> help increase overall corporate profitability. Employees are inclined to stay with a firm to meet service requirements to become fully vested in their benefits.</a:t>
            </a:r>
          </a:p>
          <a:p>
            <a:endParaRPr lang="en-US" dirty="0" smtClean="0"/>
          </a:p>
          <a:p>
            <a:r>
              <a:rPr lang="en-US" dirty="0" smtClean="0"/>
              <a:t>The business owner can also help secure his/her own retirement through benefits that are not dependent on the sale of the business.</a:t>
            </a:r>
          </a:p>
          <a:p>
            <a:endParaRPr lang="en-US" dirty="0" smtClean="0"/>
          </a:p>
          <a:p>
            <a:pPr defTabSz="897301">
              <a:defRPr/>
            </a:pPr>
            <a:r>
              <a:rPr lang="en-US" dirty="0" smtClean="0"/>
              <a:t>Looking at the bottom line – business dollars are leveraged to fund benefits on a tax favored basis, and that makes both dollars and sense!</a:t>
            </a:r>
            <a:r>
              <a:rPr lang="en-US" baseline="0" dirty="0" smtClean="0"/>
              <a:t> </a:t>
            </a:r>
          </a:p>
        </p:txBody>
      </p:sp>
      <p:sp>
        <p:nvSpPr>
          <p:cNvPr id="4" name="Slide Number Placeholder 3"/>
          <p:cNvSpPr>
            <a:spLocks noGrp="1"/>
          </p:cNvSpPr>
          <p:nvPr>
            <p:ph type="sldNum" sz="quarter" idx="10"/>
          </p:nvPr>
        </p:nvSpPr>
        <p:spPr/>
        <p:txBody>
          <a:bodyPr/>
          <a:lstStyle/>
          <a:p>
            <a:fld id="{9DBDA93C-44D5-46B8-869F-E6D1F0B0EBD3}" type="slidenum">
              <a:rPr lang="en-US" smtClean="0"/>
              <a:t>34</a:t>
            </a:fld>
            <a:endParaRPr lang="en-US" dirty="0"/>
          </a:p>
        </p:txBody>
      </p:sp>
    </p:spTree>
    <p:extLst>
      <p:ext uri="{BB962C8B-B14F-4D97-AF65-F5344CB8AC3E}">
        <p14:creationId xmlns:p14="http://schemas.microsoft.com/office/powerpoint/2010/main" val="1086910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43000" y="687388"/>
            <a:ext cx="4572000" cy="3429000"/>
          </a:xfrm>
          <a:ln/>
        </p:spPr>
      </p:sp>
      <p:sp>
        <p:nvSpPr>
          <p:cNvPr id="48131" name="Notes Placeholder 2"/>
          <p:cNvSpPr>
            <a:spLocks noGrp="1"/>
          </p:cNvSpPr>
          <p:nvPr>
            <p:ph type="body" idx="1"/>
          </p:nvPr>
        </p:nvSpPr>
        <p:spPr>
          <a:noFill/>
        </p:spPr>
        <p:txBody>
          <a:bodyPr/>
          <a:lstStyle/>
          <a:p>
            <a:r>
              <a:rPr lang="en-US" altLang="en-US" sz="1100" b="1">
                <a:latin typeface="Arial" charset="0"/>
                <a:ea typeface="ＭＳ Ｐゴシック" pitchFamily="-110" charset="-128"/>
              </a:rPr>
              <a:t>(Please conclude by delivering this very important message)</a:t>
            </a:r>
          </a:p>
          <a:p>
            <a:endParaRPr lang="en-US" altLang="en-US" sz="1100">
              <a:latin typeface="Arial" charset="0"/>
              <a:ea typeface="ＭＳ Ｐゴシック" pitchFamily="-110" charset="-128"/>
            </a:endParaRPr>
          </a:p>
          <a:p>
            <a:r>
              <a:rPr lang="en-US" altLang="en-US" sz="1100">
                <a:latin typeface="Arial" charset="0"/>
                <a:ea typeface="ＭＳ Ｐゴシック" pitchFamily="-110" charset="-128"/>
              </a:rPr>
              <a:t>As you can see, we have quite a story but the great thing is it’s </a:t>
            </a:r>
            <a:r>
              <a:rPr lang="en-US" altLang="en-US" sz="1100" b="1">
                <a:latin typeface="Arial" charset="0"/>
                <a:ea typeface="ＭＳ Ｐゴシック" pitchFamily="-110" charset="-128"/>
              </a:rPr>
              <a:t>a simple one</a:t>
            </a:r>
            <a:r>
              <a:rPr lang="en-US" altLang="en-US" sz="1100">
                <a:latin typeface="Arial" charset="0"/>
                <a:ea typeface="ＭＳ Ｐゴシック" pitchFamily="-110" charset="-128"/>
              </a:rPr>
              <a:t>….</a:t>
            </a:r>
          </a:p>
          <a:p>
            <a:endParaRPr lang="en-US" altLang="en-US" sz="1100">
              <a:latin typeface="Arial" charset="0"/>
              <a:ea typeface="ＭＳ Ｐゴシック" pitchFamily="-110" charset="-128"/>
            </a:endParaRPr>
          </a:p>
          <a:p>
            <a:r>
              <a:rPr lang="en-US" altLang="en-US" sz="1100">
                <a:latin typeface="Arial" charset="0"/>
                <a:ea typeface="ＭＳ Ｐゴシック" pitchFamily="-110" charset="-128"/>
              </a:rPr>
              <a:t>The National Life Group is a national company comprised of passionate people who care about the needs of their customers.  While we represent different products, different issuing companies, and operate across all the geographies and cultures of the U.S., we are at the core a single company that has delivered on its promises for 166 years.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62050" y="679450"/>
            <a:ext cx="4533900" cy="3400425"/>
          </a:xfrm>
          <a:ln/>
        </p:spPr>
      </p:sp>
      <p:sp>
        <p:nvSpPr>
          <p:cNvPr id="77827" name="Rectangle 3"/>
          <p:cNvSpPr>
            <a:spLocks noGrp="1" noChangeArrowheads="1"/>
          </p:cNvSpPr>
          <p:nvPr>
            <p:ph type="body" idx="1"/>
          </p:nvPr>
        </p:nvSpPr>
        <p:spPr>
          <a:xfrm>
            <a:off x="914400" y="4306888"/>
            <a:ext cx="5029200" cy="4157662"/>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qualified plans that allow older employees to accumulate significant assets in a short period remaining until retirement are defined benefit plans.  There are actuarially funded defined</a:t>
            </a:r>
            <a:r>
              <a:rPr lang="en-US" baseline="0" dirty="0" smtClean="0"/>
              <a:t> benefit plans that require the services of a pension actuary each year to calculate the on-going contributions.  These include cash balance plans.  Then there are 412(e)(3) fully insured plans that must be funded with life insurance company products that have guarantees.  The plan is funding at the product guarantees each year so this plan does not require an annual review by a pension actuary.</a:t>
            </a:r>
            <a:endParaRPr lang="en-US" dirty="0" smtClean="0"/>
          </a:p>
          <a:p>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4</a:t>
            </a:fld>
            <a:endParaRPr lang="en-US" dirty="0"/>
          </a:p>
        </p:txBody>
      </p:sp>
    </p:spTree>
    <p:extLst>
      <p:ext uri="{BB962C8B-B14F-4D97-AF65-F5344CB8AC3E}">
        <p14:creationId xmlns:p14="http://schemas.microsoft.com/office/powerpoint/2010/main" val="382494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maximum benefit at retirement is $210,000 (2016), but the cost to provide that benefit is not limited. The benefit limit of $210,000 annually in retirement may be reduced for retirement ages prior to age 62 or for those with less than 10 years to retirement. The benefit limit may also increase for those retiring after age 65.</a:t>
            </a:r>
          </a:p>
          <a:p>
            <a:endParaRPr lang="en-US" dirty="0" smtClean="0"/>
          </a:p>
          <a:p>
            <a:r>
              <a:rPr lang="en-US" dirty="0" smtClean="0"/>
              <a:t>The annual benefit at retirement is calculated on a high three consecutive year average salary. The maximum salary which can be used for plan purposes is $265,000.</a:t>
            </a:r>
          </a:p>
          <a:p>
            <a:endParaRPr lang="en-US" dirty="0" smtClean="0"/>
          </a:p>
          <a:p>
            <a:endParaRPr lang="en-US" dirty="0" smtClean="0"/>
          </a:p>
          <a:p>
            <a:r>
              <a:rPr lang="en-US" sz="1000" dirty="0"/>
              <a:t>There is no specific limit on the amount of contribution.</a:t>
            </a:r>
          </a:p>
          <a:p>
            <a:endParaRPr lang="en-US" sz="1000" dirty="0"/>
          </a:p>
          <a:p>
            <a:r>
              <a:rPr lang="en-US" sz="1000" dirty="0"/>
              <a:t>Just how high the contribution to a Defined Benefit plan can be depends on many factors including:</a:t>
            </a:r>
          </a:p>
          <a:p>
            <a:pPr lvl="1">
              <a:lnSpc>
                <a:spcPct val="85000"/>
              </a:lnSpc>
            </a:pPr>
            <a:r>
              <a:rPr lang="en-US" sz="2600" dirty="0">
                <a:ea typeface="ＭＳ Ｐゴシック" pitchFamily="16" charset="-128"/>
              </a:rPr>
              <a:t>Entry Age</a:t>
            </a:r>
          </a:p>
          <a:p>
            <a:pPr lvl="1">
              <a:lnSpc>
                <a:spcPct val="85000"/>
              </a:lnSpc>
            </a:pPr>
            <a:r>
              <a:rPr lang="en-US" sz="2600" dirty="0">
                <a:ea typeface="ＭＳ Ｐゴシック" pitchFamily="16" charset="-128"/>
              </a:rPr>
              <a:t>Retirement Age</a:t>
            </a:r>
          </a:p>
          <a:p>
            <a:pPr lvl="1">
              <a:lnSpc>
                <a:spcPct val="85000"/>
              </a:lnSpc>
            </a:pPr>
            <a:r>
              <a:rPr lang="en-US" sz="2600" dirty="0">
                <a:ea typeface="ＭＳ Ｐゴシック" pitchFamily="16" charset="-128"/>
              </a:rPr>
              <a:t>Years of Service</a:t>
            </a:r>
          </a:p>
          <a:p>
            <a:pPr lvl="1">
              <a:lnSpc>
                <a:spcPct val="85000"/>
              </a:lnSpc>
            </a:pPr>
            <a:r>
              <a:rPr lang="en-US" sz="2600" dirty="0">
                <a:ea typeface="ＭＳ Ｐゴシック" pitchFamily="16" charset="-128"/>
              </a:rPr>
              <a:t>Average Compensation</a:t>
            </a:r>
          </a:p>
          <a:p>
            <a:pPr lvl="1">
              <a:lnSpc>
                <a:spcPct val="85000"/>
              </a:lnSpc>
            </a:pPr>
            <a:r>
              <a:rPr lang="en-US" sz="2600" dirty="0">
                <a:ea typeface="ＭＳ Ｐゴシック" pitchFamily="16" charset="-128"/>
              </a:rPr>
              <a:t>Actuarial Assumptions</a:t>
            </a:r>
          </a:p>
          <a:p>
            <a:pPr lvl="1">
              <a:lnSpc>
                <a:spcPct val="85000"/>
              </a:lnSpc>
            </a:pPr>
            <a:r>
              <a:rPr lang="en-US" sz="2600" dirty="0">
                <a:ea typeface="ＭＳ Ｐゴシック" pitchFamily="16" charset="-128"/>
              </a:rPr>
              <a:t>Asset Performance</a:t>
            </a:r>
          </a:p>
          <a:p>
            <a:r>
              <a:rPr lang="en-US" sz="1000" dirty="0"/>
              <a:t> </a:t>
            </a:r>
          </a:p>
          <a:p>
            <a:endParaRPr lang="en-US" dirty="0" smtClean="0"/>
          </a:p>
        </p:txBody>
      </p:sp>
      <p:sp>
        <p:nvSpPr>
          <p:cNvPr id="4" name="Slide Number Placeholder 3"/>
          <p:cNvSpPr>
            <a:spLocks noGrp="1"/>
          </p:cNvSpPr>
          <p:nvPr>
            <p:ph type="sldNum" sz="quarter" idx="10"/>
          </p:nvPr>
        </p:nvSpPr>
        <p:spPr/>
        <p:txBody>
          <a:bodyPr/>
          <a:lstStyle/>
          <a:p>
            <a:fld id="{9DBDA93C-44D5-46B8-869F-E6D1F0B0EBD3}" type="slidenum">
              <a:rPr lang="en-US" smtClean="0"/>
              <a:t>5</a:t>
            </a:fld>
            <a:endParaRPr lang="en-US" dirty="0"/>
          </a:p>
        </p:txBody>
      </p:sp>
    </p:spTree>
    <p:extLst>
      <p:ext uri="{BB962C8B-B14F-4D97-AF65-F5344CB8AC3E}">
        <p14:creationId xmlns:p14="http://schemas.microsoft.com/office/powerpoint/2010/main" val="18346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standard eligibility for ERISA plans is age 21, 1 year of service and works 1,000 hours annually.  If there</a:t>
            </a:r>
            <a:r>
              <a:rPr lang="en-US" altLang="en-US" baseline="0" dirty="0" smtClean="0"/>
              <a:t> are employees, the employer will generally elect a vesting schedule. </a:t>
            </a:r>
            <a:r>
              <a:rPr lang="en-US" altLang="en-US" dirty="0"/>
              <a:t>Maximum Vesting schedule for top-heavy plans is 6 year graded vesting</a:t>
            </a:r>
            <a:endParaRPr lang="en-US" altLang="en-US" b="0"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1815B443-39D1-4DB0-9EB7-06900F67815E}" type="slidenum">
              <a:rPr lang="en-US" smtClean="0"/>
              <a:t>6</a:t>
            </a:fld>
            <a:endParaRPr lang="en-US" dirty="0"/>
          </a:p>
        </p:txBody>
      </p:sp>
    </p:spTree>
    <p:extLst>
      <p:ext uri="{BB962C8B-B14F-4D97-AF65-F5344CB8AC3E}">
        <p14:creationId xmlns:p14="http://schemas.microsoft.com/office/powerpoint/2010/main" val="321166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size of the tax deduction is determined based on several factors:</a:t>
            </a:r>
          </a:p>
          <a:p>
            <a:r>
              <a:rPr lang="en-US" dirty="0"/>
              <a:t>Entry age</a:t>
            </a:r>
          </a:p>
          <a:p>
            <a:r>
              <a:rPr lang="en-US" dirty="0"/>
              <a:t>Retirement age</a:t>
            </a:r>
          </a:p>
          <a:p>
            <a:r>
              <a:rPr lang="en-US" dirty="0"/>
              <a:t>Duration</a:t>
            </a:r>
          </a:p>
          <a:p>
            <a:r>
              <a:rPr lang="en-US" dirty="0"/>
              <a:t>Average compensation</a:t>
            </a:r>
          </a:p>
          <a:p>
            <a:r>
              <a:rPr lang="en-US" dirty="0"/>
              <a:t>And the product used</a:t>
            </a:r>
          </a:p>
        </p:txBody>
      </p:sp>
      <p:sp>
        <p:nvSpPr>
          <p:cNvPr id="4" name="Slide Number Placeholder 3"/>
          <p:cNvSpPr>
            <a:spLocks noGrp="1"/>
          </p:cNvSpPr>
          <p:nvPr>
            <p:ph type="sldNum" sz="quarter" idx="10"/>
          </p:nvPr>
        </p:nvSpPr>
        <p:spPr/>
        <p:txBody>
          <a:bodyPr/>
          <a:lstStyle/>
          <a:p>
            <a:fld id="{9DBDA93C-44D5-46B8-869F-E6D1F0B0EBD3}" type="slidenum">
              <a:rPr lang="en-US" smtClean="0"/>
              <a:t>7</a:t>
            </a:fld>
            <a:endParaRPr lang="en-US" dirty="0"/>
          </a:p>
        </p:txBody>
      </p:sp>
    </p:spTree>
    <p:extLst>
      <p:ext uri="{BB962C8B-B14F-4D97-AF65-F5344CB8AC3E}">
        <p14:creationId xmlns:p14="http://schemas.microsoft.com/office/powerpoint/2010/main" val="36604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successful business can</a:t>
            </a:r>
            <a:r>
              <a:rPr lang="en-US" baseline="0" dirty="0" smtClean="0"/>
              <a:t> be a prospect for a Qualified Plan</a:t>
            </a:r>
            <a:r>
              <a:rPr lang="en-US" dirty="0" smtClean="0"/>
              <a:t>, including</a:t>
            </a:r>
          </a:p>
          <a:p>
            <a:r>
              <a:rPr lang="en-US" dirty="0" smtClean="0"/>
              <a:t>C-Corporations</a:t>
            </a:r>
          </a:p>
          <a:p>
            <a:r>
              <a:rPr lang="en-US" dirty="0" smtClean="0"/>
              <a:t>S Corporations</a:t>
            </a:r>
          </a:p>
          <a:p>
            <a:r>
              <a:rPr lang="en-US" dirty="0" smtClean="0"/>
              <a:t>Limited Liability Corporations</a:t>
            </a:r>
          </a:p>
          <a:p>
            <a:r>
              <a:rPr lang="en-US" dirty="0" smtClean="0"/>
              <a:t>Limited Liability Partnerships</a:t>
            </a:r>
          </a:p>
          <a:p>
            <a:r>
              <a:rPr lang="en-US" dirty="0" smtClean="0"/>
              <a:t>Professional Corporations</a:t>
            </a:r>
          </a:p>
          <a:p>
            <a:r>
              <a:rPr lang="en-US" dirty="0" smtClean="0"/>
              <a:t>Partnerships</a:t>
            </a:r>
          </a:p>
          <a:p>
            <a:r>
              <a:rPr lang="en-US" dirty="0" smtClean="0"/>
              <a:t>Sole-Proprietorships</a:t>
            </a:r>
          </a:p>
          <a:p>
            <a:r>
              <a:rPr lang="en-US" dirty="0" smtClean="0"/>
              <a:t>Non-Governmental Non-Profit Organizations</a:t>
            </a:r>
          </a:p>
          <a:p>
            <a:endParaRPr lang="en-US" dirty="0" smtClean="0"/>
          </a:p>
          <a:p>
            <a:r>
              <a:rPr lang="en-US" dirty="0" smtClean="0"/>
              <a:t>For 412(e)(3) defined benefit plans, generally you will be looking  for prospects</a:t>
            </a:r>
            <a:r>
              <a:rPr lang="en-US" baseline="0" dirty="0" smtClean="0"/>
              <a:t> w</a:t>
            </a:r>
            <a:r>
              <a:rPr lang="en-US" dirty="0" smtClean="0"/>
              <a:t>ith</a:t>
            </a:r>
            <a:r>
              <a:rPr lang="en-US" baseline="0" dirty="0" smtClean="0"/>
              <a:t> 1 to 5 employees. With the business owner either having earned income or W-2 Income and a stable profit history.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DBDA93C-44D5-46B8-869F-E6D1F0B0EBD3}" type="slidenum">
              <a:rPr lang="en-US" smtClean="0"/>
              <a:t>8</a:t>
            </a:fld>
            <a:endParaRPr lang="en-US" dirty="0"/>
          </a:p>
        </p:txBody>
      </p:sp>
    </p:spTree>
    <p:extLst>
      <p:ext uri="{BB962C8B-B14F-4D97-AF65-F5344CB8AC3E}">
        <p14:creationId xmlns:p14="http://schemas.microsoft.com/office/powerpoint/2010/main" val="73919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2"/>
            <a:ext cx="5486400" cy="3956869"/>
          </a:xfrm>
        </p:spPr>
        <p:txBody>
          <a:bodyPr/>
          <a:lstStyle/>
          <a:p>
            <a:r>
              <a:rPr lang="en-US" dirty="0" smtClean="0"/>
              <a:t>The implementation of a qualified plan can help your business owner clients be prepared for retirement</a:t>
            </a:r>
            <a:r>
              <a:rPr lang="en-US" baseline="0" dirty="0" smtClean="0"/>
              <a:t>. A qualified plan allows the participant to </a:t>
            </a:r>
            <a:r>
              <a:rPr lang="en-US" dirty="0" smtClean="0"/>
              <a:t>leverage</a:t>
            </a:r>
            <a:r>
              <a:rPr lang="en-US" baseline="0" dirty="0" smtClean="0"/>
              <a:t> business dollars to help fund their retirement, as well as their employees’ retirement. Did I mention contributions are tax deductible? That’s right, qualified plan contributions are generally tax deductible! Saving Money today - for tomorrow!</a:t>
            </a:r>
            <a:endParaRPr lang="en-US" dirty="0"/>
          </a:p>
        </p:txBody>
      </p:sp>
      <p:sp>
        <p:nvSpPr>
          <p:cNvPr id="4" name="Slide Number Placeholder 3"/>
          <p:cNvSpPr>
            <a:spLocks noGrp="1"/>
          </p:cNvSpPr>
          <p:nvPr>
            <p:ph type="sldNum" sz="quarter" idx="10"/>
          </p:nvPr>
        </p:nvSpPr>
        <p:spPr/>
        <p:txBody>
          <a:bodyPr/>
          <a:lstStyle/>
          <a:p>
            <a:fld id="{9DBDA93C-44D5-46B8-869F-E6D1F0B0EBD3}" type="slidenum">
              <a:rPr lang="en-US" smtClean="0"/>
              <a:t>9</a:t>
            </a:fld>
            <a:endParaRPr lang="en-US" dirty="0"/>
          </a:p>
        </p:txBody>
      </p:sp>
    </p:spTree>
    <p:extLst>
      <p:ext uri="{BB962C8B-B14F-4D97-AF65-F5344CB8AC3E}">
        <p14:creationId xmlns:p14="http://schemas.microsoft.com/office/powerpoint/2010/main" val="11550680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588" y="0"/>
            <a:ext cx="9144000" cy="6858000"/>
          </a:xfrm>
          <a:prstGeom prst="rect">
            <a:avLst/>
          </a:prstGeom>
        </p:spPr>
      </p:pic>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4850298"/>
            <a:ext cx="8387268" cy="1400383"/>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The companies of National Life Group® and their representatives do not offer tax or legal advice.  Please</a:t>
            </a:r>
            <a:r>
              <a:rPr lang="en-US" sz="1000" baseline="0" dirty="0" smtClean="0">
                <a:solidFill>
                  <a:schemeClr val="bg1"/>
                </a:solidFill>
                <a:latin typeface="+mj-lt"/>
              </a:rPr>
              <a:t> encourage your clients to seek tax or legal advice from their appropriate professional advisor.</a:t>
            </a:r>
            <a:endParaRPr lang="en-US" sz="1000" dirty="0" smtClean="0">
              <a:solidFill>
                <a:schemeClr val="bg1"/>
              </a:solidFill>
              <a:latin typeface="+mj-lt"/>
            </a:endParaRP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TC89765(0616)</a:t>
            </a:r>
            <a:endParaRPr lang="en-US" sz="1000" dirty="0" smtClean="0">
              <a:solidFill>
                <a:schemeClr val="bg1"/>
              </a:solidFill>
              <a:latin typeface="+mj-lt"/>
            </a:endParaRPr>
          </a:p>
        </p:txBody>
      </p:sp>
      <p:sp>
        <p:nvSpPr>
          <p:cNvPr id="5" name="Slide Number Placeholder 4"/>
          <p:cNvSpPr>
            <a:spLocks noGrp="1"/>
          </p:cNvSpPr>
          <p:nvPr>
            <p:ph type="sldNum" sz="quarter" idx="10"/>
          </p:nvPr>
        </p:nvSpPr>
        <p:spPr>
          <a:xfrm>
            <a:off x="8528342" y="6375895"/>
            <a:ext cx="515803" cy="365125"/>
          </a:xfrm>
        </p:spPr>
        <p:txBody>
          <a:body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230139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8847020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802618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40761638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42255265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36502147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10680043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42832841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19374543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3992935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28197" y="6426234"/>
            <a:ext cx="515803" cy="365125"/>
          </a:xfrm>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1582762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28197" y="6399601"/>
            <a:ext cx="515803" cy="365125"/>
          </a:xfrm>
        </p:spPr>
        <p:txBody>
          <a:bodyPr/>
          <a:lstStyle/>
          <a:p>
            <a:fld id="{9F495958-F516-439A-814A-D2DC1CC7FCCF}" type="slidenum">
              <a:rPr lang="en-US" smtClean="0"/>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26711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83953" y="6399600"/>
            <a:ext cx="515803" cy="365125"/>
          </a:xfrm>
        </p:spPr>
        <p:txBody>
          <a:body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2968409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4975" y="6492875"/>
            <a:ext cx="515803" cy="365125"/>
          </a:xfrm>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55122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592" y="2"/>
            <a:ext cx="9149193" cy="6858000"/>
          </a:xfrm>
          <a:prstGeom prst="rect">
            <a:avLst/>
          </a:prstGeom>
        </p:spPr>
      </p:pic>
      <p:sp>
        <p:nvSpPr>
          <p:cNvPr id="15" name="Rectangle 14"/>
          <p:cNvSpPr/>
          <p:nvPr userDrawn="1"/>
        </p:nvSpPr>
        <p:spPr>
          <a:xfrm>
            <a:off x="5" y="2"/>
            <a:ext cx="9150785" cy="6858000"/>
          </a:xfrm>
          <a:prstGeom prst="rect">
            <a:avLst/>
          </a:prstGeom>
          <a:gradFill flip="none" rotWithShape="1">
            <a:gsLst>
              <a:gs pos="49000">
                <a:srgbClr val="B99B47">
                  <a:alpha val="0"/>
                </a:srgbClr>
              </a:gs>
              <a:gs pos="89000">
                <a:schemeClr val="bg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8124" tIns="64062" rIns="128124" bIns="64062" rtlCol="0" anchor="ctr"/>
          <a:lstStyle/>
          <a:p>
            <a:pPr algn="ctr"/>
            <a:endParaRPr lang="en-US"/>
          </a:p>
        </p:txBody>
      </p:sp>
      <p:sp>
        <p:nvSpPr>
          <p:cNvPr id="10" name="Rectangle 9"/>
          <p:cNvSpPr/>
          <p:nvPr userDrawn="1"/>
        </p:nvSpPr>
        <p:spPr>
          <a:xfrm>
            <a:off x="0" y="449595"/>
            <a:ext cx="4574598"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124" tIns="64062" rIns="128124" bIns="64062" rtlCol="0" anchor="ctr"/>
          <a:lstStyle/>
          <a:p>
            <a:pPr algn="ctr"/>
            <a:endParaRPr lang="en-US"/>
          </a:p>
        </p:txBody>
      </p:sp>
      <p:pic>
        <p:nvPicPr>
          <p:cNvPr id="13" name="Picture 6" descr="NLGWhite.png"/>
          <p:cNvPicPr>
            <a:picLocks noChangeAspect="1"/>
          </p:cNvPicPr>
          <p:nvPr userDrawn="1"/>
        </p:nvPicPr>
        <p:blipFill>
          <a:blip r:embed="rId4"/>
          <a:srcRect/>
          <a:stretch>
            <a:fillRect/>
          </a:stretch>
        </p:blipFill>
        <p:spPr bwMode="auto">
          <a:xfrm>
            <a:off x="924379" y="709408"/>
            <a:ext cx="3425362" cy="1346315"/>
          </a:xfrm>
          <a:prstGeom prst="rect">
            <a:avLst/>
          </a:prstGeom>
          <a:noFill/>
          <a:ln w="9525">
            <a:noFill/>
            <a:miter lim="800000"/>
            <a:headEnd/>
            <a:tailEnd/>
          </a:ln>
        </p:spPr>
      </p:pic>
      <p:sp>
        <p:nvSpPr>
          <p:cNvPr id="2" name="Title 1"/>
          <p:cNvSpPr>
            <a:spLocks noGrp="1"/>
          </p:cNvSpPr>
          <p:nvPr userDrawn="1">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166199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4313" y="766763"/>
            <a:ext cx="86518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4313" y="1909763"/>
            <a:ext cx="8651875" cy="3992562"/>
          </a:xfrm>
        </p:spPr>
        <p:txBody>
          <a:bodyPr/>
          <a:lstStyle/>
          <a:p>
            <a:pPr lvl="0"/>
            <a:endParaRPr lang="en-US" noProof="0"/>
          </a:p>
        </p:txBody>
      </p:sp>
      <p:sp>
        <p:nvSpPr>
          <p:cNvPr id="5" name="Rectangle 21"/>
          <p:cNvSpPr>
            <a:spLocks noGrp="1" noChangeArrowheads="1"/>
          </p:cNvSpPr>
          <p:nvPr>
            <p:ph type="sldNum" sz="quarter" idx="11"/>
          </p:nvPr>
        </p:nvSpPr>
        <p:spPr>
          <a:ln/>
        </p:spPr>
        <p:txBody>
          <a:bodyPr/>
          <a:lstStyle>
            <a:lvl1pPr>
              <a:defRPr/>
            </a:lvl1pPr>
          </a:lstStyle>
          <a:p>
            <a:pPr>
              <a:defRPr/>
            </a:pPr>
            <a:fld id="{45062A87-0EDE-4968-BCA7-6A0685CDD3CD}" type="slidenum">
              <a:rPr lang="en-US"/>
              <a:pPr>
                <a:defRPr/>
              </a:pPr>
              <a:t>‹#›</a:t>
            </a:fld>
            <a:endParaRPr lang="en-US" dirty="0"/>
          </a:p>
        </p:txBody>
      </p:sp>
    </p:spTree>
    <p:extLst>
      <p:ext uri="{BB962C8B-B14F-4D97-AF65-F5344CB8AC3E}">
        <p14:creationId xmlns:p14="http://schemas.microsoft.com/office/powerpoint/2010/main" val="416061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561089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6EA65-BC5C-4F24-BD5C-1207A3E37D70}" type="slidenum">
              <a:rPr lang="en-US" smtClean="0"/>
              <a:t>‹#›</a:t>
            </a:fld>
            <a:endParaRPr lang="en-US"/>
          </a:p>
        </p:txBody>
      </p:sp>
    </p:spTree>
    <p:extLst>
      <p:ext uri="{BB962C8B-B14F-4D97-AF65-F5344CB8AC3E}">
        <p14:creationId xmlns:p14="http://schemas.microsoft.com/office/powerpoint/2010/main" val="1124898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
        <p:nvSpPr>
          <p:cNvPr id="12" name="TextBox 11"/>
          <p:cNvSpPr txBox="1"/>
          <p:nvPr userDrawn="1"/>
        </p:nvSpPr>
        <p:spPr>
          <a:xfrm>
            <a:off x="811215" y="6280309"/>
            <a:ext cx="6174802" cy="461665"/>
          </a:xfrm>
          <a:prstGeom prst="rect">
            <a:avLst/>
          </a:prstGeom>
          <a:noFill/>
        </p:spPr>
        <p:txBody>
          <a:bodyPr wrap="square" anchor="ctr">
            <a:spAutoFit/>
          </a:bodyPr>
          <a:lstStyle/>
          <a:p>
            <a:pPr defTabSz="457200" fontAlgn="base">
              <a:spcBef>
                <a:spcPct val="0"/>
              </a:spcBef>
              <a:spcAft>
                <a:spcPct val="0"/>
              </a:spcAft>
              <a:defRPr/>
            </a:pPr>
            <a:r>
              <a:rPr lang="en-US" sz="1200" dirty="0" smtClean="0">
                <a:solidFill>
                  <a:schemeClr val="tx1">
                    <a:lumMod val="65000"/>
                    <a:lumOff val="35000"/>
                  </a:schemeClr>
                </a:solidFill>
                <a:latin typeface="Arial Narrow" panose="020B0606020202030204" pitchFamily="34" charset="0"/>
              </a:rPr>
              <a:t>© 2016 National Life Group</a:t>
            </a:r>
            <a:r>
              <a:rPr lang="en-US" sz="1200" baseline="30000" dirty="0" smtClean="0">
                <a:solidFill>
                  <a:schemeClr val="tx1">
                    <a:lumMod val="65000"/>
                    <a:lumOff val="35000"/>
                  </a:schemeClr>
                </a:solidFill>
                <a:latin typeface="Arial Narrow" panose="020B0606020202030204" pitchFamily="34" charset="0"/>
              </a:rPr>
              <a:t>® </a:t>
            </a:r>
            <a:br>
              <a:rPr lang="en-US" sz="1200" baseline="30000" dirty="0" smtClean="0">
                <a:solidFill>
                  <a:schemeClr val="tx1">
                    <a:lumMod val="65000"/>
                    <a:lumOff val="35000"/>
                  </a:schemeClr>
                </a:solidFill>
                <a:latin typeface="Arial Narrow" panose="020B0606020202030204" pitchFamily="34" charset="0"/>
              </a:rPr>
            </a:br>
            <a:r>
              <a:rPr lang="en-US" sz="1200" baseline="0" dirty="0" smtClean="0">
                <a:solidFill>
                  <a:schemeClr val="tx1">
                    <a:lumMod val="65000"/>
                    <a:lumOff val="35000"/>
                  </a:schemeClr>
                </a:solidFill>
                <a:latin typeface="Arial Narrow" panose="020B0606020202030204" pitchFamily="34" charset="0"/>
              </a:rPr>
              <a:t>For Financial Professional Use Only.  Not For Use With The Public.</a:t>
            </a:r>
          </a:p>
        </p:txBody>
      </p:sp>
    </p:spTree>
    <p:extLst>
      <p:ext uri="{BB962C8B-B14F-4D97-AF65-F5344CB8AC3E}">
        <p14:creationId xmlns:p14="http://schemas.microsoft.com/office/powerpoint/2010/main" val="812482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84" r:id="rId4"/>
    <p:sldLayoutId id="2147483668" r:id="rId5"/>
    <p:sldLayoutId id="2147483686" r:id="rId6"/>
    <p:sldLayoutId id="2147483687"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491449" y="6338595"/>
            <a:ext cx="5379868"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6EA65-BC5C-4F24-BD5C-1207A3E37D70}" type="slidenum">
              <a:rPr lang="en-US" smtClean="0"/>
              <a:t>‹#›</a:t>
            </a:fld>
            <a:endParaRPr lang="en-US"/>
          </a:p>
        </p:txBody>
      </p:sp>
    </p:spTree>
    <p:extLst>
      <p:ext uri="{BB962C8B-B14F-4D97-AF65-F5344CB8AC3E}">
        <p14:creationId xmlns:p14="http://schemas.microsoft.com/office/powerpoint/2010/main" val="253265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5.wdp"/><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8000" y="2936240"/>
            <a:ext cx="7366000" cy="1614448"/>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361" name="Rectangle 2"/>
          <p:cNvSpPr>
            <a:spLocks noGrp="1"/>
          </p:cNvSpPr>
          <p:nvPr>
            <p:ph type="ctrTitle"/>
          </p:nvPr>
        </p:nvSpPr>
        <p:spPr>
          <a:xfrm>
            <a:off x="1447800" y="2825626"/>
            <a:ext cx="7340408" cy="1670044"/>
          </a:xfrm>
        </p:spPr>
        <p:txBody>
          <a:bodyPr>
            <a:normAutofit fontScale="90000"/>
          </a:bodyPr>
          <a:lstStyle/>
          <a:p>
            <a:r>
              <a:rPr lang="en-US" sz="6000" dirty="0" smtClean="0"/>
              <a:t>412(e)(3)</a:t>
            </a:r>
            <a:br>
              <a:rPr lang="en-US" sz="6000" dirty="0" smtClean="0"/>
            </a:br>
            <a:r>
              <a:rPr lang="en-US" altLang="en-US" sz="5400" dirty="0" smtClean="0">
                <a:latin typeface="Georgia" pitchFamily="18" charset="0"/>
              </a:rPr>
              <a:t>The Retirement Solution</a:t>
            </a:r>
            <a:endParaRPr lang="en-US" sz="6000" dirty="0" smtClean="0"/>
          </a:p>
        </p:txBody>
      </p:sp>
    </p:spTree>
    <p:extLst>
      <p:ext uri="{BB962C8B-B14F-4D97-AF65-F5344CB8AC3E}">
        <p14:creationId xmlns:p14="http://schemas.microsoft.com/office/powerpoint/2010/main" val="12867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412(e)(3) DEFINED BENEFIT PLAN</a:t>
            </a:r>
            <a:endParaRPr lang="en-US" dirty="0"/>
          </a:p>
        </p:txBody>
      </p:sp>
      <p:sp>
        <p:nvSpPr>
          <p:cNvPr id="8" name="Text Box 4"/>
          <p:cNvSpPr txBox="1">
            <a:spLocks noChangeArrowheads="1"/>
          </p:cNvSpPr>
          <p:nvPr/>
        </p:nvSpPr>
        <p:spPr bwMode="auto">
          <a:xfrm>
            <a:off x="833719" y="6012499"/>
            <a:ext cx="7992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rgbClr val="DBFCB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4000">
                <a:solidFill>
                  <a:srgbClr val="FCC2B2"/>
                </a:solidFill>
                <a:latin typeface="Times New Roman" pitchFamily="18" charset="0"/>
              </a:defRPr>
            </a:lvl1pPr>
            <a:lvl2pPr marL="742950" indent="-285750" eaLnBrk="0" hangingPunct="0">
              <a:defRPr sz="4000">
                <a:solidFill>
                  <a:srgbClr val="FCC2B2"/>
                </a:solidFill>
                <a:latin typeface="Times New Roman" pitchFamily="18" charset="0"/>
              </a:defRPr>
            </a:lvl2pPr>
            <a:lvl3pPr marL="1143000" indent="-228600" eaLnBrk="0" hangingPunct="0">
              <a:defRPr sz="4000">
                <a:solidFill>
                  <a:srgbClr val="FCC2B2"/>
                </a:solidFill>
                <a:latin typeface="Times New Roman" pitchFamily="18" charset="0"/>
              </a:defRPr>
            </a:lvl3pPr>
            <a:lvl4pPr marL="1600200" indent="-228600" eaLnBrk="0" hangingPunct="0">
              <a:defRPr sz="4000">
                <a:solidFill>
                  <a:srgbClr val="FCC2B2"/>
                </a:solidFill>
                <a:latin typeface="Times New Roman" pitchFamily="18" charset="0"/>
              </a:defRPr>
            </a:lvl4pPr>
            <a:lvl5pPr marL="2057400" indent="-228600" eaLnBrk="0" hangingPunct="0">
              <a:defRPr sz="4000">
                <a:solidFill>
                  <a:srgbClr val="FCC2B2"/>
                </a:solidFill>
                <a:latin typeface="Times New Roman" pitchFamily="18" charset="0"/>
              </a:defRPr>
            </a:lvl5pPr>
            <a:lvl6pPr marL="2514600" indent="-228600" algn="ctr" eaLnBrk="0" fontAlgn="base" hangingPunct="0">
              <a:lnSpc>
                <a:spcPct val="85000"/>
              </a:lnSpc>
              <a:spcBef>
                <a:spcPct val="0"/>
              </a:spcBef>
              <a:spcAft>
                <a:spcPct val="0"/>
              </a:spcAft>
              <a:defRPr sz="4000">
                <a:solidFill>
                  <a:srgbClr val="FCC2B2"/>
                </a:solidFill>
                <a:latin typeface="Times New Roman" pitchFamily="18" charset="0"/>
              </a:defRPr>
            </a:lvl6pPr>
            <a:lvl7pPr marL="2971800" indent="-228600" algn="ctr" eaLnBrk="0" fontAlgn="base" hangingPunct="0">
              <a:lnSpc>
                <a:spcPct val="85000"/>
              </a:lnSpc>
              <a:spcBef>
                <a:spcPct val="0"/>
              </a:spcBef>
              <a:spcAft>
                <a:spcPct val="0"/>
              </a:spcAft>
              <a:defRPr sz="4000">
                <a:solidFill>
                  <a:srgbClr val="FCC2B2"/>
                </a:solidFill>
                <a:latin typeface="Times New Roman" pitchFamily="18" charset="0"/>
              </a:defRPr>
            </a:lvl7pPr>
            <a:lvl8pPr marL="3429000" indent="-228600" algn="ctr" eaLnBrk="0" fontAlgn="base" hangingPunct="0">
              <a:lnSpc>
                <a:spcPct val="85000"/>
              </a:lnSpc>
              <a:spcBef>
                <a:spcPct val="0"/>
              </a:spcBef>
              <a:spcAft>
                <a:spcPct val="0"/>
              </a:spcAft>
              <a:defRPr sz="4000">
                <a:solidFill>
                  <a:srgbClr val="FCC2B2"/>
                </a:solidFill>
                <a:latin typeface="Times New Roman" pitchFamily="18" charset="0"/>
              </a:defRPr>
            </a:lvl8pPr>
            <a:lvl9pPr marL="3886200" indent="-228600" algn="ctr" eaLnBrk="0" fontAlgn="base" hangingPunct="0">
              <a:lnSpc>
                <a:spcPct val="85000"/>
              </a:lnSpc>
              <a:spcBef>
                <a:spcPct val="0"/>
              </a:spcBef>
              <a:spcAft>
                <a:spcPct val="0"/>
              </a:spcAft>
              <a:defRPr sz="4000">
                <a:solidFill>
                  <a:srgbClr val="FCC2B2"/>
                </a:solidFill>
                <a:latin typeface="Times New Roman" pitchFamily="18" charset="0"/>
              </a:defRPr>
            </a:lvl9pPr>
          </a:lstStyle>
          <a:p>
            <a:pPr eaLnBrk="1" hangingPunct="1">
              <a:spcBef>
                <a:spcPts val="0"/>
              </a:spcBef>
            </a:pPr>
            <a:r>
              <a:rPr lang="en-US" sz="1200" dirty="0">
                <a:solidFill>
                  <a:schemeClr val="bg1">
                    <a:lumMod val="75000"/>
                  </a:schemeClr>
                </a:solidFill>
                <a:latin typeface="Arial Narrow" panose="020B0606020202030204" pitchFamily="34" charset="0"/>
              </a:rPr>
              <a:t>*Guarantees are dependent upon the claims-paying ability of the issuing company.</a:t>
            </a:r>
          </a:p>
        </p:txBody>
      </p:sp>
      <p:grpSp>
        <p:nvGrpSpPr>
          <p:cNvPr id="9" name="Group 8"/>
          <p:cNvGrpSpPr/>
          <p:nvPr/>
        </p:nvGrpSpPr>
        <p:grpSpPr>
          <a:xfrm>
            <a:off x="2759227" y="2702556"/>
            <a:ext cx="3579019" cy="433820"/>
            <a:chOff x="1492673" y="1373235"/>
            <a:chExt cx="4772025" cy="433820"/>
          </a:xfrm>
        </p:grpSpPr>
        <p:sp>
          <p:nvSpPr>
            <p:cNvPr id="10" name="Rectangle 9"/>
            <p:cNvSpPr/>
            <p:nvPr/>
          </p:nvSpPr>
          <p:spPr>
            <a:xfrm>
              <a:off x="1492673" y="1373235"/>
              <a:ext cx="4772025" cy="4338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492673" y="1373235"/>
              <a:ext cx="4772025" cy="4338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US" sz="2000" kern="1200" dirty="0"/>
            </a:p>
          </p:txBody>
        </p:sp>
      </p:grpSp>
      <p:grpSp>
        <p:nvGrpSpPr>
          <p:cNvPr id="12" name="Group 11"/>
          <p:cNvGrpSpPr/>
          <p:nvPr/>
        </p:nvGrpSpPr>
        <p:grpSpPr>
          <a:xfrm>
            <a:off x="2759227" y="4073107"/>
            <a:ext cx="3579019" cy="433820"/>
            <a:chOff x="1492673" y="2743786"/>
            <a:chExt cx="4772025" cy="433820"/>
          </a:xfrm>
        </p:grpSpPr>
        <p:sp>
          <p:nvSpPr>
            <p:cNvPr id="13" name="Rectangle 12"/>
            <p:cNvSpPr/>
            <p:nvPr/>
          </p:nvSpPr>
          <p:spPr>
            <a:xfrm>
              <a:off x="1492673" y="2743786"/>
              <a:ext cx="4772025" cy="4338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492673" y="2743786"/>
              <a:ext cx="4772025" cy="4338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en-US" sz="2000" kern="1200" dirty="0"/>
            </a:p>
          </p:txBody>
        </p:sp>
      </p:grpSp>
      <p:grpSp>
        <p:nvGrpSpPr>
          <p:cNvPr id="15" name="Group 14"/>
          <p:cNvGrpSpPr/>
          <p:nvPr/>
        </p:nvGrpSpPr>
        <p:grpSpPr>
          <a:xfrm>
            <a:off x="953311" y="1952781"/>
            <a:ext cx="8190689" cy="1518148"/>
            <a:chOff x="953311" y="1803550"/>
            <a:chExt cx="8190689" cy="1518148"/>
          </a:xfrm>
        </p:grpSpPr>
        <p:sp>
          <p:nvSpPr>
            <p:cNvPr id="16" name="Rectangle 15"/>
            <p:cNvSpPr/>
            <p:nvPr/>
          </p:nvSpPr>
          <p:spPr>
            <a:xfrm>
              <a:off x="953311" y="1803550"/>
              <a:ext cx="972766" cy="15181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16"/>
            <p:cNvSpPr/>
            <p:nvPr/>
          </p:nvSpPr>
          <p:spPr>
            <a:xfrm>
              <a:off x="1138136" y="2372320"/>
              <a:ext cx="603115" cy="380607"/>
            </a:xfrm>
            <a:custGeom>
              <a:avLst/>
              <a:gdLst>
                <a:gd name="connsiteX0" fmla="*/ 0 w 2003898"/>
                <a:gd name="connsiteY0" fmla="*/ 525294 h 1264596"/>
                <a:gd name="connsiteX1" fmla="*/ 739302 w 2003898"/>
                <a:gd name="connsiteY1" fmla="*/ 1264596 h 1264596"/>
                <a:gd name="connsiteX2" fmla="*/ 2003898 w 2003898"/>
                <a:gd name="connsiteY2" fmla="*/ 0 h 1264596"/>
              </a:gdLst>
              <a:ahLst/>
              <a:cxnLst>
                <a:cxn ang="0">
                  <a:pos x="connsiteX0" y="connsiteY0"/>
                </a:cxn>
                <a:cxn ang="0">
                  <a:pos x="connsiteX1" y="connsiteY1"/>
                </a:cxn>
                <a:cxn ang="0">
                  <a:pos x="connsiteX2" y="connsiteY2"/>
                </a:cxn>
              </a:cxnLst>
              <a:rect l="l" t="t" r="r" b="b"/>
              <a:pathLst>
                <a:path w="2003898" h="1264596">
                  <a:moveTo>
                    <a:pt x="0" y="525294"/>
                  </a:moveTo>
                  <a:lnTo>
                    <a:pt x="739302" y="1264596"/>
                  </a:lnTo>
                  <a:lnTo>
                    <a:pt x="2003898"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17"/>
            <p:cNvSpPr/>
            <p:nvPr/>
          </p:nvSpPr>
          <p:spPr>
            <a:xfrm>
              <a:off x="1926077" y="1803550"/>
              <a:ext cx="7217923" cy="1518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bg1"/>
                  </a:solidFill>
                </a:rPr>
                <a:t>Funded solely with insurance </a:t>
              </a:r>
              <a:r>
                <a:rPr lang="en-US" altLang="en-US" sz="3200" dirty="0" smtClean="0">
                  <a:solidFill>
                    <a:schemeClr val="bg1"/>
                  </a:solidFill>
                </a:rPr>
                <a:t/>
              </a:r>
              <a:br>
                <a:rPr lang="en-US" altLang="en-US" sz="3200" dirty="0" smtClean="0">
                  <a:solidFill>
                    <a:schemeClr val="bg1"/>
                  </a:solidFill>
                </a:rPr>
              </a:br>
              <a:r>
                <a:rPr lang="en-US" altLang="en-US" sz="3200" dirty="0" smtClean="0">
                  <a:solidFill>
                    <a:schemeClr val="bg1"/>
                  </a:solidFill>
                </a:rPr>
                <a:t>company </a:t>
              </a:r>
              <a:r>
                <a:rPr lang="en-US" altLang="en-US" sz="3200" dirty="0">
                  <a:solidFill>
                    <a:schemeClr val="bg1"/>
                  </a:solidFill>
                </a:rPr>
                <a:t>contracts</a:t>
              </a:r>
            </a:p>
          </p:txBody>
        </p:sp>
      </p:grpSp>
      <p:grpSp>
        <p:nvGrpSpPr>
          <p:cNvPr id="19" name="Group 18"/>
          <p:cNvGrpSpPr/>
          <p:nvPr/>
        </p:nvGrpSpPr>
        <p:grpSpPr>
          <a:xfrm>
            <a:off x="953311" y="4091768"/>
            <a:ext cx="8190689" cy="1469152"/>
            <a:chOff x="953311" y="3700007"/>
            <a:chExt cx="8190689" cy="1469152"/>
          </a:xfrm>
        </p:grpSpPr>
        <p:sp>
          <p:nvSpPr>
            <p:cNvPr id="20" name="Rectangle 19"/>
            <p:cNvSpPr/>
            <p:nvPr/>
          </p:nvSpPr>
          <p:spPr>
            <a:xfrm>
              <a:off x="953311" y="3700007"/>
              <a:ext cx="972766" cy="1469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20"/>
            <p:cNvSpPr/>
            <p:nvPr/>
          </p:nvSpPr>
          <p:spPr>
            <a:xfrm>
              <a:off x="1138136" y="4244279"/>
              <a:ext cx="603115" cy="380607"/>
            </a:xfrm>
            <a:custGeom>
              <a:avLst/>
              <a:gdLst>
                <a:gd name="connsiteX0" fmla="*/ 0 w 2003898"/>
                <a:gd name="connsiteY0" fmla="*/ 525294 h 1264596"/>
                <a:gd name="connsiteX1" fmla="*/ 739302 w 2003898"/>
                <a:gd name="connsiteY1" fmla="*/ 1264596 h 1264596"/>
                <a:gd name="connsiteX2" fmla="*/ 2003898 w 2003898"/>
                <a:gd name="connsiteY2" fmla="*/ 0 h 1264596"/>
              </a:gdLst>
              <a:ahLst/>
              <a:cxnLst>
                <a:cxn ang="0">
                  <a:pos x="connsiteX0" y="connsiteY0"/>
                </a:cxn>
                <a:cxn ang="0">
                  <a:pos x="connsiteX1" y="connsiteY1"/>
                </a:cxn>
                <a:cxn ang="0">
                  <a:pos x="connsiteX2" y="connsiteY2"/>
                </a:cxn>
              </a:cxnLst>
              <a:rect l="l" t="t" r="r" b="b"/>
              <a:pathLst>
                <a:path w="2003898" h="1264596">
                  <a:moveTo>
                    <a:pt x="0" y="525294"/>
                  </a:moveTo>
                  <a:lnTo>
                    <a:pt x="739302" y="1264596"/>
                  </a:lnTo>
                  <a:lnTo>
                    <a:pt x="2003898"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a:off x="1926077" y="3700007"/>
              <a:ext cx="7217923" cy="1469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bg1"/>
                  </a:solidFill>
                </a:rPr>
                <a:t>Contribution and benefit based </a:t>
              </a:r>
              <a:r>
                <a:rPr lang="en-US" altLang="en-US" sz="3200" dirty="0" smtClean="0">
                  <a:solidFill>
                    <a:schemeClr val="bg1"/>
                  </a:solidFill>
                </a:rPr>
                <a:t/>
              </a:r>
              <a:br>
                <a:rPr lang="en-US" altLang="en-US" sz="3200" dirty="0" smtClean="0">
                  <a:solidFill>
                    <a:schemeClr val="bg1"/>
                  </a:solidFill>
                </a:rPr>
              </a:br>
              <a:r>
                <a:rPr lang="en-US" altLang="en-US" sz="3200" dirty="0" smtClean="0">
                  <a:solidFill>
                    <a:schemeClr val="bg1"/>
                  </a:solidFill>
                </a:rPr>
                <a:t>on </a:t>
              </a:r>
              <a:r>
                <a:rPr lang="en-US" altLang="en-US" sz="3200" dirty="0">
                  <a:solidFill>
                    <a:schemeClr val="bg1"/>
                  </a:solidFill>
                </a:rPr>
                <a:t>contract guarantees*</a:t>
              </a:r>
            </a:p>
          </p:txBody>
        </p:sp>
      </p:grpSp>
      <p:sp>
        <p:nvSpPr>
          <p:cNvPr id="23" name="Slide Number Placeholder 22"/>
          <p:cNvSpPr>
            <a:spLocks noGrp="1"/>
          </p:cNvSpPr>
          <p:nvPr>
            <p:ph type="sldNum" sz="quarter" idx="12"/>
          </p:nvPr>
        </p:nvSpPr>
        <p:spPr/>
        <p:txBody>
          <a:bodyPr/>
          <a:lstStyle/>
          <a:p>
            <a:fld id="{9F495958-F516-439A-814A-D2DC1CC7FCCF}" type="slidenum">
              <a:rPr lang="en-US" smtClean="0"/>
              <a:t>10</a:t>
            </a:fld>
            <a:endParaRPr lang="en-US" dirty="0"/>
          </a:p>
        </p:txBody>
      </p:sp>
    </p:spTree>
    <p:extLst>
      <p:ext uri="{BB962C8B-B14F-4D97-AF65-F5344CB8AC3E}">
        <p14:creationId xmlns:p14="http://schemas.microsoft.com/office/powerpoint/2010/main" val="203639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APPROPRIATE 412(e)(3) PROSPECTS</a:t>
            </a:r>
            <a:endParaRPr lang="en-US" dirty="0"/>
          </a:p>
        </p:txBody>
      </p:sp>
      <p:grpSp>
        <p:nvGrpSpPr>
          <p:cNvPr id="10" name="Group 9"/>
          <p:cNvGrpSpPr/>
          <p:nvPr/>
        </p:nvGrpSpPr>
        <p:grpSpPr>
          <a:xfrm>
            <a:off x="317500" y="1891248"/>
            <a:ext cx="4569400" cy="400110"/>
            <a:chOff x="768620" y="2253795"/>
            <a:chExt cx="4569400" cy="400110"/>
          </a:xfrm>
        </p:grpSpPr>
        <p:sp>
          <p:nvSpPr>
            <p:cNvPr id="11" name="Rectangle 10"/>
            <p:cNvSpPr/>
            <p:nvPr/>
          </p:nvSpPr>
          <p:spPr>
            <a:xfrm>
              <a:off x="1347825" y="2253795"/>
              <a:ext cx="3990195" cy="400110"/>
            </a:xfrm>
            <a:prstGeom prst="rect">
              <a:avLst/>
            </a:prstGeom>
            <a:solidFill>
              <a:srgbClr val="616365"/>
            </a:solidFill>
          </p:spPr>
          <p:txBody>
            <a:bodyPr wrap="none" anchor="ctr">
              <a:spAutoFit/>
            </a:bodyPr>
            <a:lstStyle/>
            <a:p>
              <a:r>
                <a:rPr lang="en-US" sz="2000" dirty="0">
                  <a:solidFill>
                    <a:schemeClr val="bg1"/>
                  </a:solidFill>
                </a:rPr>
                <a:t>Small Company </a:t>
              </a:r>
              <a:r>
                <a:rPr lang="en-US" sz="2000" dirty="0" smtClean="0">
                  <a:solidFill>
                    <a:schemeClr val="bg1"/>
                  </a:solidFill>
                </a:rPr>
                <a:t>– few employees</a:t>
              </a:r>
              <a:endParaRPr lang="en-US" sz="2000" dirty="0">
                <a:solidFill>
                  <a:schemeClr val="bg1"/>
                </a:solidFill>
              </a:endParaRPr>
            </a:p>
          </p:txBody>
        </p:sp>
        <p:sp>
          <p:nvSpPr>
            <p:cNvPr id="12" name="Rectangle 11"/>
            <p:cNvSpPr/>
            <p:nvPr/>
          </p:nvSpPr>
          <p:spPr>
            <a:xfrm>
              <a:off x="768620" y="2253797"/>
              <a:ext cx="474366" cy="400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1</a:t>
              </a:r>
              <a:endParaRPr lang="en-US" sz="2000" b="1" dirty="0">
                <a:solidFill>
                  <a:schemeClr val="bg1"/>
                </a:solidFill>
              </a:endParaRPr>
            </a:p>
          </p:txBody>
        </p:sp>
      </p:grpSp>
      <p:grpSp>
        <p:nvGrpSpPr>
          <p:cNvPr id="13" name="Group 12"/>
          <p:cNvGrpSpPr/>
          <p:nvPr/>
        </p:nvGrpSpPr>
        <p:grpSpPr>
          <a:xfrm>
            <a:off x="317500" y="2471521"/>
            <a:ext cx="2886247" cy="400110"/>
            <a:chOff x="768620" y="2099908"/>
            <a:chExt cx="2886247" cy="400110"/>
          </a:xfrm>
        </p:grpSpPr>
        <p:sp>
          <p:nvSpPr>
            <p:cNvPr id="14" name="Rectangle 13"/>
            <p:cNvSpPr/>
            <p:nvPr/>
          </p:nvSpPr>
          <p:spPr>
            <a:xfrm>
              <a:off x="1347825" y="2099908"/>
              <a:ext cx="2307042" cy="400110"/>
            </a:xfrm>
            <a:prstGeom prst="rect">
              <a:avLst/>
            </a:prstGeom>
            <a:solidFill>
              <a:srgbClr val="616365"/>
            </a:solidFill>
          </p:spPr>
          <p:txBody>
            <a:bodyPr wrap="none" anchor="ctr">
              <a:spAutoFit/>
            </a:bodyPr>
            <a:lstStyle/>
            <a:p>
              <a:r>
                <a:rPr lang="en-US" sz="2000" dirty="0">
                  <a:solidFill>
                    <a:schemeClr val="bg1"/>
                  </a:solidFill>
                </a:rPr>
                <a:t>High, stable profits</a:t>
              </a:r>
            </a:p>
          </p:txBody>
        </p:sp>
        <p:sp>
          <p:nvSpPr>
            <p:cNvPr id="15" name="Rectangle 14"/>
            <p:cNvSpPr/>
            <p:nvPr/>
          </p:nvSpPr>
          <p:spPr>
            <a:xfrm>
              <a:off x="768620" y="2099908"/>
              <a:ext cx="474366"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2</a:t>
              </a:r>
              <a:endParaRPr lang="en-US" sz="2000" b="1" dirty="0">
                <a:solidFill>
                  <a:schemeClr val="bg1"/>
                </a:solidFill>
              </a:endParaRPr>
            </a:p>
          </p:txBody>
        </p:sp>
      </p:grpSp>
      <p:grpSp>
        <p:nvGrpSpPr>
          <p:cNvPr id="16" name="Group 15"/>
          <p:cNvGrpSpPr/>
          <p:nvPr/>
        </p:nvGrpSpPr>
        <p:grpSpPr>
          <a:xfrm>
            <a:off x="317500" y="3051794"/>
            <a:ext cx="4311317" cy="400110"/>
            <a:chOff x="768620" y="2099908"/>
            <a:chExt cx="4311317" cy="400110"/>
          </a:xfrm>
        </p:grpSpPr>
        <p:sp>
          <p:nvSpPr>
            <p:cNvPr id="17" name="Rectangle 16"/>
            <p:cNvSpPr/>
            <p:nvPr/>
          </p:nvSpPr>
          <p:spPr>
            <a:xfrm>
              <a:off x="1347825" y="2099908"/>
              <a:ext cx="3732112" cy="400110"/>
            </a:xfrm>
            <a:prstGeom prst="rect">
              <a:avLst/>
            </a:prstGeom>
            <a:solidFill>
              <a:srgbClr val="616365"/>
            </a:solidFill>
          </p:spPr>
          <p:txBody>
            <a:bodyPr wrap="none" anchor="ctr">
              <a:spAutoFit/>
            </a:bodyPr>
            <a:lstStyle/>
            <a:p>
              <a:r>
                <a:rPr lang="en-US" sz="2000" dirty="0">
                  <a:solidFill>
                    <a:schemeClr val="bg1"/>
                  </a:solidFill>
                </a:rPr>
                <a:t>Looking for high tax deductions</a:t>
              </a:r>
            </a:p>
          </p:txBody>
        </p:sp>
        <p:sp>
          <p:nvSpPr>
            <p:cNvPr id="20" name="Rectangle 19"/>
            <p:cNvSpPr/>
            <p:nvPr/>
          </p:nvSpPr>
          <p:spPr>
            <a:xfrm>
              <a:off x="768620" y="2099908"/>
              <a:ext cx="474366"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3</a:t>
              </a:r>
              <a:endParaRPr lang="en-US" sz="2000" b="1" dirty="0">
                <a:solidFill>
                  <a:schemeClr val="bg1"/>
                </a:solidFill>
              </a:endParaRPr>
            </a:p>
          </p:txBody>
        </p:sp>
      </p:grpSp>
      <p:grpSp>
        <p:nvGrpSpPr>
          <p:cNvPr id="21" name="Group 20"/>
          <p:cNvGrpSpPr/>
          <p:nvPr/>
        </p:nvGrpSpPr>
        <p:grpSpPr>
          <a:xfrm>
            <a:off x="317500" y="3632067"/>
            <a:ext cx="4524772" cy="400110"/>
            <a:chOff x="768620" y="2099908"/>
            <a:chExt cx="4524772" cy="400110"/>
          </a:xfrm>
        </p:grpSpPr>
        <p:sp>
          <p:nvSpPr>
            <p:cNvPr id="22" name="Rectangle 21"/>
            <p:cNvSpPr/>
            <p:nvPr/>
          </p:nvSpPr>
          <p:spPr>
            <a:xfrm>
              <a:off x="1347825" y="2099908"/>
              <a:ext cx="3945567" cy="400110"/>
            </a:xfrm>
            <a:prstGeom prst="rect">
              <a:avLst/>
            </a:prstGeom>
            <a:solidFill>
              <a:srgbClr val="616365"/>
            </a:solidFill>
          </p:spPr>
          <p:txBody>
            <a:bodyPr wrap="none" anchor="ctr">
              <a:spAutoFit/>
            </a:bodyPr>
            <a:lstStyle/>
            <a:p>
              <a:r>
                <a:rPr lang="en-US" sz="2000" dirty="0">
                  <a:solidFill>
                    <a:schemeClr val="bg1"/>
                  </a:solidFill>
                </a:rPr>
                <a:t>Older owner, younger employees</a:t>
              </a:r>
            </a:p>
          </p:txBody>
        </p:sp>
        <p:sp>
          <p:nvSpPr>
            <p:cNvPr id="23" name="Rectangle 22"/>
            <p:cNvSpPr/>
            <p:nvPr/>
          </p:nvSpPr>
          <p:spPr>
            <a:xfrm>
              <a:off x="768620" y="2099908"/>
              <a:ext cx="474366"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4</a:t>
              </a:r>
              <a:endParaRPr lang="en-US" sz="2000" b="1" dirty="0">
                <a:solidFill>
                  <a:schemeClr val="bg1"/>
                </a:solidFill>
              </a:endParaRPr>
            </a:p>
          </p:txBody>
        </p:sp>
      </p:grpSp>
      <p:grpSp>
        <p:nvGrpSpPr>
          <p:cNvPr id="24" name="Group 23"/>
          <p:cNvGrpSpPr/>
          <p:nvPr/>
        </p:nvGrpSpPr>
        <p:grpSpPr>
          <a:xfrm>
            <a:off x="317500" y="4212340"/>
            <a:ext cx="3899345" cy="400110"/>
            <a:chOff x="768620" y="2099908"/>
            <a:chExt cx="3899345" cy="400110"/>
          </a:xfrm>
        </p:grpSpPr>
        <p:sp>
          <p:nvSpPr>
            <p:cNvPr id="25" name="Rectangle 24"/>
            <p:cNvSpPr/>
            <p:nvPr/>
          </p:nvSpPr>
          <p:spPr>
            <a:xfrm>
              <a:off x="1347825" y="2099908"/>
              <a:ext cx="3320140" cy="400110"/>
            </a:xfrm>
            <a:prstGeom prst="rect">
              <a:avLst/>
            </a:prstGeom>
            <a:solidFill>
              <a:srgbClr val="616365"/>
            </a:solidFill>
          </p:spPr>
          <p:txBody>
            <a:bodyPr wrap="none" anchor="ctr">
              <a:spAutoFit/>
            </a:bodyPr>
            <a:lstStyle/>
            <a:p>
              <a:r>
                <a:rPr lang="en-US" sz="2000" dirty="0">
                  <a:solidFill>
                    <a:schemeClr val="bg1"/>
                  </a:solidFill>
                </a:rPr>
                <a:t>Make ongoing contributions</a:t>
              </a:r>
            </a:p>
          </p:txBody>
        </p:sp>
        <p:sp>
          <p:nvSpPr>
            <p:cNvPr id="26" name="Rectangle 25"/>
            <p:cNvSpPr/>
            <p:nvPr/>
          </p:nvSpPr>
          <p:spPr>
            <a:xfrm>
              <a:off x="768620" y="2099908"/>
              <a:ext cx="474366"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5</a:t>
              </a:r>
              <a:endParaRPr lang="en-US" sz="2000" b="1" dirty="0">
                <a:solidFill>
                  <a:schemeClr val="bg1"/>
                </a:solidFill>
              </a:endParaRPr>
            </a:p>
          </p:txBody>
        </p:sp>
      </p:grpSp>
      <p:grpSp>
        <p:nvGrpSpPr>
          <p:cNvPr id="27" name="Group 26"/>
          <p:cNvGrpSpPr/>
          <p:nvPr/>
        </p:nvGrpSpPr>
        <p:grpSpPr>
          <a:xfrm>
            <a:off x="317500" y="4792612"/>
            <a:ext cx="4524772" cy="707886"/>
            <a:chOff x="768620" y="2099908"/>
            <a:chExt cx="4524772" cy="707886"/>
          </a:xfrm>
        </p:grpSpPr>
        <p:sp>
          <p:nvSpPr>
            <p:cNvPr id="28" name="Rectangle 27"/>
            <p:cNvSpPr/>
            <p:nvPr/>
          </p:nvSpPr>
          <p:spPr>
            <a:xfrm>
              <a:off x="1347825" y="2099908"/>
              <a:ext cx="3945567" cy="707886"/>
            </a:xfrm>
            <a:prstGeom prst="rect">
              <a:avLst/>
            </a:prstGeom>
            <a:solidFill>
              <a:srgbClr val="616365"/>
            </a:solidFill>
          </p:spPr>
          <p:txBody>
            <a:bodyPr wrap="square" anchor="ctr">
              <a:spAutoFit/>
            </a:bodyPr>
            <a:lstStyle/>
            <a:p>
              <a:r>
                <a:rPr lang="en-US" sz="2000" dirty="0">
                  <a:solidFill>
                    <a:schemeClr val="bg1"/>
                  </a:solidFill>
                </a:rPr>
                <a:t>Minimum of </a:t>
              </a:r>
              <a:r>
                <a:rPr lang="en-US" sz="2000" dirty="0" smtClean="0">
                  <a:solidFill>
                    <a:schemeClr val="bg1"/>
                  </a:solidFill>
                </a:rPr>
                <a:t>five </a:t>
              </a:r>
              <a:r>
                <a:rPr lang="en-US" sz="2000" dirty="0">
                  <a:solidFill>
                    <a:schemeClr val="bg1"/>
                  </a:solidFill>
                </a:rPr>
                <a:t>years to fund the commitment</a:t>
              </a:r>
            </a:p>
          </p:txBody>
        </p:sp>
        <p:sp>
          <p:nvSpPr>
            <p:cNvPr id="29" name="Rectangle 28"/>
            <p:cNvSpPr/>
            <p:nvPr/>
          </p:nvSpPr>
          <p:spPr>
            <a:xfrm>
              <a:off x="768620" y="2099908"/>
              <a:ext cx="474366" cy="707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6</a:t>
              </a:r>
              <a:endParaRPr lang="en-US" sz="2000" b="1" dirty="0">
                <a:solidFill>
                  <a:schemeClr val="bg1"/>
                </a:solidFill>
              </a:endParaRPr>
            </a:p>
          </p:txBody>
        </p:sp>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152" y="1321499"/>
            <a:ext cx="3692846" cy="5536501"/>
          </a:xfrm>
          <a:prstGeom prst="rect">
            <a:avLst/>
          </a:prstGeom>
        </p:spPr>
      </p:pic>
      <p:sp>
        <p:nvSpPr>
          <p:cNvPr id="5" name="Slide Number Placeholder 4"/>
          <p:cNvSpPr>
            <a:spLocks noGrp="1"/>
          </p:cNvSpPr>
          <p:nvPr>
            <p:ph type="sldNum" sz="quarter" idx="12"/>
          </p:nvPr>
        </p:nvSpPr>
        <p:spPr/>
        <p:txBody>
          <a:bodyPr/>
          <a:lstStyle/>
          <a:p>
            <a:fld id="{9F495958-F516-439A-814A-D2DC1CC7FCCF}" type="slidenum">
              <a:rPr lang="en-US" smtClean="0"/>
              <a:t>11</a:t>
            </a:fld>
            <a:endParaRPr lang="en-US" dirty="0"/>
          </a:p>
        </p:txBody>
      </p:sp>
    </p:spTree>
    <p:extLst>
      <p:ext uri="{BB962C8B-B14F-4D97-AF65-F5344CB8AC3E}">
        <p14:creationId xmlns:p14="http://schemas.microsoft.com/office/powerpoint/2010/main" val="232490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4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en-US" dirty="0" smtClean="0"/>
              <a:t>INAPPROPRIATE 412(e)(3) PROSPECTS</a:t>
            </a:r>
            <a:endParaRPr lang="en-US" dirty="0"/>
          </a:p>
        </p:txBody>
      </p:sp>
      <p:grpSp>
        <p:nvGrpSpPr>
          <p:cNvPr id="10" name="Group 9"/>
          <p:cNvGrpSpPr/>
          <p:nvPr/>
        </p:nvGrpSpPr>
        <p:grpSpPr>
          <a:xfrm>
            <a:off x="317500" y="1891248"/>
            <a:ext cx="4752142" cy="400110"/>
            <a:chOff x="768620" y="2253795"/>
            <a:chExt cx="4752142" cy="400110"/>
          </a:xfrm>
        </p:grpSpPr>
        <p:sp>
          <p:nvSpPr>
            <p:cNvPr id="11" name="Rectangle 10"/>
            <p:cNvSpPr/>
            <p:nvPr/>
          </p:nvSpPr>
          <p:spPr>
            <a:xfrm>
              <a:off x="1347825" y="2253795"/>
              <a:ext cx="4172937" cy="400110"/>
            </a:xfrm>
            <a:prstGeom prst="rect">
              <a:avLst/>
            </a:prstGeom>
            <a:solidFill>
              <a:srgbClr val="616365"/>
            </a:solidFill>
          </p:spPr>
          <p:txBody>
            <a:bodyPr wrap="none" anchor="ctr">
              <a:spAutoFit/>
            </a:bodyPr>
            <a:lstStyle/>
            <a:p>
              <a:r>
                <a:rPr lang="en-US" sz="2000" dirty="0" smtClean="0">
                  <a:solidFill>
                    <a:schemeClr val="bg1"/>
                  </a:solidFill>
                </a:rPr>
                <a:t>Large company – many employees</a:t>
              </a:r>
              <a:endParaRPr lang="en-US" sz="2000" dirty="0">
                <a:solidFill>
                  <a:schemeClr val="bg1"/>
                </a:solidFill>
              </a:endParaRPr>
            </a:p>
          </p:txBody>
        </p:sp>
        <p:sp>
          <p:nvSpPr>
            <p:cNvPr id="12" name="Rectangle 11"/>
            <p:cNvSpPr/>
            <p:nvPr/>
          </p:nvSpPr>
          <p:spPr>
            <a:xfrm>
              <a:off x="768620" y="2253797"/>
              <a:ext cx="474366" cy="400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1</a:t>
              </a:r>
              <a:endParaRPr lang="en-US" sz="2000" b="1" dirty="0">
                <a:solidFill>
                  <a:schemeClr val="bg1"/>
                </a:solidFill>
              </a:endParaRPr>
            </a:p>
          </p:txBody>
        </p:sp>
      </p:grpSp>
      <p:grpSp>
        <p:nvGrpSpPr>
          <p:cNvPr id="13" name="Group 12"/>
          <p:cNvGrpSpPr/>
          <p:nvPr/>
        </p:nvGrpSpPr>
        <p:grpSpPr>
          <a:xfrm>
            <a:off x="317500" y="2471521"/>
            <a:ext cx="3484167" cy="400110"/>
            <a:chOff x="768620" y="2099908"/>
            <a:chExt cx="3484167" cy="400110"/>
          </a:xfrm>
        </p:grpSpPr>
        <p:sp>
          <p:nvSpPr>
            <p:cNvPr id="14" name="Rectangle 13"/>
            <p:cNvSpPr/>
            <p:nvPr/>
          </p:nvSpPr>
          <p:spPr>
            <a:xfrm>
              <a:off x="1347825" y="2099908"/>
              <a:ext cx="2904962" cy="400110"/>
            </a:xfrm>
            <a:prstGeom prst="rect">
              <a:avLst/>
            </a:prstGeom>
            <a:solidFill>
              <a:srgbClr val="616365"/>
            </a:solidFill>
          </p:spPr>
          <p:txBody>
            <a:bodyPr wrap="none" anchor="ctr">
              <a:spAutoFit/>
            </a:bodyPr>
            <a:lstStyle/>
            <a:p>
              <a:r>
                <a:rPr lang="en-US" sz="2000" dirty="0" smtClean="0">
                  <a:solidFill>
                    <a:schemeClr val="bg1"/>
                  </a:solidFill>
                </a:rPr>
                <a:t>Fluctuating profit history</a:t>
              </a:r>
              <a:endParaRPr lang="en-US" sz="2000" dirty="0">
                <a:solidFill>
                  <a:schemeClr val="bg1"/>
                </a:solidFill>
              </a:endParaRPr>
            </a:p>
          </p:txBody>
        </p:sp>
        <p:sp>
          <p:nvSpPr>
            <p:cNvPr id="15" name="Rectangle 14"/>
            <p:cNvSpPr/>
            <p:nvPr/>
          </p:nvSpPr>
          <p:spPr>
            <a:xfrm>
              <a:off x="768620" y="2099908"/>
              <a:ext cx="474366"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2</a:t>
              </a:r>
              <a:endParaRPr lang="en-US" sz="2000" b="1" dirty="0">
                <a:solidFill>
                  <a:schemeClr val="bg1"/>
                </a:solidFill>
              </a:endParaRPr>
            </a:p>
          </p:txBody>
        </p:sp>
      </p:grpSp>
      <p:grpSp>
        <p:nvGrpSpPr>
          <p:cNvPr id="16" name="Group 15"/>
          <p:cNvGrpSpPr/>
          <p:nvPr/>
        </p:nvGrpSpPr>
        <p:grpSpPr>
          <a:xfrm>
            <a:off x="317500" y="3051794"/>
            <a:ext cx="4822674" cy="400110"/>
            <a:chOff x="768620" y="2099908"/>
            <a:chExt cx="4822674" cy="400110"/>
          </a:xfrm>
        </p:grpSpPr>
        <p:sp>
          <p:nvSpPr>
            <p:cNvPr id="17" name="Rectangle 16"/>
            <p:cNvSpPr/>
            <p:nvPr/>
          </p:nvSpPr>
          <p:spPr>
            <a:xfrm>
              <a:off x="1347825" y="2099908"/>
              <a:ext cx="4243469" cy="400110"/>
            </a:xfrm>
            <a:prstGeom prst="rect">
              <a:avLst/>
            </a:prstGeom>
            <a:solidFill>
              <a:srgbClr val="616365"/>
            </a:solidFill>
          </p:spPr>
          <p:txBody>
            <a:bodyPr wrap="none" anchor="ctr">
              <a:spAutoFit/>
            </a:bodyPr>
            <a:lstStyle/>
            <a:p>
              <a:r>
                <a:rPr lang="en-US" sz="2000" dirty="0">
                  <a:solidFill>
                    <a:schemeClr val="bg1"/>
                  </a:solidFill>
                </a:rPr>
                <a:t>Looking for </a:t>
              </a:r>
              <a:r>
                <a:rPr lang="en-US" sz="2000" dirty="0" smtClean="0">
                  <a:solidFill>
                    <a:schemeClr val="bg1"/>
                  </a:solidFill>
                </a:rPr>
                <a:t>one-time tax deduction</a:t>
              </a:r>
              <a:endParaRPr lang="en-US" sz="2000" dirty="0">
                <a:solidFill>
                  <a:schemeClr val="bg1"/>
                </a:solidFill>
              </a:endParaRPr>
            </a:p>
          </p:txBody>
        </p:sp>
        <p:sp>
          <p:nvSpPr>
            <p:cNvPr id="20" name="Rectangle 19"/>
            <p:cNvSpPr/>
            <p:nvPr/>
          </p:nvSpPr>
          <p:spPr>
            <a:xfrm>
              <a:off x="768620" y="2099908"/>
              <a:ext cx="474366"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3</a:t>
              </a:r>
              <a:endParaRPr lang="en-US" sz="2000" b="1" dirty="0">
                <a:solidFill>
                  <a:schemeClr val="bg1"/>
                </a:solidFill>
              </a:endParaRPr>
            </a:p>
          </p:txBody>
        </p:sp>
      </p:grpSp>
      <p:grpSp>
        <p:nvGrpSpPr>
          <p:cNvPr id="21" name="Group 20"/>
          <p:cNvGrpSpPr/>
          <p:nvPr/>
        </p:nvGrpSpPr>
        <p:grpSpPr>
          <a:xfrm>
            <a:off x="317500" y="3632067"/>
            <a:ext cx="4396276" cy="400110"/>
            <a:chOff x="768620" y="2099908"/>
            <a:chExt cx="4396276" cy="400110"/>
          </a:xfrm>
        </p:grpSpPr>
        <p:sp>
          <p:nvSpPr>
            <p:cNvPr id="22" name="Rectangle 21"/>
            <p:cNvSpPr/>
            <p:nvPr/>
          </p:nvSpPr>
          <p:spPr>
            <a:xfrm>
              <a:off x="1347825" y="2099908"/>
              <a:ext cx="3817071" cy="400110"/>
            </a:xfrm>
            <a:prstGeom prst="rect">
              <a:avLst/>
            </a:prstGeom>
            <a:solidFill>
              <a:srgbClr val="616365"/>
            </a:solidFill>
          </p:spPr>
          <p:txBody>
            <a:bodyPr wrap="none" anchor="ctr">
              <a:spAutoFit/>
            </a:bodyPr>
            <a:lstStyle/>
            <a:p>
              <a:r>
                <a:rPr lang="en-US" sz="2000" dirty="0" smtClean="0">
                  <a:solidFill>
                    <a:schemeClr val="bg1"/>
                  </a:solidFill>
                </a:rPr>
                <a:t>Owner younger than employees</a:t>
              </a:r>
              <a:endParaRPr lang="en-US" sz="2000" dirty="0">
                <a:solidFill>
                  <a:schemeClr val="bg1"/>
                </a:solidFill>
              </a:endParaRPr>
            </a:p>
          </p:txBody>
        </p:sp>
        <p:sp>
          <p:nvSpPr>
            <p:cNvPr id="23" name="Rectangle 22"/>
            <p:cNvSpPr/>
            <p:nvPr/>
          </p:nvSpPr>
          <p:spPr>
            <a:xfrm>
              <a:off x="768620" y="2099908"/>
              <a:ext cx="474366"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4</a:t>
              </a:r>
              <a:endParaRPr lang="en-US" sz="2000" b="1" dirty="0">
                <a:solidFill>
                  <a:schemeClr val="bg1"/>
                </a:solidFill>
              </a:endParaRPr>
            </a:p>
          </p:txBody>
        </p:sp>
      </p:grpSp>
      <p:grpSp>
        <p:nvGrpSpPr>
          <p:cNvPr id="24" name="Group 23"/>
          <p:cNvGrpSpPr/>
          <p:nvPr/>
        </p:nvGrpSpPr>
        <p:grpSpPr>
          <a:xfrm>
            <a:off x="358506" y="4058452"/>
            <a:ext cx="5092647" cy="707886"/>
            <a:chOff x="804762" y="1946020"/>
            <a:chExt cx="4488630" cy="707886"/>
          </a:xfrm>
        </p:grpSpPr>
        <p:sp>
          <p:nvSpPr>
            <p:cNvPr id="25" name="Rectangle 24"/>
            <p:cNvSpPr/>
            <p:nvPr/>
          </p:nvSpPr>
          <p:spPr>
            <a:xfrm>
              <a:off x="1279128" y="1946020"/>
              <a:ext cx="4014264" cy="707886"/>
            </a:xfrm>
            <a:prstGeom prst="rect">
              <a:avLst/>
            </a:prstGeom>
            <a:solidFill>
              <a:srgbClr val="616365"/>
            </a:solidFill>
          </p:spPr>
          <p:txBody>
            <a:bodyPr wrap="square" anchor="ctr">
              <a:spAutoFit/>
            </a:bodyPr>
            <a:lstStyle/>
            <a:p>
              <a:r>
                <a:rPr lang="en-US" sz="2000" dirty="0" smtClean="0">
                  <a:solidFill>
                    <a:schemeClr val="bg1"/>
                  </a:solidFill>
                </a:rPr>
                <a:t>Reluctant to make </a:t>
              </a:r>
              <a:r>
                <a:rPr lang="en-US" sz="2000" dirty="0">
                  <a:solidFill>
                    <a:schemeClr val="bg1"/>
                  </a:solidFill>
                </a:rPr>
                <a:t>ongoing contributions</a:t>
              </a:r>
            </a:p>
          </p:txBody>
        </p:sp>
        <p:sp>
          <p:nvSpPr>
            <p:cNvPr id="26" name="Rectangle 25"/>
            <p:cNvSpPr/>
            <p:nvPr/>
          </p:nvSpPr>
          <p:spPr>
            <a:xfrm>
              <a:off x="804762" y="2099908"/>
              <a:ext cx="381961"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000" b="1" dirty="0" smtClean="0">
                  <a:solidFill>
                    <a:schemeClr val="bg1"/>
                  </a:solidFill>
                </a:rPr>
                <a:t>5</a:t>
              </a:r>
              <a:endParaRPr lang="en-US" sz="2000" b="1" dirty="0">
                <a:solidFill>
                  <a:schemeClr val="bg1"/>
                </a:solidFill>
              </a:endParaRPr>
            </a:p>
          </p:txBody>
        </p:sp>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152" y="1321499"/>
            <a:ext cx="3692846" cy="5536501"/>
          </a:xfrm>
          <a:prstGeom prst="rect">
            <a:avLst/>
          </a:prstGeom>
        </p:spPr>
      </p:pic>
      <p:sp>
        <p:nvSpPr>
          <p:cNvPr id="5" name="Slide Number Placeholder 4"/>
          <p:cNvSpPr>
            <a:spLocks noGrp="1"/>
          </p:cNvSpPr>
          <p:nvPr>
            <p:ph type="sldNum" sz="quarter" idx="12"/>
          </p:nvPr>
        </p:nvSpPr>
        <p:spPr/>
        <p:txBody>
          <a:bodyPr/>
          <a:lstStyle/>
          <a:p>
            <a:fld id="{9F495958-F516-439A-814A-D2DC1CC7FCCF}" type="slidenum">
              <a:rPr lang="en-US" smtClean="0"/>
              <a:t>12</a:t>
            </a:fld>
            <a:endParaRPr lang="en-US" dirty="0"/>
          </a:p>
        </p:txBody>
      </p:sp>
    </p:spTree>
    <p:extLst>
      <p:ext uri="{BB962C8B-B14F-4D97-AF65-F5344CB8AC3E}">
        <p14:creationId xmlns:p14="http://schemas.microsoft.com/office/powerpoint/2010/main" val="65912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4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412(e)(3) PLAN</a:t>
            </a:r>
            <a:endParaRPr lang="en-US" dirty="0"/>
          </a:p>
        </p:txBody>
      </p:sp>
      <p:grpSp>
        <p:nvGrpSpPr>
          <p:cNvPr id="10" name="Group 9"/>
          <p:cNvGrpSpPr/>
          <p:nvPr/>
        </p:nvGrpSpPr>
        <p:grpSpPr>
          <a:xfrm>
            <a:off x="953311" y="1886392"/>
            <a:ext cx="8190689" cy="1033074"/>
            <a:chOff x="953311" y="2046087"/>
            <a:chExt cx="8190689" cy="1033074"/>
          </a:xfrm>
        </p:grpSpPr>
        <p:sp>
          <p:nvSpPr>
            <p:cNvPr id="11" name="Rectangle 10"/>
            <p:cNvSpPr/>
            <p:nvPr/>
          </p:nvSpPr>
          <p:spPr>
            <a:xfrm>
              <a:off x="953311" y="2046087"/>
              <a:ext cx="972766" cy="10330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11"/>
            <p:cNvSpPr/>
            <p:nvPr/>
          </p:nvSpPr>
          <p:spPr>
            <a:xfrm>
              <a:off x="1138136" y="2372320"/>
              <a:ext cx="603115" cy="380607"/>
            </a:xfrm>
            <a:custGeom>
              <a:avLst/>
              <a:gdLst>
                <a:gd name="connsiteX0" fmla="*/ 0 w 2003898"/>
                <a:gd name="connsiteY0" fmla="*/ 525294 h 1264596"/>
                <a:gd name="connsiteX1" fmla="*/ 739302 w 2003898"/>
                <a:gd name="connsiteY1" fmla="*/ 1264596 h 1264596"/>
                <a:gd name="connsiteX2" fmla="*/ 2003898 w 2003898"/>
                <a:gd name="connsiteY2" fmla="*/ 0 h 1264596"/>
              </a:gdLst>
              <a:ahLst/>
              <a:cxnLst>
                <a:cxn ang="0">
                  <a:pos x="connsiteX0" y="connsiteY0"/>
                </a:cxn>
                <a:cxn ang="0">
                  <a:pos x="connsiteX1" y="connsiteY1"/>
                </a:cxn>
                <a:cxn ang="0">
                  <a:pos x="connsiteX2" y="connsiteY2"/>
                </a:cxn>
              </a:cxnLst>
              <a:rect l="l" t="t" r="r" b="b"/>
              <a:pathLst>
                <a:path w="2003898" h="1264596">
                  <a:moveTo>
                    <a:pt x="0" y="525294"/>
                  </a:moveTo>
                  <a:lnTo>
                    <a:pt x="739302" y="1264596"/>
                  </a:lnTo>
                  <a:lnTo>
                    <a:pt x="2003898"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1926077" y="2046087"/>
              <a:ext cx="7217923" cy="103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smtClean="0">
                  <a:solidFill>
                    <a:schemeClr val="bg1"/>
                  </a:solidFill>
                </a:rPr>
                <a:t>Easy to explain</a:t>
              </a:r>
              <a:endParaRPr lang="en-US" altLang="en-US" sz="3200" dirty="0">
                <a:solidFill>
                  <a:schemeClr val="bg1"/>
                </a:solidFill>
              </a:endParaRPr>
            </a:p>
          </p:txBody>
        </p:sp>
      </p:grpSp>
      <p:grpSp>
        <p:nvGrpSpPr>
          <p:cNvPr id="14" name="Group 13"/>
          <p:cNvGrpSpPr/>
          <p:nvPr/>
        </p:nvGrpSpPr>
        <p:grpSpPr>
          <a:xfrm>
            <a:off x="953311" y="3262948"/>
            <a:ext cx="8190689" cy="1033074"/>
            <a:chOff x="953311" y="2046087"/>
            <a:chExt cx="8190689" cy="1033074"/>
          </a:xfrm>
        </p:grpSpPr>
        <p:sp>
          <p:nvSpPr>
            <p:cNvPr id="15" name="Rectangle 14"/>
            <p:cNvSpPr/>
            <p:nvPr/>
          </p:nvSpPr>
          <p:spPr>
            <a:xfrm>
              <a:off x="953311" y="2046087"/>
              <a:ext cx="972766" cy="10330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15"/>
            <p:cNvSpPr/>
            <p:nvPr/>
          </p:nvSpPr>
          <p:spPr>
            <a:xfrm>
              <a:off x="1138136" y="2372320"/>
              <a:ext cx="603115" cy="380607"/>
            </a:xfrm>
            <a:custGeom>
              <a:avLst/>
              <a:gdLst>
                <a:gd name="connsiteX0" fmla="*/ 0 w 2003898"/>
                <a:gd name="connsiteY0" fmla="*/ 525294 h 1264596"/>
                <a:gd name="connsiteX1" fmla="*/ 739302 w 2003898"/>
                <a:gd name="connsiteY1" fmla="*/ 1264596 h 1264596"/>
                <a:gd name="connsiteX2" fmla="*/ 2003898 w 2003898"/>
                <a:gd name="connsiteY2" fmla="*/ 0 h 1264596"/>
              </a:gdLst>
              <a:ahLst/>
              <a:cxnLst>
                <a:cxn ang="0">
                  <a:pos x="connsiteX0" y="connsiteY0"/>
                </a:cxn>
                <a:cxn ang="0">
                  <a:pos x="connsiteX1" y="connsiteY1"/>
                </a:cxn>
                <a:cxn ang="0">
                  <a:pos x="connsiteX2" y="connsiteY2"/>
                </a:cxn>
              </a:cxnLst>
              <a:rect l="l" t="t" r="r" b="b"/>
              <a:pathLst>
                <a:path w="2003898" h="1264596">
                  <a:moveTo>
                    <a:pt x="0" y="525294"/>
                  </a:moveTo>
                  <a:lnTo>
                    <a:pt x="739302" y="1264596"/>
                  </a:lnTo>
                  <a:lnTo>
                    <a:pt x="2003898"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a:off x="1926077" y="2046087"/>
              <a:ext cx="7217923" cy="10330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bg1"/>
                  </a:solidFill>
                </a:rPr>
                <a:t>No enrolled actuary needed</a:t>
              </a:r>
            </a:p>
          </p:txBody>
        </p:sp>
      </p:grpSp>
      <p:grpSp>
        <p:nvGrpSpPr>
          <p:cNvPr id="18" name="Group 17"/>
          <p:cNvGrpSpPr/>
          <p:nvPr/>
        </p:nvGrpSpPr>
        <p:grpSpPr>
          <a:xfrm>
            <a:off x="953311" y="4639503"/>
            <a:ext cx="8190689" cy="1033074"/>
            <a:chOff x="953311" y="2046087"/>
            <a:chExt cx="8190689" cy="1033074"/>
          </a:xfrm>
        </p:grpSpPr>
        <p:sp>
          <p:nvSpPr>
            <p:cNvPr id="19" name="Rectangle 18"/>
            <p:cNvSpPr/>
            <p:nvPr/>
          </p:nvSpPr>
          <p:spPr>
            <a:xfrm>
              <a:off x="953311" y="2046087"/>
              <a:ext cx="972766" cy="1033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Freeform 19"/>
            <p:cNvSpPr/>
            <p:nvPr/>
          </p:nvSpPr>
          <p:spPr>
            <a:xfrm>
              <a:off x="1138136" y="2372320"/>
              <a:ext cx="603115" cy="380607"/>
            </a:xfrm>
            <a:custGeom>
              <a:avLst/>
              <a:gdLst>
                <a:gd name="connsiteX0" fmla="*/ 0 w 2003898"/>
                <a:gd name="connsiteY0" fmla="*/ 525294 h 1264596"/>
                <a:gd name="connsiteX1" fmla="*/ 739302 w 2003898"/>
                <a:gd name="connsiteY1" fmla="*/ 1264596 h 1264596"/>
                <a:gd name="connsiteX2" fmla="*/ 2003898 w 2003898"/>
                <a:gd name="connsiteY2" fmla="*/ 0 h 1264596"/>
              </a:gdLst>
              <a:ahLst/>
              <a:cxnLst>
                <a:cxn ang="0">
                  <a:pos x="connsiteX0" y="connsiteY0"/>
                </a:cxn>
                <a:cxn ang="0">
                  <a:pos x="connsiteX1" y="connsiteY1"/>
                </a:cxn>
                <a:cxn ang="0">
                  <a:pos x="connsiteX2" y="connsiteY2"/>
                </a:cxn>
              </a:cxnLst>
              <a:rect l="l" t="t" r="r" b="b"/>
              <a:pathLst>
                <a:path w="2003898" h="1264596">
                  <a:moveTo>
                    <a:pt x="0" y="525294"/>
                  </a:moveTo>
                  <a:lnTo>
                    <a:pt x="739302" y="1264596"/>
                  </a:lnTo>
                  <a:lnTo>
                    <a:pt x="2003898"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ectangle 20"/>
            <p:cNvSpPr/>
            <p:nvPr/>
          </p:nvSpPr>
          <p:spPr>
            <a:xfrm>
              <a:off x="1926077" y="2046087"/>
              <a:ext cx="7217923" cy="10330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bg1"/>
                  </a:solidFill>
                </a:rPr>
                <a:t>Higher deductions</a:t>
              </a:r>
            </a:p>
          </p:txBody>
        </p:sp>
      </p:grpSp>
      <p:sp>
        <p:nvSpPr>
          <p:cNvPr id="22" name="Slide Number Placeholder 21"/>
          <p:cNvSpPr>
            <a:spLocks noGrp="1"/>
          </p:cNvSpPr>
          <p:nvPr>
            <p:ph type="sldNum" sz="quarter" idx="12"/>
          </p:nvPr>
        </p:nvSpPr>
        <p:spPr/>
        <p:txBody>
          <a:bodyPr/>
          <a:lstStyle/>
          <a:p>
            <a:fld id="{9F495958-F516-439A-814A-D2DC1CC7FCCF}" type="slidenum">
              <a:rPr lang="en-US" smtClean="0"/>
              <a:t>13</a:t>
            </a:fld>
            <a:endParaRPr lang="en-US" dirty="0"/>
          </a:p>
        </p:txBody>
      </p:sp>
    </p:spTree>
    <p:extLst>
      <p:ext uri="{BB962C8B-B14F-4D97-AF65-F5344CB8AC3E}">
        <p14:creationId xmlns:p14="http://schemas.microsoft.com/office/powerpoint/2010/main" val="14318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Actuarial Funded VS 412(e)(3) Defined Benefit</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42658440"/>
              </p:ext>
            </p:extLst>
          </p:nvPr>
        </p:nvGraphicFramePr>
        <p:xfrm>
          <a:off x="317500" y="1735138"/>
          <a:ext cx="8509000" cy="4049838"/>
        </p:xfrm>
        <a:graphic>
          <a:graphicData uri="http://schemas.openxmlformats.org/drawingml/2006/table">
            <a:tbl>
              <a:tblPr firstRow="1" bandRow="1">
                <a:tableStyleId>{5C22544A-7EE6-4342-B048-85BDC9FD1C3A}</a:tableStyleId>
              </a:tblPr>
              <a:tblGrid>
                <a:gridCol w="4376316"/>
                <a:gridCol w="2078495"/>
                <a:gridCol w="2054189"/>
              </a:tblGrid>
              <a:tr h="449982">
                <a:tc>
                  <a:txBody>
                    <a:bodyPr/>
                    <a:lstStyle/>
                    <a:p>
                      <a:pPr algn="ctr"/>
                      <a:endParaRPr lang="en-US"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smtClean="0"/>
                        <a:t>TRADITIONAL</a:t>
                      </a:r>
                      <a:endParaRPr lang="en-US"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smtClean="0"/>
                        <a:t>412(E)(3)</a:t>
                      </a:r>
                      <a:endParaRPr lang="en-US"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449982">
                <a:tc>
                  <a:txBody>
                    <a:bodyPr/>
                    <a:lstStyle/>
                    <a:p>
                      <a:r>
                        <a:rPr lang="en-US" b="1" dirty="0" smtClean="0">
                          <a:solidFill>
                            <a:schemeClr val="accent2"/>
                          </a:solidFill>
                        </a:rPr>
                        <a:t>Deductible Contribution</a:t>
                      </a:r>
                      <a:endParaRPr lang="en-US" b="1"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High</a:t>
                      </a:r>
                      <a:endParaRPr lang="en-US"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Higher</a:t>
                      </a:r>
                      <a:endParaRPr lang="en-US"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49982">
                <a:tc>
                  <a:txBody>
                    <a:bodyPr/>
                    <a:lstStyle/>
                    <a:p>
                      <a:r>
                        <a:rPr lang="en-US" b="1" dirty="0" smtClean="0">
                          <a:solidFill>
                            <a:schemeClr val="accent2"/>
                          </a:solidFill>
                        </a:rPr>
                        <a:t>Benefit Guarantees*</a:t>
                      </a:r>
                      <a:endParaRPr lang="en-US"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Yes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Yes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49982">
                <a:tc>
                  <a:txBody>
                    <a:bodyPr/>
                    <a:lstStyle/>
                    <a:p>
                      <a:r>
                        <a:rPr lang="en-US" b="1" dirty="0" smtClean="0">
                          <a:solidFill>
                            <a:schemeClr val="accent2"/>
                          </a:solidFill>
                        </a:rPr>
                        <a:t>Administrative Expense</a:t>
                      </a:r>
                      <a:endParaRPr lang="en-US"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High</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Lower</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49982">
                <a:tc>
                  <a:txBody>
                    <a:bodyPr/>
                    <a:lstStyle/>
                    <a:p>
                      <a:r>
                        <a:rPr lang="en-US" b="1" dirty="0" smtClean="0">
                          <a:solidFill>
                            <a:schemeClr val="accent2"/>
                          </a:solidFill>
                        </a:rPr>
                        <a:t>Contribution Level</a:t>
                      </a:r>
                      <a:endParaRPr lang="en-US"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Increases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Decreases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49982">
                <a:tc>
                  <a:txBody>
                    <a:bodyPr/>
                    <a:lstStyle/>
                    <a:p>
                      <a:r>
                        <a:rPr lang="en-US" b="1" dirty="0" smtClean="0">
                          <a:solidFill>
                            <a:schemeClr val="accent2"/>
                          </a:solidFill>
                        </a:rPr>
                        <a:t>Funding Options</a:t>
                      </a:r>
                      <a:endParaRPr lang="en-US"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Yes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No</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49982">
                <a:tc>
                  <a:txBody>
                    <a:bodyPr/>
                    <a:lstStyle/>
                    <a:p>
                      <a:r>
                        <a:rPr lang="en-US" b="1" dirty="0" smtClean="0">
                          <a:solidFill>
                            <a:schemeClr val="accent2"/>
                          </a:solidFill>
                        </a:rPr>
                        <a:t>Enrolled Actuary</a:t>
                      </a:r>
                      <a:endParaRPr lang="en-US"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Yes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No</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49982">
                <a:tc>
                  <a:txBody>
                    <a:bodyPr/>
                    <a:lstStyle/>
                    <a:p>
                      <a:r>
                        <a:rPr lang="en-US" b="1" dirty="0" smtClean="0">
                          <a:solidFill>
                            <a:schemeClr val="accent2"/>
                          </a:solidFill>
                        </a:rPr>
                        <a:t>Quarterly Contributions</a:t>
                      </a:r>
                      <a:endParaRPr lang="en-US"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Yes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No</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49982">
                <a:tc>
                  <a:txBody>
                    <a:bodyPr/>
                    <a:lstStyle/>
                    <a:p>
                      <a:r>
                        <a:rPr lang="en-US" b="1" dirty="0" smtClean="0">
                          <a:solidFill>
                            <a:schemeClr val="accent2"/>
                          </a:solidFill>
                        </a:rPr>
                        <a:t>Over Funded/Under Funded</a:t>
                      </a:r>
                      <a:endParaRPr lang="en-US"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smtClean="0">
                          <a:solidFill>
                            <a:schemeClr val="accent2"/>
                          </a:solidFill>
                        </a:rPr>
                        <a:t>Yes</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2"/>
                          </a:solidFill>
                        </a:rPr>
                        <a:t>No</a:t>
                      </a:r>
                      <a:endParaRPr lang="en-US"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 Box 4"/>
          <p:cNvSpPr txBox="1">
            <a:spLocks noChangeArrowheads="1"/>
          </p:cNvSpPr>
          <p:nvPr/>
        </p:nvSpPr>
        <p:spPr bwMode="auto">
          <a:xfrm>
            <a:off x="833719" y="6012499"/>
            <a:ext cx="7992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rgbClr val="DBFCB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4000">
                <a:solidFill>
                  <a:srgbClr val="FCC2B2"/>
                </a:solidFill>
                <a:latin typeface="Times New Roman" pitchFamily="18" charset="0"/>
              </a:defRPr>
            </a:lvl1pPr>
            <a:lvl2pPr marL="742950" indent="-285750" eaLnBrk="0" hangingPunct="0">
              <a:defRPr sz="4000">
                <a:solidFill>
                  <a:srgbClr val="FCC2B2"/>
                </a:solidFill>
                <a:latin typeface="Times New Roman" pitchFamily="18" charset="0"/>
              </a:defRPr>
            </a:lvl2pPr>
            <a:lvl3pPr marL="1143000" indent="-228600" eaLnBrk="0" hangingPunct="0">
              <a:defRPr sz="4000">
                <a:solidFill>
                  <a:srgbClr val="FCC2B2"/>
                </a:solidFill>
                <a:latin typeface="Times New Roman" pitchFamily="18" charset="0"/>
              </a:defRPr>
            </a:lvl3pPr>
            <a:lvl4pPr marL="1600200" indent="-228600" eaLnBrk="0" hangingPunct="0">
              <a:defRPr sz="4000">
                <a:solidFill>
                  <a:srgbClr val="FCC2B2"/>
                </a:solidFill>
                <a:latin typeface="Times New Roman" pitchFamily="18" charset="0"/>
              </a:defRPr>
            </a:lvl4pPr>
            <a:lvl5pPr marL="2057400" indent="-228600" eaLnBrk="0" hangingPunct="0">
              <a:defRPr sz="4000">
                <a:solidFill>
                  <a:srgbClr val="FCC2B2"/>
                </a:solidFill>
                <a:latin typeface="Times New Roman" pitchFamily="18" charset="0"/>
              </a:defRPr>
            </a:lvl5pPr>
            <a:lvl6pPr marL="2514600" indent="-228600" algn="ctr" eaLnBrk="0" fontAlgn="base" hangingPunct="0">
              <a:lnSpc>
                <a:spcPct val="85000"/>
              </a:lnSpc>
              <a:spcBef>
                <a:spcPct val="0"/>
              </a:spcBef>
              <a:spcAft>
                <a:spcPct val="0"/>
              </a:spcAft>
              <a:defRPr sz="4000">
                <a:solidFill>
                  <a:srgbClr val="FCC2B2"/>
                </a:solidFill>
                <a:latin typeface="Times New Roman" pitchFamily="18" charset="0"/>
              </a:defRPr>
            </a:lvl6pPr>
            <a:lvl7pPr marL="2971800" indent="-228600" algn="ctr" eaLnBrk="0" fontAlgn="base" hangingPunct="0">
              <a:lnSpc>
                <a:spcPct val="85000"/>
              </a:lnSpc>
              <a:spcBef>
                <a:spcPct val="0"/>
              </a:spcBef>
              <a:spcAft>
                <a:spcPct val="0"/>
              </a:spcAft>
              <a:defRPr sz="4000">
                <a:solidFill>
                  <a:srgbClr val="FCC2B2"/>
                </a:solidFill>
                <a:latin typeface="Times New Roman" pitchFamily="18" charset="0"/>
              </a:defRPr>
            </a:lvl7pPr>
            <a:lvl8pPr marL="3429000" indent="-228600" algn="ctr" eaLnBrk="0" fontAlgn="base" hangingPunct="0">
              <a:lnSpc>
                <a:spcPct val="85000"/>
              </a:lnSpc>
              <a:spcBef>
                <a:spcPct val="0"/>
              </a:spcBef>
              <a:spcAft>
                <a:spcPct val="0"/>
              </a:spcAft>
              <a:defRPr sz="4000">
                <a:solidFill>
                  <a:srgbClr val="FCC2B2"/>
                </a:solidFill>
                <a:latin typeface="Times New Roman" pitchFamily="18" charset="0"/>
              </a:defRPr>
            </a:lvl8pPr>
            <a:lvl9pPr marL="3886200" indent="-228600" algn="ctr" eaLnBrk="0" fontAlgn="base" hangingPunct="0">
              <a:lnSpc>
                <a:spcPct val="85000"/>
              </a:lnSpc>
              <a:spcBef>
                <a:spcPct val="0"/>
              </a:spcBef>
              <a:spcAft>
                <a:spcPct val="0"/>
              </a:spcAft>
              <a:defRPr sz="4000">
                <a:solidFill>
                  <a:srgbClr val="FCC2B2"/>
                </a:solidFill>
                <a:latin typeface="Times New Roman" pitchFamily="18" charset="0"/>
              </a:defRPr>
            </a:lvl9pPr>
          </a:lstStyle>
          <a:p>
            <a:pPr eaLnBrk="1" hangingPunct="1">
              <a:spcBef>
                <a:spcPts val="0"/>
              </a:spcBef>
            </a:pPr>
            <a:r>
              <a:rPr lang="en-US" sz="1200" dirty="0" smtClean="0">
                <a:solidFill>
                  <a:schemeClr val="tx1"/>
                </a:solidFill>
                <a:latin typeface="Arial Narrow" panose="020B0606020202030204" pitchFamily="34" charset="0"/>
              </a:rPr>
              <a:t>*Guarantees </a:t>
            </a:r>
            <a:r>
              <a:rPr lang="en-US" sz="1200" dirty="0">
                <a:solidFill>
                  <a:schemeClr val="tx1"/>
                </a:solidFill>
                <a:latin typeface="Arial Narrow" panose="020B0606020202030204" pitchFamily="34" charset="0"/>
              </a:rPr>
              <a:t>are dependent on the claims-paying ability of the issuing company.</a:t>
            </a:r>
          </a:p>
        </p:txBody>
      </p:sp>
      <p:sp>
        <p:nvSpPr>
          <p:cNvPr id="8" name="Slide Number Placeholder 7"/>
          <p:cNvSpPr>
            <a:spLocks noGrp="1"/>
          </p:cNvSpPr>
          <p:nvPr>
            <p:ph type="sldNum" sz="quarter" idx="12"/>
          </p:nvPr>
        </p:nvSpPr>
        <p:spPr/>
        <p:txBody>
          <a:bodyPr/>
          <a:lstStyle/>
          <a:p>
            <a:fld id="{9F495958-F516-439A-814A-D2DC1CC7FCCF}" type="slidenum">
              <a:rPr lang="en-US" smtClean="0"/>
              <a:t>14</a:t>
            </a:fld>
            <a:endParaRPr lang="en-US" dirty="0"/>
          </a:p>
        </p:txBody>
      </p:sp>
    </p:spTree>
    <p:extLst>
      <p:ext uri="{BB962C8B-B14F-4D97-AF65-F5344CB8AC3E}">
        <p14:creationId xmlns:p14="http://schemas.microsoft.com/office/powerpoint/2010/main" val="412563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412(e)(3) FULLY INSURED DEFINED BENEFIT PLANS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92255884"/>
              </p:ext>
            </p:extLst>
          </p:nvPr>
        </p:nvGraphicFramePr>
        <p:xfrm>
          <a:off x="317500" y="1735138"/>
          <a:ext cx="8664454" cy="4144327"/>
        </p:xfrm>
        <a:graphic>
          <a:graphicData uri="http://schemas.openxmlformats.org/drawingml/2006/table">
            <a:tbl>
              <a:tblPr firstRow="1" bandRow="1">
                <a:tableStyleId>{5C22544A-7EE6-4342-B048-85BDC9FD1C3A}</a:tableStyleId>
              </a:tblPr>
              <a:tblGrid>
                <a:gridCol w="1012784"/>
                <a:gridCol w="554500"/>
                <a:gridCol w="970383"/>
                <a:gridCol w="1343609"/>
                <a:gridCol w="1436914"/>
                <a:gridCol w="951722"/>
                <a:gridCol w="1101012"/>
                <a:gridCol w="1293530"/>
              </a:tblGrid>
              <a:tr h="933417">
                <a:tc>
                  <a:txBody>
                    <a:bodyPr/>
                    <a:lstStyle/>
                    <a:p>
                      <a:endParaRPr lang="en-US" sz="1200"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AGE</a:t>
                      </a:r>
                      <a:endParaRPr lang="en-US" sz="1200"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SALARY</a:t>
                      </a:r>
                    </a:p>
                    <a:p>
                      <a:pPr algn="ctr"/>
                      <a:r>
                        <a:rPr lang="en-US" sz="1200" dirty="0" smtClean="0"/>
                        <a:t>AVERAGE</a:t>
                      </a:r>
                      <a:endParaRPr lang="en-US" sz="1200"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ANNUAL CONTRIBUTION W/OUT LIFE INSURANCE </a:t>
                      </a:r>
                      <a:r>
                        <a:rPr lang="en-US" sz="1200" dirty="0" smtClean="0">
                          <a:latin typeface="Footlight MT Light" panose="0204060206030A020304" pitchFamily="18" charset="0"/>
                        </a:rPr>
                        <a:t>1  </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ANNUAL CONTRIBUTION</a:t>
                      </a:r>
                      <a:r>
                        <a:rPr lang="en-US" sz="1200" baseline="0" dirty="0" smtClean="0"/>
                        <a:t> WITH LIFE INSURANCE </a:t>
                      </a:r>
                      <a:r>
                        <a:rPr lang="en-US" sz="1200" baseline="0" dirty="0" smtClean="0">
                          <a:latin typeface="Footlight MT Light" panose="0204060206030A020304" pitchFamily="18" charset="0"/>
                        </a:rPr>
                        <a:t>2</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MAXIMUM MONTHLY BENEFIT </a:t>
                      </a:r>
                      <a:r>
                        <a:rPr lang="en-US" sz="1200" dirty="0" smtClean="0">
                          <a:latin typeface="Footlight MT Light" panose="0204060206030A020304" pitchFamily="18" charset="0"/>
                        </a:rPr>
                        <a:t>3</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INSURANCE DEATH BENEFIT </a:t>
                      </a:r>
                      <a:r>
                        <a:rPr lang="en-US" sz="1200" dirty="0" smtClean="0">
                          <a:latin typeface="Footlight MT Light" panose="0204060206030A020304" pitchFamily="18" charset="0"/>
                        </a:rPr>
                        <a:t>5</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LUMP </a:t>
                      </a:r>
                      <a:br>
                        <a:rPr lang="en-US" sz="1200" dirty="0" smtClean="0"/>
                      </a:br>
                      <a:r>
                        <a:rPr lang="en-US" sz="1200" dirty="0" smtClean="0"/>
                        <a:t>SUM AT RETIREMENT </a:t>
                      </a:r>
                      <a:r>
                        <a:rPr lang="en-US" sz="1200" dirty="0" smtClean="0">
                          <a:latin typeface="Footlight MT Light" panose="0204060206030A020304" pitchFamily="18" charset="0"/>
                        </a:rPr>
                        <a:t>4</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400567">
                <a:tc>
                  <a:txBody>
                    <a:bodyPr/>
                    <a:lstStyle/>
                    <a:p>
                      <a:r>
                        <a:rPr lang="en-US" sz="1400" b="1" dirty="0" smtClean="0">
                          <a:solidFill>
                            <a:schemeClr val="accent2"/>
                          </a:solidFill>
                        </a:rPr>
                        <a:t>Dentist A</a:t>
                      </a:r>
                      <a:endParaRPr lang="en-US" sz="1400" b="1"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55</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$260,000</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$205,933</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$253,859</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$11,064</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4,806,477</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$2,431,648</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0567">
                <a:tc>
                  <a:txBody>
                    <a:bodyPr/>
                    <a:lstStyle/>
                    <a:p>
                      <a:r>
                        <a:rPr lang="en-US" sz="1400" b="1" dirty="0" smtClean="0">
                          <a:solidFill>
                            <a:schemeClr val="accent2"/>
                          </a:solidFill>
                        </a:rPr>
                        <a:t>Dentist B</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260,000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126,935</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153,308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11,064</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3,873,791</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2,431,648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0567">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37</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60,000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15,712</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18,143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3,161</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888,629</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694,725</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0567">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55,000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11,777</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13,373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2,898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801,700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636,923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6941">
                <a:tc>
                  <a:txBody>
                    <a:bodyPr/>
                    <a:lstStyle/>
                    <a:p>
                      <a:r>
                        <a:rPr lang="en-US" sz="1400" b="1" dirty="0" smtClean="0">
                          <a:solidFill>
                            <a:schemeClr val="accent2"/>
                          </a:solidFill>
                        </a:rPr>
                        <a:t>Off Mgr</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49</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40,000</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22,309</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26,864</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2,107</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714,618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463,077</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00567">
                <a:tc>
                  <a:txBody>
                    <a:bodyPr/>
                    <a:lstStyle/>
                    <a:p>
                      <a:r>
                        <a:rPr lang="en-US" sz="1400" b="1" dirty="0" smtClean="0">
                          <a:solidFill>
                            <a:schemeClr val="bg1"/>
                          </a:solidFill>
                        </a:rPr>
                        <a:t>Total</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$382,666</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$465,547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endParaRPr lang="en-US" sz="1400"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endParaRPr lang="en-US" sz="1400"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endParaRPr lang="en-US" sz="1400"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400567">
                <a:tc>
                  <a:txBody>
                    <a:bodyPr/>
                    <a:lstStyle/>
                    <a:p>
                      <a:r>
                        <a:rPr lang="en-US" sz="1400" b="1" dirty="0" smtClean="0">
                          <a:solidFill>
                            <a:schemeClr val="bg1"/>
                          </a:solidFill>
                        </a:rPr>
                        <a:t>Keys</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$332,868</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$407,167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endParaRPr lang="en-US" sz="1400"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400567">
                <a:tc>
                  <a:txBody>
                    <a:bodyPr/>
                    <a:lstStyle/>
                    <a:p>
                      <a:r>
                        <a:rPr lang="en-US" sz="1400" b="1" dirty="0" smtClean="0">
                          <a:solidFill>
                            <a:schemeClr val="bg1"/>
                          </a:solidFill>
                        </a:rPr>
                        <a:t>% to Keys</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endParaRPr lang="en-US" sz="1400"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endParaRPr lang="en-US" sz="1400"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endParaRPr lang="en-US" sz="1400"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
        <p:nvSpPr>
          <p:cNvPr id="9" name="Slide Number Placeholder 8"/>
          <p:cNvSpPr>
            <a:spLocks noGrp="1"/>
          </p:cNvSpPr>
          <p:nvPr>
            <p:ph type="sldNum" sz="quarter" idx="12"/>
          </p:nvPr>
        </p:nvSpPr>
        <p:spPr/>
        <p:txBody>
          <a:bodyPr/>
          <a:lstStyle/>
          <a:p>
            <a:fld id="{9F495958-F516-439A-814A-D2DC1CC7FCCF}" type="slidenum">
              <a:rPr lang="en-US" smtClean="0"/>
              <a:t>15</a:t>
            </a:fld>
            <a:endParaRPr lang="en-US" dirty="0"/>
          </a:p>
        </p:txBody>
      </p:sp>
    </p:spTree>
    <p:extLst>
      <p:ext uri="{BB962C8B-B14F-4D97-AF65-F5344CB8AC3E}">
        <p14:creationId xmlns:p14="http://schemas.microsoft.com/office/powerpoint/2010/main" val="396252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412(e)(3) FULLY INSURED DEFINED BENEFIT PLANS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92188872"/>
              </p:ext>
            </p:extLst>
          </p:nvPr>
        </p:nvGraphicFramePr>
        <p:xfrm>
          <a:off x="317500" y="1735138"/>
          <a:ext cx="7645882" cy="2942626"/>
        </p:xfrm>
        <a:graphic>
          <a:graphicData uri="http://schemas.openxmlformats.org/drawingml/2006/table">
            <a:tbl>
              <a:tblPr firstRow="1" bandRow="1">
                <a:tableStyleId>{5C22544A-7EE6-4342-B048-85BDC9FD1C3A}</a:tableStyleId>
              </a:tblPr>
              <a:tblGrid>
                <a:gridCol w="1404724"/>
                <a:gridCol w="510222"/>
                <a:gridCol w="1899716"/>
                <a:gridCol w="2048719"/>
                <a:gridCol w="1782501"/>
              </a:tblGrid>
              <a:tr h="933417">
                <a:tc>
                  <a:txBody>
                    <a:bodyPr/>
                    <a:lstStyle/>
                    <a:p>
                      <a:endParaRPr lang="en-US" sz="1200"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AGE</a:t>
                      </a:r>
                      <a:endParaRPr lang="en-US" sz="1200" dirty="0"/>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MONTHLY</a:t>
                      </a:r>
                      <a:r>
                        <a:rPr lang="en-US" sz="1200" baseline="0" dirty="0" smtClean="0"/>
                        <a:t> BENEFIT WITH OR WITHOUT INSURANCE </a:t>
                      </a:r>
                      <a:r>
                        <a:rPr lang="en-US" sz="1200" baseline="0" dirty="0" smtClean="0">
                          <a:latin typeface="Footlight MT Light" panose="0204060206030A020304" pitchFamily="18" charset="0"/>
                        </a:rPr>
                        <a:t>3</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LUMP SUM VALUE AT RETIREMENT</a:t>
                      </a:r>
                      <a:r>
                        <a:rPr lang="en-US" sz="1200" baseline="0" dirty="0" smtClean="0"/>
                        <a:t> WITH OR WITHOUT INSURANCE </a:t>
                      </a:r>
                      <a:r>
                        <a:rPr lang="en-US" sz="1200" baseline="0" dirty="0" smtClean="0">
                          <a:latin typeface="Footlight MT Light" panose="0204060206030A020304" pitchFamily="18" charset="0"/>
                        </a:rPr>
                        <a:t>4</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t>INSURANCE DEATH BENEFIT </a:t>
                      </a:r>
                      <a:r>
                        <a:rPr lang="en-US" sz="1200" dirty="0" smtClean="0">
                          <a:latin typeface="Footlight MT Light" panose="0204060206030A020304" pitchFamily="18" charset="0"/>
                        </a:rPr>
                        <a:t>5</a:t>
                      </a:r>
                      <a:endParaRPr lang="en-US" sz="1200" dirty="0">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400567">
                <a:tc>
                  <a:txBody>
                    <a:bodyPr/>
                    <a:lstStyle/>
                    <a:p>
                      <a:r>
                        <a:rPr lang="en-US" sz="1400" b="1" dirty="0" smtClean="0">
                          <a:solidFill>
                            <a:schemeClr val="accent2"/>
                          </a:solidFill>
                        </a:rPr>
                        <a:t>Dentist A</a:t>
                      </a:r>
                      <a:endParaRPr lang="en-US" sz="1400" b="1"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55</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$11,064</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$2,431,648</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4,806,594</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0567">
                <a:tc>
                  <a:txBody>
                    <a:bodyPr/>
                    <a:lstStyle/>
                    <a:p>
                      <a:r>
                        <a:rPr lang="en-US" sz="1400" b="1" dirty="0" smtClean="0">
                          <a:solidFill>
                            <a:schemeClr val="accent2"/>
                          </a:solidFill>
                        </a:rPr>
                        <a:t>Dentist B</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11,064</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2,431,648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3,873,791</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0567">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37</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3,161</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694,725</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888,629</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0567">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2,898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636,923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801,700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6941">
                <a:tc>
                  <a:txBody>
                    <a:bodyPr/>
                    <a:lstStyle/>
                    <a:p>
                      <a:r>
                        <a:rPr lang="en-US" sz="1400" b="1" dirty="0" smtClean="0">
                          <a:solidFill>
                            <a:schemeClr val="accent2"/>
                          </a:solidFill>
                        </a:rPr>
                        <a:t>Off Mgr</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49</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2,107</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none" dirty="0" smtClean="0">
                          <a:solidFill>
                            <a:schemeClr val="accent2"/>
                          </a:solidFill>
                        </a:rPr>
                        <a:t>463,077</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714,618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9" name="Slide Number Placeholder 8"/>
          <p:cNvSpPr>
            <a:spLocks noGrp="1"/>
          </p:cNvSpPr>
          <p:nvPr>
            <p:ph type="sldNum" sz="quarter" idx="12"/>
          </p:nvPr>
        </p:nvSpPr>
        <p:spPr/>
        <p:txBody>
          <a:bodyPr/>
          <a:lstStyle/>
          <a:p>
            <a:fld id="{9F495958-F516-439A-814A-D2DC1CC7FCCF}" type="slidenum">
              <a:rPr lang="en-US" smtClean="0"/>
              <a:t>16</a:t>
            </a:fld>
            <a:endParaRPr lang="en-US" dirty="0"/>
          </a:p>
        </p:txBody>
      </p:sp>
    </p:spTree>
    <p:extLst>
      <p:ext uri="{BB962C8B-B14F-4D97-AF65-F5344CB8AC3E}">
        <p14:creationId xmlns:p14="http://schemas.microsoft.com/office/powerpoint/2010/main" val="24548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68706289"/>
              </p:ext>
            </p:extLst>
          </p:nvPr>
        </p:nvGraphicFramePr>
        <p:xfrm>
          <a:off x="923081" y="1643926"/>
          <a:ext cx="6079603" cy="2219960"/>
        </p:xfrm>
        <a:graphic>
          <a:graphicData uri="http://schemas.openxmlformats.org/drawingml/2006/table">
            <a:tbl>
              <a:tblPr firstRow="1" bandRow="1">
                <a:tableStyleId>{5C22544A-7EE6-4342-B048-85BDC9FD1C3A}</a:tableStyleId>
              </a:tblPr>
              <a:tblGrid>
                <a:gridCol w="4343400"/>
                <a:gridCol w="1736203"/>
              </a:tblGrid>
              <a:tr h="0">
                <a:tc>
                  <a:txBody>
                    <a:bodyPr/>
                    <a:lstStyle/>
                    <a:p>
                      <a:r>
                        <a:rPr lang="en-US" dirty="0" smtClean="0"/>
                        <a:t>Plan Sponsor’s Federal Tax Bracket</a:t>
                      </a:r>
                      <a:endParaRPr lang="en-US" dirty="0"/>
                    </a:p>
                  </a:txBody>
                  <a:tcPr/>
                </a:tc>
                <a:tc>
                  <a:txBody>
                    <a:bodyPr/>
                    <a:lstStyle/>
                    <a:p>
                      <a:pPr algn="r"/>
                      <a:r>
                        <a:rPr lang="en-US" dirty="0" smtClean="0"/>
                        <a:t>33%</a:t>
                      </a:r>
                      <a:endParaRPr lang="en-US" dirty="0"/>
                    </a:p>
                  </a:txBody>
                  <a:tcPr/>
                </a:tc>
              </a:tr>
              <a:tr h="370840">
                <a:tc>
                  <a:txBody>
                    <a:bodyPr/>
                    <a:lstStyle/>
                    <a:p>
                      <a:r>
                        <a:rPr lang="en-US" dirty="0" smtClean="0"/>
                        <a:t>Employer Contribution</a:t>
                      </a:r>
                      <a:endParaRPr lang="en-US" dirty="0"/>
                    </a:p>
                  </a:txBody>
                  <a:tcPr/>
                </a:tc>
                <a:tc>
                  <a:txBody>
                    <a:bodyPr/>
                    <a:lstStyle/>
                    <a:p>
                      <a:pPr algn="r"/>
                      <a:r>
                        <a:rPr lang="en-US" dirty="0" smtClean="0"/>
                        <a:t>$465,547</a:t>
                      </a:r>
                      <a:endParaRPr lang="en-US" dirty="0"/>
                    </a:p>
                  </a:txBody>
                  <a:tcPr/>
                </a:tc>
              </a:tr>
              <a:tr h="370840">
                <a:tc>
                  <a:txBody>
                    <a:bodyPr/>
                    <a:lstStyle/>
                    <a:p>
                      <a:r>
                        <a:rPr lang="en-US" dirty="0" smtClean="0"/>
                        <a:t>Current</a:t>
                      </a:r>
                      <a:r>
                        <a:rPr lang="en-US" baseline="0" dirty="0" smtClean="0"/>
                        <a:t> Tax Savings*</a:t>
                      </a:r>
                      <a:endParaRPr lang="en-US" dirty="0"/>
                    </a:p>
                  </a:txBody>
                  <a:tcPr/>
                </a:tc>
                <a:tc>
                  <a:txBody>
                    <a:bodyPr/>
                    <a:lstStyle/>
                    <a:p>
                      <a:pPr algn="r"/>
                      <a:r>
                        <a:rPr lang="en-US" dirty="0" smtClean="0">
                          <a:solidFill>
                            <a:srgbClr val="FF0000"/>
                          </a:solidFill>
                        </a:rPr>
                        <a:t>($153,631)</a:t>
                      </a:r>
                      <a:endParaRPr lang="en-US" dirty="0">
                        <a:solidFill>
                          <a:srgbClr val="FF0000"/>
                        </a:solidFill>
                      </a:endParaRPr>
                    </a:p>
                  </a:txBody>
                  <a:tcPr/>
                </a:tc>
              </a:tr>
              <a:tr h="370840">
                <a:tc>
                  <a:txBody>
                    <a:bodyPr/>
                    <a:lstStyle/>
                    <a:p>
                      <a:r>
                        <a:rPr lang="en-US" dirty="0" smtClean="0"/>
                        <a:t>Net After-Tax Outlay</a:t>
                      </a:r>
                      <a:endParaRPr lang="en-US" dirty="0"/>
                    </a:p>
                  </a:txBody>
                  <a:tcPr/>
                </a:tc>
                <a:tc>
                  <a:txBody>
                    <a:bodyPr/>
                    <a:lstStyle/>
                    <a:p>
                      <a:pPr algn="r"/>
                      <a:r>
                        <a:rPr lang="en-US" dirty="0" smtClean="0"/>
                        <a:t>$311,916</a:t>
                      </a:r>
                      <a:endParaRPr lang="en-US" dirty="0"/>
                    </a:p>
                  </a:txBody>
                  <a:tcPr/>
                </a:tc>
              </a:tr>
              <a:tr h="370840">
                <a:tc>
                  <a:txBody>
                    <a:bodyPr/>
                    <a:lstStyle/>
                    <a:p>
                      <a:r>
                        <a:rPr lang="en-US" dirty="0" smtClean="0"/>
                        <a:t>Contribution</a:t>
                      </a:r>
                      <a:r>
                        <a:rPr lang="en-US" baseline="0" dirty="0" smtClean="0"/>
                        <a:t> for Owners</a:t>
                      </a:r>
                      <a:endParaRPr lang="en-US" dirty="0"/>
                    </a:p>
                  </a:txBody>
                  <a:tcPr/>
                </a:tc>
                <a:tc>
                  <a:txBody>
                    <a:bodyPr/>
                    <a:lstStyle/>
                    <a:p>
                      <a:pPr algn="r"/>
                      <a:r>
                        <a:rPr lang="en-US" dirty="0" smtClean="0"/>
                        <a:t>$407,167</a:t>
                      </a:r>
                      <a:endParaRPr lang="en-US" dirty="0"/>
                    </a:p>
                  </a:txBody>
                  <a:tcPr/>
                </a:tc>
              </a:tr>
              <a:tr h="370840">
                <a:tc>
                  <a:txBody>
                    <a:bodyPr/>
                    <a:lstStyle/>
                    <a:p>
                      <a:r>
                        <a:rPr lang="en-US" dirty="0" smtClean="0"/>
                        <a:t>Net Excess For Owners</a:t>
                      </a:r>
                      <a:endParaRPr lang="en-US" dirty="0"/>
                    </a:p>
                  </a:txBody>
                  <a:tcPr/>
                </a:tc>
                <a:tc>
                  <a:txBody>
                    <a:bodyPr/>
                    <a:lstStyle/>
                    <a:p>
                      <a:pPr algn="r"/>
                      <a:r>
                        <a:rPr lang="en-US" dirty="0" smtClean="0"/>
                        <a:t>$95,251+</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9F495958-F516-439A-814A-D2DC1CC7FCCF}" type="slidenum">
              <a:rPr lang="en-US" smtClean="0"/>
              <a:t>17</a:t>
            </a:fld>
            <a:endParaRPr lang="en-US" dirty="0"/>
          </a:p>
        </p:txBody>
      </p:sp>
      <p:sp>
        <p:nvSpPr>
          <p:cNvPr id="6" name="Rectangle 4"/>
          <p:cNvSpPr>
            <a:spLocks noGrp="1"/>
          </p:cNvSpPr>
          <p:nvPr>
            <p:ph type="title"/>
          </p:nvPr>
        </p:nvSpPr>
        <p:spPr/>
        <p:txBody>
          <a:bodyPr/>
          <a:lstStyle/>
          <a:p>
            <a:r>
              <a:rPr lang="en-US" dirty="0" smtClean="0"/>
              <a:t>After Tax Analysis</a:t>
            </a:r>
          </a:p>
        </p:txBody>
      </p:sp>
      <p:sp>
        <p:nvSpPr>
          <p:cNvPr id="7" name="Text Box 57"/>
          <p:cNvSpPr txBox="1">
            <a:spLocks noChangeArrowheads="1"/>
          </p:cNvSpPr>
          <p:nvPr/>
        </p:nvSpPr>
        <p:spPr bwMode="auto">
          <a:xfrm>
            <a:off x="315913" y="5468938"/>
            <a:ext cx="8456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sz="1200" dirty="0"/>
              <a:t>Hypothetical example.  For illustrative purposes only.</a:t>
            </a:r>
          </a:p>
          <a:p>
            <a:r>
              <a:rPr lang="en-US" sz="1200" dirty="0"/>
              <a:t>*Assumes above-referenced tax bracket and company would otherwise retain income.  Your results likely will differ.</a:t>
            </a:r>
          </a:p>
        </p:txBody>
      </p:sp>
    </p:spTree>
    <p:extLst>
      <p:ext uri="{BB962C8B-B14F-4D97-AF65-F5344CB8AC3E}">
        <p14:creationId xmlns:p14="http://schemas.microsoft.com/office/powerpoint/2010/main" val="4038494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COMBINING DB WITH 401(k)</a:t>
            </a:r>
            <a:br>
              <a:rPr lang="en-US" dirty="0" smtClean="0"/>
            </a:br>
            <a:r>
              <a:rPr lang="en-US" dirty="0" smtClean="0"/>
              <a:t>EXAMPLE: #1</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52781164"/>
              </p:ext>
            </p:extLst>
          </p:nvPr>
        </p:nvGraphicFramePr>
        <p:xfrm>
          <a:off x="317500" y="1735138"/>
          <a:ext cx="7201777" cy="3720352"/>
        </p:xfrm>
        <a:graphic>
          <a:graphicData uri="http://schemas.openxmlformats.org/drawingml/2006/table">
            <a:tbl>
              <a:tblPr firstRow="1" bandRow="1">
                <a:tableStyleId>{5C22544A-7EE6-4342-B048-85BDC9FD1C3A}</a:tableStyleId>
              </a:tblPr>
              <a:tblGrid>
                <a:gridCol w="1163309"/>
                <a:gridCol w="636912"/>
                <a:gridCol w="1017365"/>
                <a:gridCol w="1795729"/>
                <a:gridCol w="1264712"/>
                <a:gridCol w="1323750"/>
              </a:tblGrid>
              <a:tr h="760564">
                <a:tc>
                  <a:txBody>
                    <a:bodyPr/>
                    <a:lstStyle/>
                    <a:p>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AGES</a:t>
                      </a:r>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SALARY</a:t>
                      </a: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ANNUAL CONTRIBUTION W/LIFE INSURANCE </a:t>
                      </a:r>
                      <a:r>
                        <a:rPr lang="en-US" sz="1200" dirty="0" smtClean="0">
                          <a:solidFill>
                            <a:schemeClr val="bg1"/>
                          </a:solidFill>
                          <a:latin typeface="Footlight MT Light" panose="0204060206030A020304" pitchFamily="18" charset="0"/>
                        </a:rPr>
                        <a:t>2</a:t>
                      </a:r>
                      <a:endParaRPr lang="en-US" sz="1200" dirty="0">
                        <a:solidFill>
                          <a:schemeClr val="bg1"/>
                        </a:solidFill>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SAFE HARBOR 401(K) W/3% NON-ELECTIVE</a:t>
                      </a:r>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TOTAL CONTRIBUTION</a:t>
                      </a:r>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62174">
                <a:tc>
                  <a:txBody>
                    <a:bodyPr/>
                    <a:lstStyle/>
                    <a:p>
                      <a:r>
                        <a:rPr lang="en-US" sz="1400" b="1" dirty="0" smtClean="0">
                          <a:solidFill>
                            <a:schemeClr val="accent2"/>
                          </a:solidFill>
                        </a:rPr>
                        <a:t>Dentist A</a:t>
                      </a:r>
                      <a:endParaRPr lang="en-US" sz="1400" b="1"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55</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$265,000</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$253,859</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$31,950</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$285,809</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Dentist B</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265,000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153,308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31,950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185,258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37</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60,000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18,143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3,600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21,743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55,000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13,373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3,300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16,673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Off Mgr</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49</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40,000</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26,864</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2,400</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29,264</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62174">
                <a:tc>
                  <a:txBody>
                    <a:bodyPr/>
                    <a:lstStyle/>
                    <a:p>
                      <a:r>
                        <a:rPr lang="en-US" sz="1400" b="1" dirty="0" smtClean="0">
                          <a:solidFill>
                            <a:schemeClr val="bg1"/>
                          </a:solidFill>
                        </a:rPr>
                        <a:t>Total</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$465,547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$73,200</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$538,747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362174">
                <a:tc>
                  <a:txBody>
                    <a:bodyPr/>
                    <a:lstStyle/>
                    <a:p>
                      <a:r>
                        <a:rPr lang="en-US" sz="1400" b="1" dirty="0" smtClean="0">
                          <a:solidFill>
                            <a:schemeClr val="bg1"/>
                          </a:solidFill>
                        </a:rPr>
                        <a:t>Keys</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$407,167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$63,900</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$471,067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362174">
                <a:tc>
                  <a:txBody>
                    <a:bodyPr/>
                    <a:lstStyle/>
                    <a:p>
                      <a:r>
                        <a:rPr lang="en-US" sz="1400" b="1" dirty="0" smtClean="0">
                          <a:solidFill>
                            <a:schemeClr val="bg1"/>
                          </a:solidFill>
                        </a:rPr>
                        <a:t>% to Keys</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
        <p:nvSpPr>
          <p:cNvPr id="11" name="Text Box 4"/>
          <p:cNvSpPr txBox="1">
            <a:spLocks noChangeArrowheads="1"/>
          </p:cNvSpPr>
          <p:nvPr/>
        </p:nvSpPr>
        <p:spPr bwMode="auto">
          <a:xfrm>
            <a:off x="833719" y="5643167"/>
            <a:ext cx="79927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rgbClr val="DBFCB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4000">
                <a:solidFill>
                  <a:srgbClr val="FCC2B2"/>
                </a:solidFill>
                <a:latin typeface="Times New Roman" pitchFamily="18" charset="0"/>
              </a:defRPr>
            </a:lvl1pPr>
            <a:lvl2pPr marL="742950" indent="-285750" eaLnBrk="0" hangingPunct="0">
              <a:defRPr sz="4000">
                <a:solidFill>
                  <a:srgbClr val="FCC2B2"/>
                </a:solidFill>
                <a:latin typeface="Times New Roman" pitchFamily="18" charset="0"/>
              </a:defRPr>
            </a:lvl2pPr>
            <a:lvl3pPr marL="1143000" indent="-228600" eaLnBrk="0" hangingPunct="0">
              <a:defRPr sz="4000">
                <a:solidFill>
                  <a:srgbClr val="FCC2B2"/>
                </a:solidFill>
                <a:latin typeface="Times New Roman" pitchFamily="18" charset="0"/>
              </a:defRPr>
            </a:lvl3pPr>
            <a:lvl4pPr marL="1600200" indent="-228600" eaLnBrk="0" hangingPunct="0">
              <a:defRPr sz="4000">
                <a:solidFill>
                  <a:srgbClr val="FCC2B2"/>
                </a:solidFill>
                <a:latin typeface="Times New Roman" pitchFamily="18" charset="0"/>
              </a:defRPr>
            </a:lvl4pPr>
            <a:lvl5pPr marL="2057400" indent="-228600" eaLnBrk="0" hangingPunct="0">
              <a:defRPr sz="4000">
                <a:solidFill>
                  <a:srgbClr val="FCC2B2"/>
                </a:solidFill>
                <a:latin typeface="Times New Roman" pitchFamily="18" charset="0"/>
              </a:defRPr>
            </a:lvl5pPr>
            <a:lvl6pPr marL="2514600" indent="-228600" algn="ctr" eaLnBrk="0" fontAlgn="base" hangingPunct="0">
              <a:lnSpc>
                <a:spcPct val="85000"/>
              </a:lnSpc>
              <a:spcBef>
                <a:spcPct val="0"/>
              </a:spcBef>
              <a:spcAft>
                <a:spcPct val="0"/>
              </a:spcAft>
              <a:defRPr sz="4000">
                <a:solidFill>
                  <a:srgbClr val="FCC2B2"/>
                </a:solidFill>
                <a:latin typeface="Times New Roman" pitchFamily="18" charset="0"/>
              </a:defRPr>
            </a:lvl6pPr>
            <a:lvl7pPr marL="2971800" indent="-228600" algn="ctr" eaLnBrk="0" fontAlgn="base" hangingPunct="0">
              <a:lnSpc>
                <a:spcPct val="85000"/>
              </a:lnSpc>
              <a:spcBef>
                <a:spcPct val="0"/>
              </a:spcBef>
              <a:spcAft>
                <a:spcPct val="0"/>
              </a:spcAft>
              <a:defRPr sz="4000">
                <a:solidFill>
                  <a:srgbClr val="FCC2B2"/>
                </a:solidFill>
                <a:latin typeface="Times New Roman" pitchFamily="18" charset="0"/>
              </a:defRPr>
            </a:lvl7pPr>
            <a:lvl8pPr marL="3429000" indent="-228600" algn="ctr" eaLnBrk="0" fontAlgn="base" hangingPunct="0">
              <a:lnSpc>
                <a:spcPct val="85000"/>
              </a:lnSpc>
              <a:spcBef>
                <a:spcPct val="0"/>
              </a:spcBef>
              <a:spcAft>
                <a:spcPct val="0"/>
              </a:spcAft>
              <a:defRPr sz="4000">
                <a:solidFill>
                  <a:srgbClr val="FCC2B2"/>
                </a:solidFill>
                <a:latin typeface="Times New Roman" pitchFamily="18" charset="0"/>
              </a:defRPr>
            </a:lvl8pPr>
            <a:lvl9pPr marL="3886200" indent="-228600" algn="ctr" eaLnBrk="0" fontAlgn="base" hangingPunct="0">
              <a:lnSpc>
                <a:spcPct val="85000"/>
              </a:lnSpc>
              <a:spcBef>
                <a:spcPct val="0"/>
              </a:spcBef>
              <a:spcAft>
                <a:spcPct val="0"/>
              </a:spcAft>
              <a:defRPr sz="4000">
                <a:solidFill>
                  <a:srgbClr val="FCC2B2"/>
                </a:solidFill>
                <a:latin typeface="Times New Roman" pitchFamily="18" charset="0"/>
              </a:defRPr>
            </a:lvl9pPr>
          </a:lstStyle>
          <a:p>
            <a:pPr eaLnBrk="1" hangingPunct="1">
              <a:spcBef>
                <a:spcPts val="0"/>
              </a:spcBef>
            </a:pPr>
            <a:r>
              <a:rPr lang="en-US" sz="1200" dirty="0">
                <a:solidFill>
                  <a:schemeClr val="tx1"/>
                </a:solidFill>
                <a:latin typeface="Arial Narrow" panose="020B0606020202030204" pitchFamily="34" charset="0"/>
              </a:rPr>
              <a:t>Benefit Formula: 128.75% for compensation for each year of participation. Less than 25 years.</a:t>
            </a:r>
          </a:p>
          <a:p>
            <a:pPr eaLnBrk="1" hangingPunct="1">
              <a:spcBef>
                <a:spcPts val="0"/>
              </a:spcBef>
            </a:pPr>
            <a:r>
              <a:rPr lang="en-US" sz="1200" dirty="0">
                <a:solidFill>
                  <a:schemeClr val="tx1"/>
                </a:solidFill>
                <a:latin typeface="Arial Narrow" panose="020B0606020202030204" pitchFamily="34" charset="0"/>
              </a:rPr>
              <a:t>NL Life Builder life insurance , standard non-smoker, unisex rates., max 2/3rd rule and Flexible Premium Annuity. This example is purely hypothetical and for illustrative purposes only</a:t>
            </a:r>
            <a:r>
              <a:rPr lang="en-US" sz="1200" dirty="0" smtClean="0">
                <a:solidFill>
                  <a:schemeClr val="tx1"/>
                </a:solidFill>
                <a:latin typeface="Arial Narrow" panose="020B0606020202030204" pitchFamily="34" charset="0"/>
              </a:rPr>
              <a:t>.</a:t>
            </a:r>
            <a:endParaRPr lang="en-US" sz="1200" dirty="0">
              <a:solidFill>
                <a:schemeClr val="tx1"/>
              </a:solidFill>
              <a:latin typeface="Arial Narrow" panose="020B0606020202030204" pitchFamily="34" charset="0"/>
            </a:endParaRPr>
          </a:p>
        </p:txBody>
      </p:sp>
      <p:sp>
        <p:nvSpPr>
          <p:cNvPr id="12" name="Slide Number Placeholder 11"/>
          <p:cNvSpPr>
            <a:spLocks noGrp="1"/>
          </p:cNvSpPr>
          <p:nvPr>
            <p:ph type="sldNum" sz="quarter" idx="12"/>
          </p:nvPr>
        </p:nvSpPr>
        <p:spPr/>
        <p:txBody>
          <a:bodyPr/>
          <a:lstStyle/>
          <a:p>
            <a:fld id="{9F495958-F516-439A-814A-D2DC1CC7FCCF}" type="slidenum">
              <a:rPr lang="en-US" smtClean="0"/>
              <a:t>18</a:t>
            </a:fld>
            <a:endParaRPr lang="en-US" dirty="0"/>
          </a:p>
        </p:txBody>
      </p:sp>
    </p:spTree>
    <p:extLst>
      <p:ext uri="{BB962C8B-B14F-4D97-AF65-F5344CB8AC3E}">
        <p14:creationId xmlns:p14="http://schemas.microsoft.com/office/powerpoint/2010/main" val="29299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COMBINING DB WITH 401(k)</a:t>
            </a:r>
            <a:br>
              <a:rPr lang="en-US" dirty="0" smtClean="0"/>
            </a:br>
            <a:r>
              <a:rPr lang="en-US" dirty="0" smtClean="0"/>
              <a:t>EXAMPLE: # 2</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525626088"/>
              </p:ext>
            </p:extLst>
          </p:nvPr>
        </p:nvGraphicFramePr>
        <p:xfrm>
          <a:off x="317500" y="1735138"/>
          <a:ext cx="8509000" cy="3657956"/>
        </p:xfrm>
        <a:graphic>
          <a:graphicData uri="http://schemas.openxmlformats.org/drawingml/2006/table">
            <a:tbl>
              <a:tblPr firstRow="1" bandRow="1">
                <a:tableStyleId>{5C22544A-7EE6-4342-B048-85BDC9FD1C3A}</a:tableStyleId>
              </a:tblPr>
              <a:tblGrid>
                <a:gridCol w="1163309"/>
                <a:gridCol w="636912"/>
                <a:gridCol w="1017365"/>
                <a:gridCol w="1772580"/>
                <a:gridCol w="1287861"/>
                <a:gridCol w="1455575"/>
                <a:gridCol w="1175398"/>
              </a:tblGrid>
              <a:tr h="760564">
                <a:tc>
                  <a:txBody>
                    <a:bodyPr/>
                    <a:lstStyle/>
                    <a:p>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AGES</a:t>
                      </a:r>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SALARY</a:t>
                      </a: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ANNUAL CONTRIBUTION W/LIFE INSURANCE </a:t>
                      </a:r>
                      <a:r>
                        <a:rPr lang="en-US" sz="1200" dirty="0" smtClean="0">
                          <a:solidFill>
                            <a:schemeClr val="bg1"/>
                          </a:solidFill>
                          <a:latin typeface="Footlight MT Light" panose="0204060206030A020304" pitchFamily="18" charset="0"/>
                        </a:rPr>
                        <a:t>2</a:t>
                      </a:r>
                      <a:endParaRPr lang="en-US" sz="1200" dirty="0">
                        <a:solidFill>
                          <a:schemeClr val="bg1"/>
                        </a:solidFill>
                        <a:latin typeface="Footlight MT Light" panose="0204060206030A020304" pitchFamily="18"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SAFE HARBOR 401(K) W/3% NON-ELECTIVE</a:t>
                      </a:r>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3% INTEGRATED PROFIT SHARING</a:t>
                      </a:r>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200" dirty="0" smtClean="0">
                          <a:solidFill>
                            <a:schemeClr val="bg1"/>
                          </a:solidFill>
                        </a:rPr>
                        <a:t>TOTAL</a:t>
                      </a:r>
                      <a:endParaRPr lang="en-US" sz="1200" dirty="0">
                        <a:solidFill>
                          <a:schemeClr val="bg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62174">
                <a:tc>
                  <a:txBody>
                    <a:bodyPr/>
                    <a:lstStyle/>
                    <a:p>
                      <a:r>
                        <a:rPr lang="en-US" sz="1400" b="1" dirty="0" smtClean="0">
                          <a:solidFill>
                            <a:schemeClr val="accent2"/>
                          </a:solidFill>
                        </a:rPr>
                        <a:t>Dentist A</a:t>
                      </a:r>
                      <a:endParaRPr lang="en-US" sz="1400" b="1"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55</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$265,000</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$253,859</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$31,950</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$7,950</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$293,759</a:t>
                      </a:r>
                      <a:endParaRPr lang="en-US" sz="1400" dirty="0">
                        <a:solidFill>
                          <a:schemeClr val="accent2"/>
                        </a:solidFill>
                      </a:endParaRPr>
                    </a:p>
                  </a:txBody>
                  <a:tcPr marL="68580" marR="6858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Dentist B</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265,000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153,308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31,950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7,950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193,208</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37</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60,000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18,143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3,600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1,800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23,543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Hygienist</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33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55,000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13,373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3,300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1,650</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18,323</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62174">
                <a:tc>
                  <a:txBody>
                    <a:bodyPr/>
                    <a:lstStyle/>
                    <a:p>
                      <a:r>
                        <a:rPr lang="en-US" sz="1400" b="1" dirty="0" smtClean="0">
                          <a:solidFill>
                            <a:schemeClr val="accent2"/>
                          </a:solidFill>
                        </a:rPr>
                        <a:t>Off Mgr</a:t>
                      </a:r>
                      <a:endParaRPr lang="en-US" sz="1400" b="1"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smtClean="0">
                          <a:solidFill>
                            <a:schemeClr val="accent2"/>
                          </a:solidFill>
                        </a:rPr>
                        <a:t>49</a:t>
                      </a:r>
                      <a:endParaRPr lang="en-US" sz="1400" dirty="0">
                        <a:solidFill>
                          <a:schemeClr val="accent2"/>
                        </a:solidFill>
                      </a:endParaRP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smtClean="0">
                          <a:solidFill>
                            <a:schemeClr val="accent2"/>
                          </a:solidFill>
                        </a:rPr>
                        <a:t>40,000</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26,864</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2,400</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1,200</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u="sng" dirty="0" smtClean="0">
                          <a:solidFill>
                            <a:schemeClr val="accent2"/>
                          </a:solidFill>
                        </a:rPr>
                        <a:t>30,464</a:t>
                      </a:r>
                    </a:p>
                  </a:txBody>
                  <a:tcPr marL="68580" marR="68580"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62174">
                <a:tc>
                  <a:txBody>
                    <a:bodyPr/>
                    <a:lstStyle/>
                    <a:p>
                      <a:r>
                        <a:rPr lang="en-US" sz="1400" b="1" dirty="0" smtClean="0">
                          <a:solidFill>
                            <a:schemeClr val="bg1"/>
                          </a:solidFill>
                        </a:rPr>
                        <a:t>Total</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$465,547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$73,200</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$20,550</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r"/>
                      <a:r>
                        <a:rPr lang="en-US" sz="1400" dirty="0" smtClean="0">
                          <a:solidFill>
                            <a:schemeClr val="bg1"/>
                          </a:solidFill>
                        </a:rPr>
                        <a:t>$559,297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r>
              <a:tr h="362174">
                <a:tc>
                  <a:txBody>
                    <a:bodyPr/>
                    <a:lstStyle/>
                    <a:p>
                      <a:r>
                        <a:rPr lang="en-US" sz="1400" b="1" dirty="0" smtClean="0">
                          <a:solidFill>
                            <a:schemeClr val="bg1"/>
                          </a:solidFill>
                        </a:rPr>
                        <a:t>Keys</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$407,167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$63,900</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$15,900</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400" b="1" dirty="0" smtClean="0">
                          <a:solidFill>
                            <a:schemeClr val="bg1"/>
                          </a:solidFill>
                        </a:rPr>
                        <a:t>$486,967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362174">
                <a:tc>
                  <a:txBody>
                    <a:bodyPr/>
                    <a:lstStyle/>
                    <a:p>
                      <a:r>
                        <a:rPr lang="en-US" sz="1400" b="1" dirty="0" smtClean="0">
                          <a:solidFill>
                            <a:schemeClr val="bg1"/>
                          </a:solidFill>
                        </a:rPr>
                        <a:t>% to Keys</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77%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r"/>
                      <a:r>
                        <a:rPr lang="en-US" sz="1400" dirty="0" smtClean="0">
                          <a:solidFill>
                            <a:schemeClr val="bg1"/>
                          </a:solidFill>
                        </a:rPr>
                        <a:t>87%</a:t>
                      </a:r>
                      <a:endParaRPr lang="en-US" sz="1400" b="1" dirty="0">
                        <a:solidFill>
                          <a:schemeClr val="bg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
        <p:nvSpPr>
          <p:cNvPr id="10" name="Text Box 4"/>
          <p:cNvSpPr txBox="1">
            <a:spLocks noChangeArrowheads="1"/>
          </p:cNvSpPr>
          <p:nvPr/>
        </p:nvSpPr>
        <p:spPr bwMode="auto">
          <a:xfrm>
            <a:off x="833719" y="5643167"/>
            <a:ext cx="79927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rgbClr val="DBFCB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4000">
                <a:solidFill>
                  <a:srgbClr val="FCC2B2"/>
                </a:solidFill>
                <a:latin typeface="Times New Roman" pitchFamily="18" charset="0"/>
              </a:defRPr>
            </a:lvl1pPr>
            <a:lvl2pPr marL="742950" indent="-285750" eaLnBrk="0" hangingPunct="0">
              <a:defRPr sz="4000">
                <a:solidFill>
                  <a:srgbClr val="FCC2B2"/>
                </a:solidFill>
                <a:latin typeface="Times New Roman" pitchFamily="18" charset="0"/>
              </a:defRPr>
            </a:lvl2pPr>
            <a:lvl3pPr marL="1143000" indent="-228600" eaLnBrk="0" hangingPunct="0">
              <a:defRPr sz="4000">
                <a:solidFill>
                  <a:srgbClr val="FCC2B2"/>
                </a:solidFill>
                <a:latin typeface="Times New Roman" pitchFamily="18" charset="0"/>
              </a:defRPr>
            </a:lvl3pPr>
            <a:lvl4pPr marL="1600200" indent="-228600" eaLnBrk="0" hangingPunct="0">
              <a:defRPr sz="4000">
                <a:solidFill>
                  <a:srgbClr val="FCC2B2"/>
                </a:solidFill>
                <a:latin typeface="Times New Roman" pitchFamily="18" charset="0"/>
              </a:defRPr>
            </a:lvl4pPr>
            <a:lvl5pPr marL="2057400" indent="-228600" eaLnBrk="0" hangingPunct="0">
              <a:defRPr sz="4000">
                <a:solidFill>
                  <a:srgbClr val="FCC2B2"/>
                </a:solidFill>
                <a:latin typeface="Times New Roman" pitchFamily="18" charset="0"/>
              </a:defRPr>
            </a:lvl5pPr>
            <a:lvl6pPr marL="2514600" indent="-228600" algn="ctr" eaLnBrk="0" fontAlgn="base" hangingPunct="0">
              <a:lnSpc>
                <a:spcPct val="85000"/>
              </a:lnSpc>
              <a:spcBef>
                <a:spcPct val="0"/>
              </a:spcBef>
              <a:spcAft>
                <a:spcPct val="0"/>
              </a:spcAft>
              <a:defRPr sz="4000">
                <a:solidFill>
                  <a:srgbClr val="FCC2B2"/>
                </a:solidFill>
                <a:latin typeface="Times New Roman" pitchFamily="18" charset="0"/>
              </a:defRPr>
            </a:lvl6pPr>
            <a:lvl7pPr marL="2971800" indent="-228600" algn="ctr" eaLnBrk="0" fontAlgn="base" hangingPunct="0">
              <a:lnSpc>
                <a:spcPct val="85000"/>
              </a:lnSpc>
              <a:spcBef>
                <a:spcPct val="0"/>
              </a:spcBef>
              <a:spcAft>
                <a:spcPct val="0"/>
              </a:spcAft>
              <a:defRPr sz="4000">
                <a:solidFill>
                  <a:srgbClr val="FCC2B2"/>
                </a:solidFill>
                <a:latin typeface="Times New Roman" pitchFamily="18" charset="0"/>
              </a:defRPr>
            </a:lvl7pPr>
            <a:lvl8pPr marL="3429000" indent="-228600" algn="ctr" eaLnBrk="0" fontAlgn="base" hangingPunct="0">
              <a:lnSpc>
                <a:spcPct val="85000"/>
              </a:lnSpc>
              <a:spcBef>
                <a:spcPct val="0"/>
              </a:spcBef>
              <a:spcAft>
                <a:spcPct val="0"/>
              </a:spcAft>
              <a:defRPr sz="4000">
                <a:solidFill>
                  <a:srgbClr val="FCC2B2"/>
                </a:solidFill>
                <a:latin typeface="Times New Roman" pitchFamily="18" charset="0"/>
              </a:defRPr>
            </a:lvl8pPr>
            <a:lvl9pPr marL="3886200" indent="-228600" algn="ctr" eaLnBrk="0" fontAlgn="base" hangingPunct="0">
              <a:lnSpc>
                <a:spcPct val="85000"/>
              </a:lnSpc>
              <a:spcBef>
                <a:spcPct val="0"/>
              </a:spcBef>
              <a:spcAft>
                <a:spcPct val="0"/>
              </a:spcAft>
              <a:defRPr sz="4000">
                <a:solidFill>
                  <a:srgbClr val="FCC2B2"/>
                </a:solidFill>
                <a:latin typeface="Times New Roman" pitchFamily="18" charset="0"/>
              </a:defRPr>
            </a:lvl9pPr>
          </a:lstStyle>
          <a:p>
            <a:pPr eaLnBrk="1" hangingPunct="1">
              <a:spcBef>
                <a:spcPts val="0"/>
              </a:spcBef>
            </a:pPr>
            <a:r>
              <a:rPr lang="en-US" sz="1200" dirty="0">
                <a:solidFill>
                  <a:schemeClr val="tx1"/>
                </a:solidFill>
                <a:latin typeface="Arial Narrow" panose="020B0606020202030204" pitchFamily="34" charset="0"/>
              </a:rPr>
              <a:t>Benefit Formula: 128.75% for compensation for each year of participation. Less than 25 years.</a:t>
            </a:r>
          </a:p>
          <a:p>
            <a:pPr eaLnBrk="1" hangingPunct="1">
              <a:spcBef>
                <a:spcPts val="0"/>
              </a:spcBef>
            </a:pPr>
            <a:r>
              <a:rPr lang="en-US" sz="1200" dirty="0">
                <a:solidFill>
                  <a:schemeClr val="tx1"/>
                </a:solidFill>
                <a:latin typeface="Arial Narrow" panose="020B0606020202030204" pitchFamily="34" charset="0"/>
              </a:rPr>
              <a:t>NL Life Builder life insurance , standard non-smoker, unisex rates., max 2/3rd rule and Flexible Premium Annuity. This example is purely hypothetical and for illustrative purposes only</a:t>
            </a:r>
            <a:r>
              <a:rPr lang="en-US" sz="1200" dirty="0" smtClean="0">
                <a:solidFill>
                  <a:schemeClr val="tx1"/>
                </a:solidFill>
                <a:latin typeface="Arial Narrow" panose="020B0606020202030204" pitchFamily="34" charset="0"/>
              </a:rPr>
              <a:t>.</a:t>
            </a:r>
            <a:endParaRPr lang="en-US" sz="1200" dirty="0">
              <a:solidFill>
                <a:schemeClr val="tx1"/>
              </a:solidFill>
              <a:latin typeface="Arial Narrow" panose="020B0606020202030204" pitchFamily="34" charset="0"/>
            </a:endParaRPr>
          </a:p>
        </p:txBody>
      </p:sp>
      <p:sp>
        <p:nvSpPr>
          <p:cNvPr id="11" name="Slide Number Placeholder 10"/>
          <p:cNvSpPr>
            <a:spLocks noGrp="1"/>
          </p:cNvSpPr>
          <p:nvPr>
            <p:ph type="sldNum" sz="quarter" idx="12"/>
          </p:nvPr>
        </p:nvSpPr>
        <p:spPr/>
        <p:txBody>
          <a:bodyPr/>
          <a:lstStyle/>
          <a:p>
            <a:fld id="{9F495958-F516-439A-814A-D2DC1CC7FCCF}" type="slidenum">
              <a:rPr lang="en-US" smtClean="0"/>
              <a:t>19</a:t>
            </a:fld>
            <a:endParaRPr lang="en-US" dirty="0"/>
          </a:p>
        </p:txBody>
      </p:sp>
    </p:spTree>
    <p:extLst>
      <p:ext uri="{BB962C8B-B14F-4D97-AF65-F5344CB8AC3E}">
        <p14:creationId xmlns:p14="http://schemas.microsoft.com/office/powerpoint/2010/main" val="39206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73" r="573" b="967"/>
          <a:stretch/>
        </p:blipFill>
        <p:spPr>
          <a:xfrm>
            <a:off x="0" y="0"/>
            <a:ext cx="9144000" cy="6196759"/>
          </a:xfrm>
          <a:prstGeom prst="rect">
            <a:avLst/>
          </a:prstGeom>
        </p:spPr>
      </p:pic>
      <p:sp>
        <p:nvSpPr>
          <p:cNvPr id="4" name="Rectangle 3"/>
          <p:cNvSpPr/>
          <p:nvPr/>
        </p:nvSpPr>
        <p:spPr>
          <a:xfrm>
            <a:off x="5161448" y="725475"/>
            <a:ext cx="3982552" cy="1723001"/>
          </a:xfrm>
          <a:prstGeom prst="rect">
            <a:avLst/>
          </a:prstGeom>
          <a:solidFill>
            <a:srgbClr val="3D9B35">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idx="4294967295"/>
          </p:nvPr>
        </p:nvSpPr>
        <p:spPr>
          <a:xfrm>
            <a:off x="5267246" y="755703"/>
            <a:ext cx="3370433" cy="1677659"/>
          </a:xfrm>
        </p:spPr>
        <p:txBody>
          <a:bodyPr anchor="ctr">
            <a:noAutofit/>
          </a:bodyPr>
          <a:lstStyle/>
          <a:p>
            <a:r>
              <a:rPr lang="en-US" dirty="0" smtClean="0"/>
              <a:t>THE</a:t>
            </a:r>
            <a:br>
              <a:rPr lang="en-US" dirty="0" smtClean="0"/>
            </a:br>
            <a:r>
              <a:rPr lang="en-US" dirty="0" smtClean="0"/>
              <a:t>RETIREMENT</a:t>
            </a:r>
            <a:br>
              <a:rPr lang="en-US" dirty="0" smtClean="0"/>
            </a:br>
            <a:r>
              <a:rPr lang="en-US" dirty="0" smtClean="0"/>
              <a:t>ISSUE</a:t>
            </a:r>
            <a:endParaRPr lang="en-US" dirty="0"/>
          </a:p>
        </p:txBody>
      </p:sp>
      <p:sp>
        <p:nvSpPr>
          <p:cNvPr id="5" name="Slide Number Placeholder 4"/>
          <p:cNvSpPr>
            <a:spLocks noGrp="1"/>
          </p:cNvSpPr>
          <p:nvPr>
            <p:ph type="sldNum" sz="quarter" idx="12"/>
          </p:nvPr>
        </p:nvSpPr>
        <p:spPr/>
        <p:txBody>
          <a:bodyPr/>
          <a:lstStyle/>
          <a:p>
            <a:fld id="{9F495958-F516-439A-814A-D2DC1CC7FCCF}" type="slidenum">
              <a:rPr lang="en-US" smtClean="0"/>
              <a:pPr/>
              <a:t>2</a:t>
            </a:fld>
            <a:endParaRPr lang="en-US" dirty="0"/>
          </a:p>
        </p:txBody>
      </p:sp>
      <p:pic>
        <p:nvPicPr>
          <p:cNvPr id="4098" name="Picture 2" descr="http://indiebookwriter.files.wordpress.com/2014/02/roadblock.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054" y="3098379"/>
            <a:ext cx="17526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91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noAutofit/>
          </a:bodyPr>
          <a:lstStyle/>
          <a:p>
            <a:r>
              <a:rPr lang="en-US" dirty="0" smtClean="0"/>
              <a:t>PENSION BENEFIT GUARANTY CORPORATION (</a:t>
            </a:r>
            <a:r>
              <a:rPr lang="en-US" dirty="0" err="1" smtClean="0"/>
              <a:t>PBGC</a:t>
            </a:r>
            <a:r>
              <a:rPr lang="en-US" dirty="0" smtClean="0"/>
              <a:t>)</a:t>
            </a:r>
          </a:p>
        </p:txBody>
      </p:sp>
      <p:sp>
        <p:nvSpPr>
          <p:cNvPr id="8" name="Rectangle 7"/>
          <p:cNvSpPr/>
          <p:nvPr/>
        </p:nvSpPr>
        <p:spPr>
          <a:xfrm>
            <a:off x="474133" y="1443735"/>
            <a:ext cx="8669867" cy="105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smtClean="0">
                <a:cs typeface="Arial"/>
              </a:rPr>
              <a:t>$60,136; Maximum insured annual pension benefit for 65 year old*</a:t>
            </a:r>
            <a:endParaRPr lang="en-US" altLang="en-US" sz="2800" dirty="0">
              <a:cs typeface="Arial"/>
            </a:endParaRPr>
          </a:p>
        </p:txBody>
      </p:sp>
      <p:grpSp>
        <p:nvGrpSpPr>
          <p:cNvPr id="9" name="Group 8"/>
          <p:cNvGrpSpPr/>
          <p:nvPr/>
        </p:nvGrpSpPr>
        <p:grpSpPr>
          <a:xfrm>
            <a:off x="857335" y="2748005"/>
            <a:ext cx="5002289" cy="954107"/>
            <a:chOff x="768620" y="2099906"/>
            <a:chExt cx="4893412" cy="954107"/>
          </a:xfrm>
          <a:solidFill>
            <a:schemeClr val="accent1"/>
          </a:solidFill>
        </p:grpSpPr>
        <p:sp>
          <p:nvSpPr>
            <p:cNvPr id="10" name="Rectangle 9"/>
            <p:cNvSpPr/>
            <p:nvPr/>
          </p:nvSpPr>
          <p:spPr>
            <a:xfrm>
              <a:off x="1296706" y="2099907"/>
              <a:ext cx="4365326" cy="523220"/>
            </a:xfrm>
            <a:prstGeom prst="rect">
              <a:avLst/>
            </a:prstGeom>
            <a:solidFill>
              <a:schemeClr val="bg1">
                <a:lumMod val="95000"/>
              </a:schemeClr>
            </a:solidFill>
          </p:spPr>
          <p:txBody>
            <a:bodyPr wrap="square">
              <a:spAutoFit/>
            </a:bodyPr>
            <a:lstStyle/>
            <a:p>
              <a:r>
                <a:rPr lang="en-US" altLang="en-US" sz="2800" dirty="0" err="1" smtClean="0">
                  <a:solidFill>
                    <a:schemeClr val="accent2"/>
                  </a:solidFill>
                </a:rPr>
                <a:t>PBGC</a:t>
              </a:r>
              <a:r>
                <a:rPr lang="en-US" altLang="en-US" sz="2800" dirty="0" smtClean="0">
                  <a:solidFill>
                    <a:schemeClr val="accent2"/>
                  </a:solidFill>
                </a:rPr>
                <a:t> created in 1974</a:t>
              </a:r>
              <a:endParaRPr lang="en-US" altLang="en-US" sz="2800" dirty="0">
                <a:solidFill>
                  <a:schemeClr val="accent2"/>
                </a:solidFill>
              </a:endParaRPr>
            </a:p>
          </p:txBody>
        </p:sp>
        <p:sp>
          <p:nvSpPr>
            <p:cNvPr id="11" name="Rectangle 10"/>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2" name="Group 11"/>
          <p:cNvGrpSpPr/>
          <p:nvPr/>
        </p:nvGrpSpPr>
        <p:grpSpPr>
          <a:xfrm>
            <a:off x="857335" y="3837807"/>
            <a:ext cx="7078351" cy="954108"/>
            <a:chOff x="768620" y="2099906"/>
            <a:chExt cx="6924288" cy="954108"/>
          </a:xfrm>
          <a:solidFill>
            <a:schemeClr val="accent1"/>
          </a:solidFill>
        </p:grpSpPr>
        <p:sp>
          <p:nvSpPr>
            <p:cNvPr id="13" name="Rectangle 12"/>
            <p:cNvSpPr/>
            <p:nvPr/>
          </p:nvSpPr>
          <p:spPr>
            <a:xfrm>
              <a:off x="1296704" y="2099907"/>
              <a:ext cx="6396204" cy="954107"/>
            </a:xfrm>
            <a:prstGeom prst="rect">
              <a:avLst/>
            </a:prstGeom>
            <a:solidFill>
              <a:schemeClr val="bg1">
                <a:lumMod val="95000"/>
              </a:schemeClr>
            </a:solidFill>
          </p:spPr>
          <p:txBody>
            <a:bodyPr wrap="square">
              <a:spAutoFit/>
            </a:bodyPr>
            <a:lstStyle/>
            <a:p>
              <a:r>
                <a:rPr lang="en-US" altLang="en-US" sz="2800" dirty="0" smtClean="0">
                  <a:solidFill>
                    <a:schemeClr val="accent2"/>
                  </a:solidFill>
                </a:rPr>
                <a:t>Takes over defined benefit plans in distress terminations</a:t>
              </a:r>
              <a:endParaRPr lang="en-US" altLang="en-US" sz="2800" dirty="0">
                <a:solidFill>
                  <a:schemeClr val="accent2"/>
                </a:solidFill>
              </a:endParaRPr>
            </a:p>
          </p:txBody>
        </p:sp>
        <p:sp>
          <p:nvSpPr>
            <p:cNvPr id="14" name="Rectangle 13"/>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sp>
        <p:nvSpPr>
          <p:cNvPr id="6" name="Slide Number Placeholder 5"/>
          <p:cNvSpPr>
            <a:spLocks noGrp="1"/>
          </p:cNvSpPr>
          <p:nvPr>
            <p:ph type="sldNum" sz="quarter" idx="12"/>
          </p:nvPr>
        </p:nvSpPr>
        <p:spPr/>
        <p:txBody>
          <a:bodyPr/>
          <a:lstStyle/>
          <a:p>
            <a:fld id="{9F495958-F516-439A-814A-D2DC1CC7FCCF}" type="slidenum">
              <a:rPr lang="en-US" smtClean="0"/>
              <a:t>20</a:t>
            </a:fld>
            <a:endParaRPr lang="en-US" dirty="0"/>
          </a:p>
        </p:txBody>
      </p:sp>
      <p:grpSp>
        <p:nvGrpSpPr>
          <p:cNvPr id="15" name="Group 14"/>
          <p:cNvGrpSpPr/>
          <p:nvPr/>
        </p:nvGrpSpPr>
        <p:grpSpPr>
          <a:xfrm>
            <a:off x="857335" y="4944314"/>
            <a:ext cx="7078351" cy="954108"/>
            <a:chOff x="768620" y="2099906"/>
            <a:chExt cx="6924288" cy="954108"/>
          </a:xfrm>
          <a:solidFill>
            <a:schemeClr val="accent1"/>
          </a:solidFill>
        </p:grpSpPr>
        <p:sp>
          <p:nvSpPr>
            <p:cNvPr id="16" name="Rectangle 15"/>
            <p:cNvSpPr/>
            <p:nvPr/>
          </p:nvSpPr>
          <p:spPr>
            <a:xfrm>
              <a:off x="1296704" y="2099907"/>
              <a:ext cx="6396204" cy="954107"/>
            </a:xfrm>
            <a:prstGeom prst="rect">
              <a:avLst/>
            </a:prstGeom>
            <a:solidFill>
              <a:schemeClr val="bg1">
                <a:lumMod val="95000"/>
              </a:schemeClr>
            </a:solidFill>
          </p:spPr>
          <p:txBody>
            <a:bodyPr wrap="square">
              <a:spAutoFit/>
            </a:bodyPr>
            <a:lstStyle/>
            <a:p>
              <a:r>
                <a:rPr lang="en-US" altLang="en-US" sz="2800" dirty="0" smtClean="0">
                  <a:solidFill>
                    <a:schemeClr val="accent2"/>
                  </a:solidFill>
                </a:rPr>
                <a:t>Funded with premiums paid by plan sponsors</a:t>
              </a:r>
              <a:endParaRPr lang="en-US" altLang="en-US" sz="2800" dirty="0">
                <a:solidFill>
                  <a:schemeClr val="accent2"/>
                </a:solidFill>
              </a:endParaRPr>
            </a:p>
          </p:txBody>
        </p:sp>
        <p:sp>
          <p:nvSpPr>
            <p:cNvPr id="17" name="Rectangle 16"/>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sp>
        <p:nvSpPr>
          <p:cNvPr id="18" name="Text Box 4"/>
          <p:cNvSpPr txBox="1">
            <a:spLocks noChangeArrowheads="1"/>
          </p:cNvSpPr>
          <p:nvPr/>
        </p:nvSpPr>
        <p:spPr bwMode="auto">
          <a:xfrm>
            <a:off x="170727" y="5926238"/>
            <a:ext cx="23166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dirty="0"/>
              <a:t>*For age 65 straight-life annuity</a:t>
            </a:r>
          </a:p>
        </p:txBody>
      </p:sp>
    </p:spTree>
    <p:extLst>
      <p:ext uri="{BB962C8B-B14F-4D97-AF65-F5344CB8AC3E}">
        <p14:creationId xmlns:p14="http://schemas.microsoft.com/office/powerpoint/2010/main" val="11260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PRE-RETIREMENT DEATH BENEFITS</a:t>
            </a:r>
            <a:br>
              <a:rPr lang="en-US" dirty="0" smtClean="0"/>
            </a:br>
            <a:r>
              <a:rPr lang="en-US" dirty="0" smtClean="0"/>
              <a:t>“ENHANCED BENEFITS”</a:t>
            </a:r>
            <a:endParaRPr lang="en-US" dirty="0"/>
          </a:p>
        </p:txBody>
      </p:sp>
      <p:sp>
        <p:nvSpPr>
          <p:cNvPr id="9" name="Oval 8"/>
          <p:cNvSpPr/>
          <p:nvPr/>
        </p:nvSpPr>
        <p:spPr>
          <a:xfrm>
            <a:off x="317500" y="2705878"/>
            <a:ext cx="1922106" cy="1922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en-US" dirty="0" smtClean="0"/>
              <a:t>PERSONAL </a:t>
            </a:r>
            <a:br>
              <a:rPr lang="en-US" dirty="0" smtClean="0"/>
            </a:br>
            <a:r>
              <a:rPr lang="en-US" dirty="0" smtClean="0"/>
              <a:t>NEED FOR LIFE</a:t>
            </a:r>
            <a:br>
              <a:rPr lang="en-US" dirty="0" smtClean="0"/>
            </a:br>
            <a:r>
              <a:rPr lang="en-US" dirty="0" smtClean="0"/>
              <a:t>INSURANCE</a:t>
            </a:r>
            <a:endParaRPr lang="en-US" dirty="0"/>
          </a:p>
        </p:txBody>
      </p:sp>
      <p:sp>
        <p:nvSpPr>
          <p:cNvPr id="10" name="Oval 9"/>
          <p:cNvSpPr/>
          <p:nvPr/>
        </p:nvSpPr>
        <p:spPr>
          <a:xfrm>
            <a:off x="2513218" y="2705878"/>
            <a:ext cx="1922106" cy="1922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BUSINESS</a:t>
            </a:r>
            <a:br>
              <a:rPr lang="en-US" dirty="0" smtClean="0"/>
            </a:br>
            <a:r>
              <a:rPr lang="en-US" dirty="0" smtClean="0"/>
              <a:t>NEED FOR LIFE</a:t>
            </a:r>
            <a:br>
              <a:rPr lang="en-US" dirty="0" smtClean="0"/>
            </a:br>
            <a:r>
              <a:rPr lang="en-US" dirty="0" smtClean="0"/>
              <a:t>INSURANCE</a:t>
            </a:r>
            <a:endParaRPr lang="en-US" dirty="0"/>
          </a:p>
        </p:txBody>
      </p:sp>
      <p:sp>
        <p:nvSpPr>
          <p:cNvPr id="11" name="Oval 10"/>
          <p:cNvSpPr/>
          <p:nvPr/>
        </p:nvSpPr>
        <p:spPr>
          <a:xfrm>
            <a:off x="4708936" y="2705878"/>
            <a:ext cx="1922106" cy="19221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INCOME*</a:t>
            </a:r>
            <a:endParaRPr lang="en-US" dirty="0"/>
          </a:p>
        </p:txBody>
      </p:sp>
      <p:sp>
        <p:nvSpPr>
          <p:cNvPr id="12" name="Oval 11"/>
          <p:cNvSpPr/>
          <p:nvPr/>
        </p:nvSpPr>
        <p:spPr>
          <a:xfrm>
            <a:off x="6904653" y="2705878"/>
            <a:ext cx="1922106" cy="19221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TAX</a:t>
            </a:r>
            <a:br>
              <a:rPr lang="en-US" dirty="0" smtClean="0"/>
            </a:br>
            <a:r>
              <a:rPr lang="en-US" dirty="0" smtClean="0"/>
              <a:t>DEDUCTIBLE</a:t>
            </a:r>
            <a:br>
              <a:rPr lang="en-US" dirty="0" smtClean="0"/>
            </a:br>
            <a:r>
              <a:rPr lang="en-US" dirty="0" smtClean="0"/>
              <a:t>PREMIUMS</a:t>
            </a:r>
            <a:endParaRPr lang="en-US" dirty="0"/>
          </a:p>
        </p:txBody>
      </p:sp>
      <p:sp>
        <p:nvSpPr>
          <p:cNvPr id="18" name="Text Box 4"/>
          <p:cNvSpPr txBox="1">
            <a:spLocks noChangeArrowheads="1"/>
          </p:cNvSpPr>
          <p:nvPr/>
        </p:nvSpPr>
        <p:spPr bwMode="auto">
          <a:xfrm>
            <a:off x="833719" y="5827833"/>
            <a:ext cx="79927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rgbClr val="DBFCB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4000">
                <a:solidFill>
                  <a:srgbClr val="FCC2B2"/>
                </a:solidFill>
                <a:latin typeface="Times New Roman" pitchFamily="18" charset="0"/>
              </a:defRPr>
            </a:lvl1pPr>
            <a:lvl2pPr marL="742950" indent="-285750" eaLnBrk="0" hangingPunct="0">
              <a:defRPr sz="4000">
                <a:solidFill>
                  <a:srgbClr val="FCC2B2"/>
                </a:solidFill>
                <a:latin typeface="Times New Roman" pitchFamily="18" charset="0"/>
              </a:defRPr>
            </a:lvl2pPr>
            <a:lvl3pPr marL="1143000" indent="-228600" eaLnBrk="0" hangingPunct="0">
              <a:defRPr sz="4000">
                <a:solidFill>
                  <a:srgbClr val="FCC2B2"/>
                </a:solidFill>
                <a:latin typeface="Times New Roman" pitchFamily="18" charset="0"/>
              </a:defRPr>
            </a:lvl3pPr>
            <a:lvl4pPr marL="1600200" indent="-228600" eaLnBrk="0" hangingPunct="0">
              <a:defRPr sz="4000">
                <a:solidFill>
                  <a:srgbClr val="FCC2B2"/>
                </a:solidFill>
                <a:latin typeface="Times New Roman" pitchFamily="18" charset="0"/>
              </a:defRPr>
            </a:lvl4pPr>
            <a:lvl5pPr marL="2057400" indent="-228600" eaLnBrk="0" hangingPunct="0">
              <a:defRPr sz="4000">
                <a:solidFill>
                  <a:srgbClr val="FCC2B2"/>
                </a:solidFill>
                <a:latin typeface="Times New Roman" pitchFamily="18" charset="0"/>
              </a:defRPr>
            </a:lvl5pPr>
            <a:lvl6pPr marL="2514600" indent="-228600" algn="ctr" eaLnBrk="0" fontAlgn="base" hangingPunct="0">
              <a:lnSpc>
                <a:spcPct val="85000"/>
              </a:lnSpc>
              <a:spcBef>
                <a:spcPct val="0"/>
              </a:spcBef>
              <a:spcAft>
                <a:spcPct val="0"/>
              </a:spcAft>
              <a:defRPr sz="4000">
                <a:solidFill>
                  <a:srgbClr val="FCC2B2"/>
                </a:solidFill>
                <a:latin typeface="Times New Roman" pitchFamily="18" charset="0"/>
              </a:defRPr>
            </a:lvl6pPr>
            <a:lvl7pPr marL="2971800" indent="-228600" algn="ctr" eaLnBrk="0" fontAlgn="base" hangingPunct="0">
              <a:lnSpc>
                <a:spcPct val="85000"/>
              </a:lnSpc>
              <a:spcBef>
                <a:spcPct val="0"/>
              </a:spcBef>
              <a:spcAft>
                <a:spcPct val="0"/>
              </a:spcAft>
              <a:defRPr sz="4000">
                <a:solidFill>
                  <a:srgbClr val="FCC2B2"/>
                </a:solidFill>
                <a:latin typeface="Times New Roman" pitchFamily="18" charset="0"/>
              </a:defRPr>
            </a:lvl7pPr>
            <a:lvl8pPr marL="3429000" indent="-228600" algn="ctr" eaLnBrk="0" fontAlgn="base" hangingPunct="0">
              <a:lnSpc>
                <a:spcPct val="85000"/>
              </a:lnSpc>
              <a:spcBef>
                <a:spcPct val="0"/>
              </a:spcBef>
              <a:spcAft>
                <a:spcPct val="0"/>
              </a:spcAft>
              <a:defRPr sz="4000">
                <a:solidFill>
                  <a:srgbClr val="FCC2B2"/>
                </a:solidFill>
                <a:latin typeface="Times New Roman" pitchFamily="18" charset="0"/>
              </a:defRPr>
            </a:lvl8pPr>
            <a:lvl9pPr marL="3886200" indent="-228600" algn="ctr" eaLnBrk="0" fontAlgn="base" hangingPunct="0">
              <a:lnSpc>
                <a:spcPct val="85000"/>
              </a:lnSpc>
              <a:spcBef>
                <a:spcPct val="0"/>
              </a:spcBef>
              <a:spcAft>
                <a:spcPct val="0"/>
              </a:spcAft>
              <a:defRPr sz="4000">
                <a:solidFill>
                  <a:srgbClr val="FCC2B2"/>
                </a:solidFill>
                <a:latin typeface="Times New Roman" pitchFamily="18" charset="0"/>
              </a:defRPr>
            </a:lvl9pPr>
          </a:lstStyle>
          <a:p>
            <a:pPr eaLnBrk="1" hangingPunct="1">
              <a:spcBef>
                <a:spcPts val="0"/>
              </a:spcBef>
            </a:pPr>
            <a:r>
              <a:rPr lang="en-US" sz="1200" dirty="0" smtClean="0">
                <a:solidFill>
                  <a:schemeClr val="tx1"/>
                </a:solidFill>
                <a:latin typeface="Arial Narrow" panose="020B0606020202030204" pitchFamily="34" charset="0"/>
              </a:rPr>
              <a:t>Policy loans and withdrawals reduce the policy’s cash value and death benefit and may result in a taxable event.  Surrender charges may </a:t>
            </a:r>
          </a:p>
          <a:p>
            <a:pPr eaLnBrk="1" hangingPunct="1">
              <a:spcBef>
                <a:spcPts val="0"/>
              </a:spcBef>
            </a:pPr>
            <a:r>
              <a:rPr lang="en-US" sz="1200" dirty="0" smtClean="0">
                <a:solidFill>
                  <a:schemeClr val="tx1"/>
                </a:solidFill>
                <a:latin typeface="Arial Narrow" panose="020B0606020202030204" pitchFamily="34" charset="0"/>
              </a:rPr>
              <a:t>reduce the policy’s cash value in early years.</a:t>
            </a:r>
            <a:endParaRPr lang="en-US" sz="1200" dirty="0">
              <a:solidFill>
                <a:schemeClr val="tx1"/>
              </a:solidFill>
              <a:latin typeface="Arial Narrow" panose="020B0606020202030204" pitchFamily="34" charset="0"/>
            </a:endParaRPr>
          </a:p>
        </p:txBody>
      </p:sp>
      <p:sp>
        <p:nvSpPr>
          <p:cNvPr id="19" name="Slide Number Placeholder 18"/>
          <p:cNvSpPr>
            <a:spLocks noGrp="1"/>
          </p:cNvSpPr>
          <p:nvPr>
            <p:ph type="sldNum" sz="quarter" idx="12"/>
          </p:nvPr>
        </p:nvSpPr>
        <p:spPr/>
        <p:txBody>
          <a:bodyPr/>
          <a:lstStyle/>
          <a:p>
            <a:fld id="{9F495958-F516-439A-814A-D2DC1CC7FCCF}" type="slidenum">
              <a:rPr lang="en-US" smtClean="0"/>
              <a:t>21</a:t>
            </a:fld>
            <a:endParaRPr lang="en-US" dirty="0"/>
          </a:p>
        </p:txBody>
      </p:sp>
    </p:spTree>
    <p:extLst>
      <p:ext uri="{BB962C8B-B14F-4D97-AF65-F5344CB8AC3E}">
        <p14:creationId xmlns:p14="http://schemas.microsoft.com/office/powerpoint/2010/main" val="40060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p:cNvSpPr>
          <p:nvPr>
            <p:ph type="title"/>
          </p:nvPr>
        </p:nvSpPr>
        <p:spPr>
          <a:xfrm>
            <a:off x="176212" y="137196"/>
            <a:ext cx="8651875" cy="1143000"/>
          </a:xfrm>
        </p:spPr>
        <p:txBody>
          <a:bodyPr>
            <a:normAutofit/>
          </a:bodyPr>
          <a:lstStyle/>
          <a:p>
            <a:r>
              <a:rPr lang="en-US" altLang="en-US" sz="3200" dirty="0" smtClean="0"/>
              <a:t>LIFE INSURANCE IN A 412(e)(3)</a:t>
            </a:r>
          </a:p>
        </p:txBody>
      </p:sp>
      <p:sp>
        <p:nvSpPr>
          <p:cNvPr id="3" name="AutoShape 2" descr="Image result for tax sav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ax savin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descr="Image result for life insu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693482"/>
            <a:ext cx="2619375" cy="17430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p:cNvGrpSpPr>
          <p:nvPr/>
        </p:nvGrpSpPr>
        <p:grpSpPr>
          <a:xfrm>
            <a:off x="3100191" y="1496327"/>
            <a:ext cx="5129784" cy="914400"/>
            <a:chOff x="877826" y="3927990"/>
            <a:chExt cx="8266174" cy="1721972"/>
          </a:xfrm>
        </p:grpSpPr>
        <p:sp>
          <p:nvSpPr>
            <p:cNvPr id="9" name="Rectangle 6"/>
            <p:cNvSpPr/>
            <p:nvPr/>
          </p:nvSpPr>
          <p:spPr>
            <a:xfrm>
              <a:off x="2240661" y="3927990"/>
              <a:ext cx="6903339" cy="1721972"/>
            </a:xfrm>
            <a:custGeom>
              <a:avLst/>
              <a:gdLst/>
              <a:ahLst/>
              <a:cxnLst/>
              <a:rect l="l" t="t" r="r" b="b"/>
              <a:pathLst>
                <a:path w="6903339" h="1721972">
                  <a:moveTo>
                    <a:pt x="0" y="0"/>
                  </a:moveTo>
                  <a:lnTo>
                    <a:pt x="6903339" y="0"/>
                  </a:lnTo>
                  <a:lnTo>
                    <a:pt x="6903339" y="1721972"/>
                  </a:lnTo>
                  <a:lnTo>
                    <a:pt x="0" y="1721972"/>
                  </a:lnTo>
                  <a:cubicBezTo>
                    <a:pt x="296626" y="1549875"/>
                    <a:pt x="495570" y="1228663"/>
                    <a:pt x="495570" y="860986"/>
                  </a:cubicBezTo>
                  <a:cubicBezTo>
                    <a:pt x="495570" y="493309"/>
                    <a:pt x="296626" y="172098"/>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77826" y="3927990"/>
              <a:ext cx="1721971" cy="1721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826168" y="4355589"/>
              <a:ext cx="5689166" cy="866773"/>
            </a:xfrm>
            <a:prstGeom prst="rect">
              <a:avLst/>
            </a:prstGeom>
            <a:noFill/>
          </p:spPr>
          <p:txBody>
            <a:bodyPr wrap="none" rtlCol="0" anchor="ctr">
              <a:spAutoFit/>
            </a:bodyPr>
            <a:lstStyle/>
            <a:p>
              <a:r>
                <a:rPr lang="en-US" sz="1600" dirty="0" smtClean="0">
                  <a:solidFill>
                    <a:schemeClr val="accent2"/>
                  </a:solidFill>
                </a:rPr>
                <a:t>Purchased on a pre tax basis</a:t>
              </a:r>
              <a:endParaRPr lang="en-US" sz="1600" dirty="0">
                <a:solidFill>
                  <a:schemeClr val="accent2"/>
                </a:solidFill>
              </a:endParaRPr>
            </a:p>
          </p:txBody>
        </p:sp>
        <p:sp>
          <p:nvSpPr>
            <p:cNvPr id="12" name="Oval 11"/>
            <p:cNvSpPr/>
            <p:nvPr/>
          </p:nvSpPr>
          <p:spPr>
            <a:xfrm>
              <a:off x="1236961" y="4287126"/>
              <a:ext cx="1003700" cy="1003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457164" y="4607186"/>
              <a:ext cx="563293" cy="363580"/>
            </a:xfrm>
            <a:custGeom>
              <a:avLst/>
              <a:gdLst>
                <a:gd name="connsiteX0" fmla="*/ 0 w 1609344"/>
                <a:gd name="connsiteY0" fmla="*/ 468174 h 1038759"/>
                <a:gd name="connsiteX1" fmla="*/ 570585 w 1609344"/>
                <a:gd name="connsiteY1" fmla="*/ 1038759 h 1038759"/>
                <a:gd name="connsiteX2" fmla="*/ 1609344 w 1609344"/>
                <a:gd name="connsiteY2" fmla="*/ 0 h 1038759"/>
              </a:gdLst>
              <a:ahLst/>
              <a:cxnLst>
                <a:cxn ang="0">
                  <a:pos x="connsiteX0" y="connsiteY0"/>
                </a:cxn>
                <a:cxn ang="0">
                  <a:pos x="connsiteX1" y="connsiteY1"/>
                </a:cxn>
                <a:cxn ang="0">
                  <a:pos x="connsiteX2" y="connsiteY2"/>
                </a:cxn>
              </a:cxnLst>
              <a:rect l="l" t="t" r="r" b="b"/>
              <a:pathLst>
                <a:path w="1609344" h="1038759">
                  <a:moveTo>
                    <a:pt x="0" y="468174"/>
                  </a:moveTo>
                  <a:lnTo>
                    <a:pt x="570585" y="1038759"/>
                  </a:lnTo>
                  <a:lnTo>
                    <a:pt x="1609344" y="0"/>
                  </a:lnTo>
                </a:path>
              </a:pathLst>
            </a:custGeom>
            <a:noFill/>
            <a:ln w="130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a:grpSpLocks/>
          </p:cNvGrpSpPr>
          <p:nvPr/>
        </p:nvGrpSpPr>
        <p:grpSpPr>
          <a:xfrm>
            <a:off x="3099510" y="4421127"/>
            <a:ext cx="5129784" cy="835413"/>
            <a:chOff x="877826" y="3927990"/>
            <a:chExt cx="8266174" cy="1721972"/>
          </a:xfrm>
        </p:grpSpPr>
        <p:sp>
          <p:nvSpPr>
            <p:cNvPr id="15" name="Rectangle 6"/>
            <p:cNvSpPr/>
            <p:nvPr/>
          </p:nvSpPr>
          <p:spPr>
            <a:xfrm>
              <a:off x="2240661" y="3927990"/>
              <a:ext cx="6903339" cy="1721972"/>
            </a:xfrm>
            <a:custGeom>
              <a:avLst/>
              <a:gdLst/>
              <a:ahLst/>
              <a:cxnLst/>
              <a:rect l="l" t="t" r="r" b="b"/>
              <a:pathLst>
                <a:path w="6903339" h="1721972">
                  <a:moveTo>
                    <a:pt x="0" y="0"/>
                  </a:moveTo>
                  <a:lnTo>
                    <a:pt x="6903339" y="0"/>
                  </a:lnTo>
                  <a:lnTo>
                    <a:pt x="6903339" y="1721972"/>
                  </a:lnTo>
                  <a:lnTo>
                    <a:pt x="0" y="1721972"/>
                  </a:lnTo>
                  <a:cubicBezTo>
                    <a:pt x="296626" y="1549875"/>
                    <a:pt x="495570" y="1228663"/>
                    <a:pt x="495570" y="860986"/>
                  </a:cubicBezTo>
                  <a:cubicBezTo>
                    <a:pt x="495570" y="493309"/>
                    <a:pt x="296626" y="172098"/>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77826" y="3927990"/>
              <a:ext cx="1721971" cy="1721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826168" y="4440055"/>
              <a:ext cx="5391429" cy="697835"/>
            </a:xfrm>
            <a:prstGeom prst="rect">
              <a:avLst/>
            </a:prstGeom>
            <a:noFill/>
          </p:spPr>
          <p:txBody>
            <a:bodyPr wrap="none" rtlCol="0" anchor="ctr">
              <a:spAutoFit/>
            </a:bodyPr>
            <a:lstStyle/>
            <a:p>
              <a:r>
                <a:rPr lang="en-US" sz="1600" dirty="0" smtClean="0">
                  <a:solidFill>
                    <a:schemeClr val="accent2"/>
                  </a:solidFill>
                </a:rPr>
                <a:t>May complete your retirement plan</a:t>
              </a:r>
              <a:endParaRPr lang="en-US" sz="1600" dirty="0">
                <a:solidFill>
                  <a:schemeClr val="accent2"/>
                </a:solidFill>
              </a:endParaRPr>
            </a:p>
          </p:txBody>
        </p:sp>
        <p:sp>
          <p:nvSpPr>
            <p:cNvPr id="18" name="Oval 17"/>
            <p:cNvSpPr/>
            <p:nvPr/>
          </p:nvSpPr>
          <p:spPr>
            <a:xfrm>
              <a:off x="1236961" y="4287126"/>
              <a:ext cx="1003700" cy="1003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1457164" y="4607186"/>
              <a:ext cx="563293" cy="363580"/>
            </a:xfrm>
            <a:custGeom>
              <a:avLst/>
              <a:gdLst>
                <a:gd name="connsiteX0" fmla="*/ 0 w 1609344"/>
                <a:gd name="connsiteY0" fmla="*/ 468174 h 1038759"/>
                <a:gd name="connsiteX1" fmla="*/ 570585 w 1609344"/>
                <a:gd name="connsiteY1" fmla="*/ 1038759 h 1038759"/>
                <a:gd name="connsiteX2" fmla="*/ 1609344 w 1609344"/>
                <a:gd name="connsiteY2" fmla="*/ 0 h 1038759"/>
              </a:gdLst>
              <a:ahLst/>
              <a:cxnLst>
                <a:cxn ang="0">
                  <a:pos x="connsiteX0" y="connsiteY0"/>
                </a:cxn>
                <a:cxn ang="0">
                  <a:pos x="connsiteX1" y="connsiteY1"/>
                </a:cxn>
                <a:cxn ang="0">
                  <a:pos x="connsiteX2" y="connsiteY2"/>
                </a:cxn>
              </a:cxnLst>
              <a:rect l="l" t="t" r="r" b="b"/>
              <a:pathLst>
                <a:path w="1609344" h="1038759">
                  <a:moveTo>
                    <a:pt x="0" y="468174"/>
                  </a:moveTo>
                  <a:lnTo>
                    <a:pt x="570585" y="1038759"/>
                  </a:lnTo>
                  <a:lnTo>
                    <a:pt x="1609344" y="0"/>
                  </a:lnTo>
                </a:path>
              </a:pathLst>
            </a:custGeom>
            <a:noFill/>
            <a:ln w="130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a:grpSpLocks noChangeAspect="1"/>
          </p:cNvGrpSpPr>
          <p:nvPr/>
        </p:nvGrpSpPr>
        <p:grpSpPr>
          <a:xfrm>
            <a:off x="3100191" y="2507780"/>
            <a:ext cx="5129103" cy="909471"/>
            <a:chOff x="877826" y="3927990"/>
            <a:chExt cx="8266174" cy="1721972"/>
          </a:xfrm>
        </p:grpSpPr>
        <p:sp>
          <p:nvSpPr>
            <p:cNvPr id="21" name="Rectangle 6"/>
            <p:cNvSpPr/>
            <p:nvPr/>
          </p:nvSpPr>
          <p:spPr>
            <a:xfrm>
              <a:off x="2240661" y="3927990"/>
              <a:ext cx="6903339" cy="1721972"/>
            </a:xfrm>
            <a:custGeom>
              <a:avLst/>
              <a:gdLst/>
              <a:ahLst/>
              <a:cxnLst/>
              <a:rect l="l" t="t" r="r" b="b"/>
              <a:pathLst>
                <a:path w="6903339" h="1721972">
                  <a:moveTo>
                    <a:pt x="0" y="0"/>
                  </a:moveTo>
                  <a:lnTo>
                    <a:pt x="6903339" y="0"/>
                  </a:lnTo>
                  <a:lnTo>
                    <a:pt x="6903339" y="1721972"/>
                  </a:lnTo>
                  <a:lnTo>
                    <a:pt x="0" y="1721972"/>
                  </a:lnTo>
                  <a:cubicBezTo>
                    <a:pt x="296626" y="1549875"/>
                    <a:pt x="495570" y="1228663"/>
                    <a:pt x="495570" y="860986"/>
                  </a:cubicBezTo>
                  <a:cubicBezTo>
                    <a:pt x="495570" y="493309"/>
                    <a:pt x="296626" y="172098"/>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77826" y="3927990"/>
              <a:ext cx="1721971" cy="1721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826169" y="4468470"/>
              <a:ext cx="5668573" cy="641011"/>
            </a:xfrm>
            <a:prstGeom prst="rect">
              <a:avLst/>
            </a:prstGeom>
            <a:noFill/>
          </p:spPr>
          <p:txBody>
            <a:bodyPr wrap="none" rtlCol="0" anchor="ctr">
              <a:spAutoFit/>
            </a:bodyPr>
            <a:lstStyle/>
            <a:p>
              <a:r>
                <a:rPr lang="en-US" sz="1600" dirty="0" smtClean="0">
                  <a:solidFill>
                    <a:schemeClr val="accent2"/>
                  </a:solidFill>
                </a:rPr>
                <a:t>Guaranteed cash value at retirement</a:t>
              </a:r>
              <a:endParaRPr lang="en-US" sz="1600" dirty="0">
                <a:solidFill>
                  <a:schemeClr val="accent2"/>
                </a:solidFill>
              </a:endParaRPr>
            </a:p>
          </p:txBody>
        </p:sp>
        <p:sp>
          <p:nvSpPr>
            <p:cNvPr id="24" name="Oval 23"/>
            <p:cNvSpPr/>
            <p:nvPr/>
          </p:nvSpPr>
          <p:spPr>
            <a:xfrm>
              <a:off x="1236961" y="4287126"/>
              <a:ext cx="1003700" cy="1003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457164" y="4607186"/>
              <a:ext cx="563293" cy="363580"/>
            </a:xfrm>
            <a:custGeom>
              <a:avLst/>
              <a:gdLst>
                <a:gd name="connsiteX0" fmla="*/ 0 w 1609344"/>
                <a:gd name="connsiteY0" fmla="*/ 468174 h 1038759"/>
                <a:gd name="connsiteX1" fmla="*/ 570585 w 1609344"/>
                <a:gd name="connsiteY1" fmla="*/ 1038759 h 1038759"/>
                <a:gd name="connsiteX2" fmla="*/ 1609344 w 1609344"/>
                <a:gd name="connsiteY2" fmla="*/ 0 h 1038759"/>
              </a:gdLst>
              <a:ahLst/>
              <a:cxnLst>
                <a:cxn ang="0">
                  <a:pos x="connsiteX0" y="connsiteY0"/>
                </a:cxn>
                <a:cxn ang="0">
                  <a:pos x="connsiteX1" y="connsiteY1"/>
                </a:cxn>
                <a:cxn ang="0">
                  <a:pos x="connsiteX2" y="connsiteY2"/>
                </a:cxn>
              </a:cxnLst>
              <a:rect l="l" t="t" r="r" b="b"/>
              <a:pathLst>
                <a:path w="1609344" h="1038759">
                  <a:moveTo>
                    <a:pt x="0" y="468174"/>
                  </a:moveTo>
                  <a:lnTo>
                    <a:pt x="570585" y="1038759"/>
                  </a:lnTo>
                  <a:lnTo>
                    <a:pt x="1609344" y="0"/>
                  </a:lnTo>
                </a:path>
              </a:pathLst>
            </a:custGeom>
            <a:noFill/>
            <a:ln w="130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a:grpSpLocks/>
          </p:cNvGrpSpPr>
          <p:nvPr/>
        </p:nvGrpSpPr>
        <p:grpSpPr>
          <a:xfrm>
            <a:off x="3103729" y="3528475"/>
            <a:ext cx="5129784" cy="835413"/>
            <a:chOff x="877826" y="3927990"/>
            <a:chExt cx="8266174" cy="1721972"/>
          </a:xfrm>
        </p:grpSpPr>
        <p:sp>
          <p:nvSpPr>
            <p:cNvPr id="27" name="Rectangle 6"/>
            <p:cNvSpPr/>
            <p:nvPr/>
          </p:nvSpPr>
          <p:spPr>
            <a:xfrm>
              <a:off x="2240661" y="3927990"/>
              <a:ext cx="6903339" cy="1721972"/>
            </a:xfrm>
            <a:custGeom>
              <a:avLst/>
              <a:gdLst/>
              <a:ahLst/>
              <a:cxnLst/>
              <a:rect l="l" t="t" r="r" b="b"/>
              <a:pathLst>
                <a:path w="6903339" h="1721972">
                  <a:moveTo>
                    <a:pt x="0" y="0"/>
                  </a:moveTo>
                  <a:lnTo>
                    <a:pt x="6903339" y="0"/>
                  </a:lnTo>
                  <a:lnTo>
                    <a:pt x="6903339" y="1721972"/>
                  </a:lnTo>
                  <a:lnTo>
                    <a:pt x="0" y="1721972"/>
                  </a:lnTo>
                  <a:cubicBezTo>
                    <a:pt x="296626" y="1549875"/>
                    <a:pt x="495570" y="1228663"/>
                    <a:pt x="495570" y="860986"/>
                  </a:cubicBezTo>
                  <a:cubicBezTo>
                    <a:pt x="495570" y="493309"/>
                    <a:pt x="296626" y="172098"/>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877826" y="3927990"/>
              <a:ext cx="1721971" cy="1721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826168" y="4440055"/>
              <a:ext cx="6218018" cy="697835"/>
            </a:xfrm>
            <a:prstGeom prst="rect">
              <a:avLst/>
            </a:prstGeom>
            <a:noFill/>
          </p:spPr>
          <p:txBody>
            <a:bodyPr wrap="none" rtlCol="0" anchor="ctr">
              <a:spAutoFit/>
            </a:bodyPr>
            <a:lstStyle/>
            <a:p>
              <a:r>
                <a:rPr lang="en-US" sz="1600" dirty="0" smtClean="0">
                  <a:solidFill>
                    <a:schemeClr val="accent2"/>
                  </a:solidFill>
                </a:rPr>
                <a:t>Increases tax deduction for the business</a:t>
              </a:r>
              <a:endParaRPr lang="en-US" sz="1600" dirty="0">
                <a:solidFill>
                  <a:schemeClr val="accent2"/>
                </a:solidFill>
              </a:endParaRPr>
            </a:p>
          </p:txBody>
        </p:sp>
        <p:sp>
          <p:nvSpPr>
            <p:cNvPr id="30" name="Oval 29"/>
            <p:cNvSpPr/>
            <p:nvPr/>
          </p:nvSpPr>
          <p:spPr>
            <a:xfrm>
              <a:off x="1236961" y="4287126"/>
              <a:ext cx="1003700" cy="1003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1457164" y="4607186"/>
              <a:ext cx="563293" cy="363580"/>
            </a:xfrm>
            <a:custGeom>
              <a:avLst/>
              <a:gdLst>
                <a:gd name="connsiteX0" fmla="*/ 0 w 1609344"/>
                <a:gd name="connsiteY0" fmla="*/ 468174 h 1038759"/>
                <a:gd name="connsiteX1" fmla="*/ 570585 w 1609344"/>
                <a:gd name="connsiteY1" fmla="*/ 1038759 h 1038759"/>
                <a:gd name="connsiteX2" fmla="*/ 1609344 w 1609344"/>
                <a:gd name="connsiteY2" fmla="*/ 0 h 1038759"/>
              </a:gdLst>
              <a:ahLst/>
              <a:cxnLst>
                <a:cxn ang="0">
                  <a:pos x="connsiteX0" y="connsiteY0"/>
                </a:cxn>
                <a:cxn ang="0">
                  <a:pos x="connsiteX1" y="connsiteY1"/>
                </a:cxn>
                <a:cxn ang="0">
                  <a:pos x="connsiteX2" y="connsiteY2"/>
                </a:cxn>
              </a:cxnLst>
              <a:rect l="l" t="t" r="r" b="b"/>
              <a:pathLst>
                <a:path w="1609344" h="1038759">
                  <a:moveTo>
                    <a:pt x="0" y="468174"/>
                  </a:moveTo>
                  <a:lnTo>
                    <a:pt x="570585" y="1038759"/>
                  </a:lnTo>
                  <a:lnTo>
                    <a:pt x="1609344" y="0"/>
                  </a:lnTo>
                </a:path>
              </a:pathLst>
            </a:custGeom>
            <a:noFill/>
            <a:ln w="130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a:grpSpLocks/>
          </p:cNvGrpSpPr>
          <p:nvPr/>
        </p:nvGrpSpPr>
        <p:grpSpPr>
          <a:xfrm>
            <a:off x="3105885" y="5328824"/>
            <a:ext cx="5129784" cy="835413"/>
            <a:chOff x="877826" y="3927990"/>
            <a:chExt cx="8266174" cy="1721972"/>
          </a:xfrm>
        </p:grpSpPr>
        <p:sp>
          <p:nvSpPr>
            <p:cNvPr id="33" name="Rectangle 6"/>
            <p:cNvSpPr/>
            <p:nvPr/>
          </p:nvSpPr>
          <p:spPr>
            <a:xfrm>
              <a:off x="2240661" y="3927990"/>
              <a:ext cx="6903339" cy="1721972"/>
            </a:xfrm>
            <a:custGeom>
              <a:avLst/>
              <a:gdLst/>
              <a:ahLst/>
              <a:cxnLst/>
              <a:rect l="l" t="t" r="r" b="b"/>
              <a:pathLst>
                <a:path w="6903339" h="1721972">
                  <a:moveTo>
                    <a:pt x="0" y="0"/>
                  </a:moveTo>
                  <a:lnTo>
                    <a:pt x="6903339" y="0"/>
                  </a:lnTo>
                  <a:lnTo>
                    <a:pt x="6903339" y="1721972"/>
                  </a:lnTo>
                  <a:lnTo>
                    <a:pt x="0" y="1721972"/>
                  </a:lnTo>
                  <a:cubicBezTo>
                    <a:pt x="296626" y="1549875"/>
                    <a:pt x="495570" y="1228663"/>
                    <a:pt x="495570" y="860986"/>
                  </a:cubicBezTo>
                  <a:cubicBezTo>
                    <a:pt x="495570" y="493309"/>
                    <a:pt x="296626" y="172098"/>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877826" y="3927990"/>
              <a:ext cx="1721971" cy="1721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826168" y="4440055"/>
              <a:ext cx="4487347" cy="697835"/>
            </a:xfrm>
            <a:prstGeom prst="rect">
              <a:avLst/>
            </a:prstGeom>
            <a:noFill/>
          </p:spPr>
          <p:txBody>
            <a:bodyPr wrap="none" rtlCol="0" anchor="ctr">
              <a:spAutoFit/>
            </a:bodyPr>
            <a:lstStyle/>
            <a:p>
              <a:r>
                <a:rPr lang="en-US" sz="1600" dirty="0" smtClean="0">
                  <a:solidFill>
                    <a:schemeClr val="accent2"/>
                  </a:solidFill>
                </a:rPr>
                <a:t>Fringe benefit for employees</a:t>
              </a:r>
              <a:endParaRPr lang="en-US" sz="1600" dirty="0">
                <a:solidFill>
                  <a:schemeClr val="accent2"/>
                </a:solidFill>
              </a:endParaRPr>
            </a:p>
          </p:txBody>
        </p:sp>
        <p:sp>
          <p:nvSpPr>
            <p:cNvPr id="36" name="Oval 35"/>
            <p:cNvSpPr/>
            <p:nvPr/>
          </p:nvSpPr>
          <p:spPr>
            <a:xfrm>
              <a:off x="1236961" y="4287126"/>
              <a:ext cx="1003700" cy="1003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p:nvPr/>
          </p:nvSpPr>
          <p:spPr>
            <a:xfrm>
              <a:off x="1457164" y="4607186"/>
              <a:ext cx="563293" cy="363580"/>
            </a:xfrm>
            <a:custGeom>
              <a:avLst/>
              <a:gdLst>
                <a:gd name="connsiteX0" fmla="*/ 0 w 1609344"/>
                <a:gd name="connsiteY0" fmla="*/ 468174 h 1038759"/>
                <a:gd name="connsiteX1" fmla="*/ 570585 w 1609344"/>
                <a:gd name="connsiteY1" fmla="*/ 1038759 h 1038759"/>
                <a:gd name="connsiteX2" fmla="*/ 1609344 w 1609344"/>
                <a:gd name="connsiteY2" fmla="*/ 0 h 1038759"/>
              </a:gdLst>
              <a:ahLst/>
              <a:cxnLst>
                <a:cxn ang="0">
                  <a:pos x="connsiteX0" y="connsiteY0"/>
                </a:cxn>
                <a:cxn ang="0">
                  <a:pos x="connsiteX1" y="connsiteY1"/>
                </a:cxn>
                <a:cxn ang="0">
                  <a:pos x="connsiteX2" y="connsiteY2"/>
                </a:cxn>
              </a:cxnLst>
              <a:rect l="l" t="t" r="r" b="b"/>
              <a:pathLst>
                <a:path w="1609344" h="1038759">
                  <a:moveTo>
                    <a:pt x="0" y="468174"/>
                  </a:moveTo>
                  <a:lnTo>
                    <a:pt x="570585" y="1038759"/>
                  </a:lnTo>
                  <a:lnTo>
                    <a:pt x="1609344" y="0"/>
                  </a:lnTo>
                </a:path>
              </a:pathLst>
            </a:custGeom>
            <a:noFill/>
            <a:ln w="1301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48343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dirty="0" smtClean="0"/>
              <a:t>THE RULES</a:t>
            </a:r>
          </a:p>
        </p:txBody>
      </p:sp>
      <p:sp>
        <p:nvSpPr>
          <p:cNvPr id="8" name="Rectangle 7"/>
          <p:cNvSpPr/>
          <p:nvPr/>
        </p:nvSpPr>
        <p:spPr>
          <a:xfrm>
            <a:off x="474133" y="1871998"/>
            <a:ext cx="8669867" cy="105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smtClean="0">
                <a:cs typeface="Arial"/>
              </a:rPr>
              <a:t>ANY PERMANENT LIFE INSURANCE </a:t>
            </a:r>
            <a:br>
              <a:rPr lang="en-US" altLang="en-US" sz="2800" dirty="0" smtClean="0">
                <a:cs typeface="Arial"/>
              </a:rPr>
            </a:br>
            <a:r>
              <a:rPr lang="en-US" altLang="en-US" sz="2800" dirty="0" smtClean="0">
                <a:cs typeface="Arial"/>
              </a:rPr>
              <a:t>PRODUCT CAN BE USED</a:t>
            </a:r>
            <a:endParaRPr lang="en-US" altLang="en-US" sz="2800" dirty="0">
              <a:cs typeface="Arial"/>
            </a:endParaRPr>
          </a:p>
        </p:txBody>
      </p:sp>
      <p:grpSp>
        <p:nvGrpSpPr>
          <p:cNvPr id="9" name="Group 8"/>
          <p:cNvGrpSpPr/>
          <p:nvPr/>
        </p:nvGrpSpPr>
        <p:grpSpPr>
          <a:xfrm>
            <a:off x="857335" y="3225059"/>
            <a:ext cx="5002289" cy="954108"/>
            <a:chOff x="768620" y="2099906"/>
            <a:chExt cx="4893412" cy="954108"/>
          </a:xfrm>
          <a:solidFill>
            <a:schemeClr val="accent1"/>
          </a:solidFill>
        </p:grpSpPr>
        <p:sp>
          <p:nvSpPr>
            <p:cNvPr id="10" name="Rectangle 9"/>
            <p:cNvSpPr/>
            <p:nvPr/>
          </p:nvSpPr>
          <p:spPr>
            <a:xfrm>
              <a:off x="1296706" y="2099907"/>
              <a:ext cx="4365326" cy="954107"/>
            </a:xfrm>
            <a:prstGeom prst="rect">
              <a:avLst/>
            </a:prstGeom>
            <a:solidFill>
              <a:schemeClr val="bg1">
                <a:lumMod val="95000"/>
              </a:schemeClr>
            </a:solidFill>
          </p:spPr>
          <p:txBody>
            <a:bodyPr wrap="square">
              <a:spAutoFit/>
            </a:bodyPr>
            <a:lstStyle/>
            <a:p>
              <a:r>
                <a:rPr lang="en-US" altLang="en-US" sz="2800" dirty="0">
                  <a:solidFill>
                    <a:schemeClr val="accent2"/>
                  </a:solidFill>
                </a:rPr>
                <a:t>Must be “incidental” to the reason </a:t>
              </a:r>
              <a:r>
                <a:rPr lang="en-US" altLang="en-US" sz="2800" dirty="0" smtClean="0">
                  <a:solidFill>
                    <a:schemeClr val="accent2"/>
                  </a:solidFill>
                </a:rPr>
                <a:t>for </a:t>
              </a:r>
              <a:r>
                <a:rPr lang="en-US" altLang="en-US" sz="2800" dirty="0">
                  <a:solidFill>
                    <a:schemeClr val="accent2"/>
                  </a:solidFill>
                </a:rPr>
                <a:t>having the plan</a:t>
              </a:r>
            </a:p>
          </p:txBody>
        </p:sp>
        <p:sp>
          <p:nvSpPr>
            <p:cNvPr id="11" name="Rectangle 10"/>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2" name="Group 11"/>
          <p:cNvGrpSpPr/>
          <p:nvPr/>
        </p:nvGrpSpPr>
        <p:grpSpPr>
          <a:xfrm>
            <a:off x="857335" y="4474414"/>
            <a:ext cx="7078351" cy="954108"/>
            <a:chOff x="768620" y="2099906"/>
            <a:chExt cx="6924288" cy="954108"/>
          </a:xfrm>
          <a:solidFill>
            <a:schemeClr val="accent1"/>
          </a:solidFill>
        </p:grpSpPr>
        <p:sp>
          <p:nvSpPr>
            <p:cNvPr id="13" name="Rectangle 12"/>
            <p:cNvSpPr/>
            <p:nvPr/>
          </p:nvSpPr>
          <p:spPr>
            <a:xfrm>
              <a:off x="1296704" y="2099907"/>
              <a:ext cx="6396204" cy="954107"/>
            </a:xfrm>
            <a:prstGeom prst="rect">
              <a:avLst/>
            </a:prstGeom>
            <a:solidFill>
              <a:schemeClr val="bg1">
                <a:lumMod val="95000"/>
              </a:schemeClr>
            </a:solidFill>
          </p:spPr>
          <p:txBody>
            <a:bodyPr wrap="square">
              <a:spAutoFit/>
            </a:bodyPr>
            <a:lstStyle/>
            <a:p>
              <a:r>
                <a:rPr lang="en-US" altLang="en-US" sz="2800" dirty="0">
                  <a:solidFill>
                    <a:schemeClr val="accent2"/>
                  </a:solidFill>
                </a:rPr>
                <a:t>IRS defines how much insurance </a:t>
              </a:r>
              <a:r>
                <a:rPr lang="en-US" altLang="en-US" sz="2800" dirty="0" smtClean="0">
                  <a:solidFill>
                    <a:schemeClr val="accent2"/>
                  </a:solidFill>
                </a:rPr>
                <a:t>may be provided - </a:t>
              </a:r>
              <a:r>
                <a:rPr lang="en-US" altLang="en-US" sz="2800" dirty="0">
                  <a:solidFill>
                    <a:schemeClr val="accent2"/>
                  </a:solidFill>
                </a:rPr>
                <a:t>“incidental limits.”</a:t>
              </a:r>
            </a:p>
          </p:txBody>
        </p:sp>
        <p:sp>
          <p:nvSpPr>
            <p:cNvPr id="14" name="Rectangle 13"/>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sp>
        <p:nvSpPr>
          <p:cNvPr id="6" name="Slide Number Placeholder 5"/>
          <p:cNvSpPr>
            <a:spLocks noGrp="1"/>
          </p:cNvSpPr>
          <p:nvPr>
            <p:ph type="sldNum" sz="quarter" idx="12"/>
          </p:nvPr>
        </p:nvSpPr>
        <p:spPr/>
        <p:txBody>
          <a:bodyPr/>
          <a:lstStyle/>
          <a:p>
            <a:fld id="{9F495958-F516-439A-814A-D2DC1CC7FCCF}" type="slidenum">
              <a:rPr lang="en-US" smtClean="0"/>
              <a:t>23</a:t>
            </a:fld>
            <a:endParaRPr lang="en-US" dirty="0"/>
          </a:p>
        </p:txBody>
      </p:sp>
    </p:spTree>
    <p:extLst>
      <p:ext uri="{BB962C8B-B14F-4D97-AF65-F5344CB8AC3E}">
        <p14:creationId xmlns:p14="http://schemas.microsoft.com/office/powerpoint/2010/main" val="19398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p:cNvSpPr>
          <p:nvPr>
            <p:ph type="title"/>
          </p:nvPr>
        </p:nvSpPr>
        <p:spPr/>
        <p:txBody>
          <a:bodyPr>
            <a:noAutofit/>
          </a:bodyPr>
          <a:lstStyle/>
          <a:p>
            <a:r>
              <a:rPr lang="en-US" dirty="0" smtClean="0"/>
              <a:t>DEFINED BENEFIT PLANS</a:t>
            </a:r>
            <a:br>
              <a:rPr lang="en-US" dirty="0" smtClean="0"/>
            </a:br>
            <a:r>
              <a:rPr lang="en-US" sz="2800" b="1" dirty="0" smtClean="0"/>
              <a:t>INCIDENTAL LIMITS</a:t>
            </a:r>
          </a:p>
        </p:txBody>
      </p:sp>
      <p:grpSp>
        <p:nvGrpSpPr>
          <p:cNvPr id="8" name="Group 7"/>
          <p:cNvGrpSpPr/>
          <p:nvPr/>
        </p:nvGrpSpPr>
        <p:grpSpPr>
          <a:xfrm>
            <a:off x="953311" y="1951709"/>
            <a:ext cx="8190689" cy="1033074"/>
            <a:chOff x="953311" y="2046087"/>
            <a:chExt cx="8190689" cy="1033074"/>
          </a:xfrm>
        </p:grpSpPr>
        <p:sp>
          <p:nvSpPr>
            <p:cNvPr id="9" name="Rectangle 8"/>
            <p:cNvSpPr/>
            <p:nvPr/>
          </p:nvSpPr>
          <p:spPr>
            <a:xfrm>
              <a:off x="953311" y="2046087"/>
              <a:ext cx="972766" cy="10330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Freeform 9"/>
            <p:cNvSpPr/>
            <p:nvPr/>
          </p:nvSpPr>
          <p:spPr>
            <a:xfrm>
              <a:off x="1138136" y="2372320"/>
              <a:ext cx="603115" cy="380607"/>
            </a:xfrm>
            <a:custGeom>
              <a:avLst/>
              <a:gdLst>
                <a:gd name="connsiteX0" fmla="*/ 0 w 2003898"/>
                <a:gd name="connsiteY0" fmla="*/ 525294 h 1264596"/>
                <a:gd name="connsiteX1" fmla="*/ 739302 w 2003898"/>
                <a:gd name="connsiteY1" fmla="*/ 1264596 h 1264596"/>
                <a:gd name="connsiteX2" fmla="*/ 2003898 w 2003898"/>
                <a:gd name="connsiteY2" fmla="*/ 0 h 1264596"/>
              </a:gdLst>
              <a:ahLst/>
              <a:cxnLst>
                <a:cxn ang="0">
                  <a:pos x="connsiteX0" y="connsiteY0"/>
                </a:cxn>
                <a:cxn ang="0">
                  <a:pos x="connsiteX1" y="connsiteY1"/>
                </a:cxn>
                <a:cxn ang="0">
                  <a:pos x="connsiteX2" y="connsiteY2"/>
                </a:cxn>
              </a:cxnLst>
              <a:rect l="l" t="t" r="r" b="b"/>
              <a:pathLst>
                <a:path w="2003898" h="1264596">
                  <a:moveTo>
                    <a:pt x="0" y="525294"/>
                  </a:moveTo>
                  <a:lnTo>
                    <a:pt x="739302" y="1264596"/>
                  </a:lnTo>
                  <a:lnTo>
                    <a:pt x="2003898"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1926077" y="2046087"/>
              <a:ext cx="7217923" cy="103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bg1"/>
                  </a:solidFill>
                </a:rPr>
                <a:t>Revenue Ruling 74-307 </a:t>
              </a:r>
            </a:p>
          </p:txBody>
        </p:sp>
      </p:grpSp>
      <p:grpSp>
        <p:nvGrpSpPr>
          <p:cNvPr id="12" name="Group 11"/>
          <p:cNvGrpSpPr/>
          <p:nvPr/>
        </p:nvGrpSpPr>
        <p:grpSpPr>
          <a:xfrm>
            <a:off x="953311" y="3518568"/>
            <a:ext cx="8190689" cy="1033074"/>
            <a:chOff x="953311" y="2046087"/>
            <a:chExt cx="8190689" cy="1033074"/>
          </a:xfrm>
        </p:grpSpPr>
        <p:sp>
          <p:nvSpPr>
            <p:cNvPr id="13" name="Rectangle 12"/>
            <p:cNvSpPr/>
            <p:nvPr/>
          </p:nvSpPr>
          <p:spPr>
            <a:xfrm>
              <a:off x="953311" y="2046087"/>
              <a:ext cx="972766" cy="10330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Freeform 13"/>
            <p:cNvSpPr/>
            <p:nvPr/>
          </p:nvSpPr>
          <p:spPr>
            <a:xfrm>
              <a:off x="1138136" y="2372320"/>
              <a:ext cx="603115" cy="380607"/>
            </a:xfrm>
            <a:custGeom>
              <a:avLst/>
              <a:gdLst>
                <a:gd name="connsiteX0" fmla="*/ 0 w 2003898"/>
                <a:gd name="connsiteY0" fmla="*/ 525294 h 1264596"/>
                <a:gd name="connsiteX1" fmla="*/ 739302 w 2003898"/>
                <a:gd name="connsiteY1" fmla="*/ 1264596 h 1264596"/>
                <a:gd name="connsiteX2" fmla="*/ 2003898 w 2003898"/>
                <a:gd name="connsiteY2" fmla="*/ 0 h 1264596"/>
              </a:gdLst>
              <a:ahLst/>
              <a:cxnLst>
                <a:cxn ang="0">
                  <a:pos x="connsiteX0" y="connsiteY0"/>
                </a:cxn>
                <a:cxn ang="0">
                  <a:pos x="connsiteX1" y="connsiteY1"/>
                </a:cxn>
                <a:cxn ang="0">
                  <a:pos x="connsiteX2" y="connsiteY2"/>
                </a:cxn>
              </a:cxnLst>
              <a:rect l="l" t="t" r="r" b="b"/>
              <a:pathLst>
                <a:path w="2003898" h="1264596">
                  <a:moveTo>
                    <a:pt x="0" y="525294"/>
                  </a:moveTo>
                  <a:lnTo>
                    <a:pt x="739302" y="1264596"/>
                  </a:lnTo>
                  <a:lnTo>
                    <a:pt x="2003898"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p:cNvSpPr/>
            <p:nvPr/>
          </p:nvSpPr>
          <p:spPr>
            <a:xfrm>
              <a:off x="1926077" y="2046087"/>
              <a:ext cx="7217923" cy="10330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bg1"/>
                  </a:solidFill>
                </a:rPr>
                <a:t>100 Times Monthly Benefit</a:t>
              </a:r>
            </a:p>
          </p:txBody>
        </p:sp>
      </p:grpSp>
      <p:sp>
        <p:nvSpPr>
          <p:cNvPr id="6" name="Slide Number Placeholder 5"/>
          <p:cNvSpPr>
            <a:spLocks noGrp="1"/>
          </p:cNvSpPr>
          <p:nvPr>
            <p:ph type="sldNum" sz="quarter" idx="12"/>
          </p:nvPr>
        </p:nvSpPr>
        <p:spPr/>
        <p:txBody>
          <a:bodyPr/>
          <a:lstStyle/>
          <a:p>
            <a:fld id="{9F495958-F516-439A-814A-D2DC1CC7FCCF}" type="slidenum">
              <a:rPr lang="en-US" smtClean="0"/>
              <a:t>24</a:t>
            </a:fld>
            <a:endParaRPr lang="en-US" dirty="0"/>
          </a:p>
        </p:txBody>
      </p:sp>
    </p:spTree>
    <p:extLst>
      <p:ext uri="{BB962C8B-B14F-4D97-AF65-F5344CB8AC3E}">
        <p14:creationId xmlns:p14="http://schemas.microsoft.com/office/powerpoint/2010/main" val="272869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p:txBody>
          <a:bodyPr/>
          <a:lstStyle/>
          <a:p>
            <a:r>
              <a:rPr lang="en-US" dirty="0" smtClean="0"/>
              <a:t>A SMALL PRICE TO PAY…</a:t>
            </a:r>
          </a:p>
        </p:txBody>
      </p:sp>
      <p:sp>
        <p:nvSpPr>
          <p:cNvPr id="203780" name="Text Box 4"/>
          <p:cNvSpPr txBox="1">
            <a:spLocks noChangeArrowheads="1"/>
          </p:cNvSpPr>
          <p:nvPr/>
        </p:nvSpPr>
        <p:spPr bwMode="auto">
          <a:xfrm>
            <a:off x="3068639" y="4584702"/>
            <a:ext cx="5578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2" charset="-128"/>
              </a:defRPr>
            </a:lvl1pPr>
            <a:lvl2pPr eaLnBrk="0" hangingPunct="0">
              <a:defRPr sz="2400">
                <a:solidFill>
                  <a:schemeClr val="tx1"/>
                </a:solidFill>
                <a:latin typeface="Arial" charset="0"/>
                <a:ea typeface="ＭＳ Ｐゴシック" pitchFamily="32" charset="-128"/>
              </a:defRPr>
            </a:lvl2pPr>
            <a:lvl3pPr eaLnBrk="0" hangingPunct="0">
              <a:defRPr sz="2400">
                <a:solidFill>
                  <a:schemeClr val="tx1"/>
                </a:solidFill>
                <a:latin typeface="Arial" charset="0"/>
                <a:ea typeface="ＭＳ Ｐゴシック" pitchFamily="32" charset="-128"/>
              </a:defRPr>
            </a:lvl3pPr>
            <a:lvl4pPr eaLnBrk="0" hangingPunct="0">
              <a:defRPr sz="2400">
                <a:solidFill>
                  <a:schemeClr val="tx1"/>
                </a:solidFill>
                <a:latin typeface="Arial" charset="0"/>
                <a:ea typeface="ＭＳ Ｐゴシック" pitchFamily="32" charset="-128"/>
              </a:defRPr>
            </a:lvl4pPr>
            <a:lvl5pPr eaLnBrk="0" hangingPunct="0">
              <a:defRPr sz="2400">
                <a:solidFill>
                  <a:schemeClr val="tx1"/>
                </a:solidFill>
                <a:latin typeface="Arial" charset="0"/>
                <a:ea typeface="ＭＳ Ｐゴシック" pitchFamily="32" charset="-128"/>
              </a:defRPr>
            </a:lvl5pPr>
            <a:lvl6pPr eaLnBrk="0" fontAlgn="base" hangingPunct="0">
              <a:spcBef>
                <a:spcPct val="0"/>
              </a:spcBef>
              <a:spcAft>
                <a:spcPct val="0"/>
              </a:spcAft>
              <a:defRPr sz="2400">
                <a:solidFill>
                  <a:schemeClr val="tx1"/>
                </a:solidFill>
                <a:latin typeface="Arial" charset="0"/>
                <a:ea typeface="ＭＳ Ｐゴシック" pitchFamily="32" charset="-128"/>
              </a:defRPr>
            </a:lvl6pPr>
            <a:lvl7pPr eaLnBrk="0" fontAlgn="base" hangingPunct="0">
              <a:spcBef>
                <a:spcPct val="0"/>
              </a:spcBef>
              <a:spcAft>
                <a:spcPct val="0"/>
              </a:spcAft>
              <a:defRPr sz="2400">
                <a:solidFill>
                  <a:schemeClr val="tx1"/>
                </a:solidFill>
                <a:latin typeface="Arial" charset="0"/>
                <a:ea typeface="ＭＳ Ｐゴシック" pitchFamily="32" charset="-128"/>
              </a:defRPr>
            </a:lvl7pPr>
            <a:lvl8pPr eaLnBrk="0" fontAlgn="base" hangingPunct="0">
              <a:spcBef>
                <a:spcPct val="0"/>
              </a:spcBef>
              <a:spcAft>
                <a:spcPct val="0"/>
              </a:spcAft>
              <a:defRPr sz="2400">
                <a:solidFill>
                  <a:schemeClr val="tx1"/>
                </a:solidFill>
                <a:latin typeface="Arial" charset="0"/>
                <a:ea typeface="ＭＳ Ｐゴシック" pitchFamily="32" charset="-128"/>
              </a:defRPr>
            </a:lvl8pPr>
            <a:lvl9pPr eaLnBrk="0" fontAlgn="base" hangingPunct="0">
              <a:spcBef>
                <a:spcPct val="0"/>
              </a:spcBef>
              <a:spcAft>
                <a:spcPct val="0"/>
              </a:spcAft>
              <a:defRPr sz="2400">
                <a:solidFill>
                  <a:schemeClr val="tx1"/>
                </a:solidFill>
                <a:latin typeface="Arial" charset="0"/>
                <a:ea typeface="ＭＳ Ｐゴシック" pitchFamily="32" charset="-128"/>
              </a:defRPr>
            </a:lvl9pPr>
          </a:lstStyle>
          <a:p>
            <a:pPr algn="r" defTabSz="914400" eaLnBrk="1" hangingPunct="1">
              <a:spcBef>
                <a:spcPct val="50000"/>
              </a:spcBef>
            </a:pPr>
            <a:r>
              <a:rPr lang="en-US" sz="2800" b="1" dirty="0">
                <a:solidFill>
                  <a:schemeClr val="bg1"/>
                </a:solidFill>
              </a:rPr>
              <a:t>… and it’s Totally Recoverable</a:t>
            </a:r>
            <a:r>
              <a:rPr lang="en-US" sz="1800" dirty="0">
                <a:solidFill>
                  <a:schemeClr val="bg1"/>
                </a:solidFill>
              </a:rPr>
              <a:t> </a:t>
            </a:r>
          </a:p>
        </p:txBody>
      </p:sp>
      <p:grpSp>
        <p:nvGrpSpPr>
          <p:cNvPr id="9" name="Group 8"/>
          <p:cNvGrpSpPr/>
          <p:nvPr/>
        </p:nvGrpSpPr>
        <p:grpSpPr>
          <a:xfrm>
            <a:off x="317500" y="1721904"/>
            <a:ext cx="8358001" cy="461665"/>
            <a:chOff x="768620" y="2099907"/>
            <a:chExt cx="8176085" cy="461665"/>
          </a:xfrm>
          <a:solidFill>
            <a:schemeClr val="accent1"/>
          </a:solidFill>
        </p:grpSpPr>
        <p:sp>
          <p:nvSpPr>
            <p:cNvPr id="10" name="Rectangle 9"/>
            <p:cNvSpPr/>
            <p:nvPr/>
          </p:nvSpPr>
          <p:spPr>
            <a:xfrm>
              <a:off x="1296705" y="2099907"/>
              <a:ext cx="7648000" cy="461665"/>
            </a:xfrm>
            <a:prstGeom prst="rect">
              <a:avLst/>
            </a:prstGeom>
            <a:solidFill>
              <a:schemeClr val="bg1">
                <a:lumMod val="95000"/>
              </a:schemeClr>
            </a:solidFill>
          </p:spPr>
          <p:txBody>
            <a:bodyPr wrap="none">
              <a:spAutoFit/>
            </a:bodyPr>
            <a:lstStyle/>
            <a:p>
              <a:r>
                <a:rPr lang="en-US" altLang="en-US" sz="2400" dirty="0">
                  <a:solidFill>
                    <a:schemeClr val="accent2"/>
                  </a:solidFill>
                </a:rPr>
                <a:t>Participant is taxed annually on the “Economic Benefit ” </a:t>
              </a:r>
            </a:p>
          </p:txBody>
        </p:sp>
        <p:sp>
          <p:nvSpPr>
            <p:cNvPr id="11" name="Rectangle 10"/>
            <p:cNvSpPr/>
            <p:nvPr/>
          </p:nvSpPr>
          <p:spPr>
            <a:xfrm>
              <a:off x="768620" y="2099907"/>
              <a:ext cx="442741" cy="461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ym typeface="Wingdings 3"/>
                </a:rPr>
                <a:t></a:t>
              </a:r>
              <a:endParaRPr lang="en-US" sz="2400" dirty="0"/>
            </a:p>
          </p:txBody>
        </p:sp>
      </p:grpSp>
      <p:grpSp>
        <p:nvGrpSpPr>
          <p:cNvPr id="21" name="Group 20"/>
          <p:cNvGrpSpPr/>
          <p:nvPr/>
        </p:nvGrpSpPr>
        <p:grpSpPr>
          <a:xfrm>
            <a:off x="317500" y="2469030"/>
            <a:ext cx="7831255" cy="461665"/>
            <a:chOff x="768620" y="2099907"/>
            <a:chExt cx="7660804" cy="461665"/>
          </a:xfrm>
          <a:solidFill>
            <a:schemeClr val="accent1"/>
          </a:solidFill>
        </p:grpSpPr>
        <p:sp>
          <p:nvSpPr>
            <p:cNvPr id="22" name="Rectangle 21"/>
            <p:cNvSpPr/>
            <p:nvPr/>
          </p:nvSpPr>
          <p:spPr>
            <a:xfrm>
              <a:off x="1296705" y="2099907"/>
              <a:ext cx="7132719" cy="461665"/>
            </a:xfrm>
            <a:prstGeom prst="rect">
              <a:avLst/>
            </a:prstGeom>
            <a:solidFill>
              <a:schemeClr val="bg1">
                <a:lumMod val="95000"/>
              </a:schemeClr>
            </a:solidFill>
          </p:spPr>
          <p:txBody>
            <a:bodyPr wrap="none">
              <a:spAutoFit/>
            </a:bodyPr>
            <a:lstStyle/>
            <a:p>
              <a:r>
                <a:rPr lang="en-US" altLang="en-US" sz="2400" dirty="0">
                  <a:solidFill>
                    <a:schemeClr val="accent2"/>
                  </a:solidFill>
                </a:rPr>
                <a:t>Economic Benefit = Net Amount at Risk (face – CV) </a:t>
              </a:r>
            </a:p>
          </p:txBody>
        </p:sp>
        <p:sp>
          <p:nvSpPr>
            <p:cNvPr id="23" name="Rectangle 22"/>
            <p:cNvSpPr/>
            <p:nvPr/>
          </p:nvSpPr>
          <p:spPr>
            <a:xfrm>
              <a:off x="768620" y="2099907"/>
              <a:ext cx="442741" cy="461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ym typeface="Wingdings 3"/>
                </a:rPr>
                <a:t></a:t>
              </a:r>
              <a:endParaRPr lang="en-US" sz="2400" dirty="0"/>
            </a:p>
          </p:txBody>
        </p:sp>
      </p:grpSp>
      <p:grpSp>
        <p:nvGrpSpPr>
          <p:cNvPr id="24" name="Group 23"/>
          <p:cNvGrpSpPr/>
          <p:nvPr/>
        </p:nvGrpSpPr>
        <p:grpSpPr>
          <a:xfrm>
            <a:off x="317500" y="3216156"/>
            <a:ext cx="4986886" cy="461665"/>
            <a:chOff x="768620" y="2099907"/>
            <a:chExt cx="4878343" cy="461665"/>
          </a:xfrm>
          <a:solidFill>
            <a:schemeClr val="accent1"/>
          </a:solidFill>
        </p:grpSpPr>
        <p:sp>
          <p:nvSpPr>
            <p:cNvPr id="25" name="Rectangle 24"/>
            <p:cNvSpPr/>
            <p:nvPr/>
          </p:nvSpPr>
          <p:spPr>
            <a:xfrm>
              <a:off x="1296705" y="2099907"/>
              <a:ext cx="4350258" cy="461665"/>
            </a:xfrm>
            <a:prstGeom prst="rect">
              <a:avLst/>
            </a:prstGeom>
            <a:solidFill>
              <a:schemeClr val="bg1">
                <a:lumMod val="95000"/>
              </a:schemeClr>
            </a:solidFill>
          </p:spPr>
          <p:txBody>
            <a:bodyPr wrap="none">
              <a:spAutoFit/>
            </a:bodyPr>
            <a:lstStyle/>
            <a:p>
              <a:r>
                <a:rPr lang="en-US" altLang="en-US" sz="2400" dirty="0">
                  <a:solidFill>
                    <a:schemeClr val="accent2"/>
                  </a:solidFill>
                </a:rPr>
                <a:t>Recoverable as “tax free basis”</a:t>
              </a:r>
            </a:p>
          </p:txBody>
        </p:sp>
        <p:sp>
          <p:nvSpPr>
            <p:cNvPr id="26" name="Rectangle 25"/>
            <p:cNvSpPr/>
            <p:nvPr/>
          </p:nvSpPr>
          <p:spPr>
            <a:xfrm>
              <a:off x="768620" y="2099907"/>
              <a:ext cx="442741" cy="461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ym typeface="Wingdings 3"/>
                </a:rPr>
                <a:t></a:t>
              </a:r>
              <a:endParaRPr lang="en-US" sz="2400" dirty="0"/>
            </a:p>
          </p:txBody>
        </p:sp>
      </p:grpSp>
      <p:sp>
        <p:nvSpPr>
          <p:cNvPr id="5" name="Slide Number Placeholder 4"/>
          <p:cNvSpPr>
            <a:spLocks noGrp="1"/>
          </p:cNvSpPr>
          <p:nvPr>
            <p:ph type="sldNum" sz="quarter" idx="12"/>
          </p:nvPr>
        </p:nvSpPr>
        <p:spPr/>
        <p:txBody>
          <a:bodyPr/>
          <a:lstStyle/>
          <a:p>
            <a:fld id="{9F495958-F516-439A-814A-D2DC1CC7FCCF}" type="slidenum">
              <a:rPr lang="en-US" smtClean="0"/>
              <a:t>25</a:t>
            </a:fld>
            <a:endParaRPr lang="en-US" dirty="0"/>
          </a:p>
        </p:txBody>
      </p:sp>
    </p:spTree>
    <p:extLst>
      <p:ext uri="{BB962C8B-B14F-4D97-AF65-F5344CB8AC3E}">
        <p14:creationId xmlns:p14="http://schemas.microsoft.com/office/powerpoint/2010/main" val="113428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grpSp>
        <p:nvGrpSpPr>
          <p:cNvPr id="8" name="Group 7"/>
          <p:cNvGrpSpPr/>
          <p:nvPr/>
        </p:nvGrpSpPr>
        <p:grpSpPr>
          <a:xfrm>
            <a:off x="839746" y="2353304"/>
            <a:ext cx="2892488" cy="2888504"/>
            <a:chOff x="755780" y="2260001"/>
            <a:chExt cx="2892488" cy="2888504"/>
          </a:xfrm>
        </p:grpSpPr>
        <p:sp>
          <p:nvSpPr>
            <p:cNvPr id="9" name="Oval 8"/>
            <p:cNvSpPr/>
            <p:nvPr/>
          </p:nvSpPr>
          <p:spPr>
            <a:xfrm>
              <a:off x="1054359" y="2556588"/>
              <a:ext cx="2295330" cy="229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t>!</a:t>
              </a:r>
              <a:endParaRPr lang="en-US" sz="13800" dirty="0"/>
            </a:p>
          </p:txBody>
        </p:sp>
        <p:sp>
          <p:nvSpPr>
            <p:cNvPr id="10" name="Oval 9"/>
            <p:cNvSpPr/>
            <p:nvPr/>
          </p:nvSpPr>
          <p:spPr>
            <a:xfrm>
              <a:off x="755780" y="2260001"/>
              <a:ext cx="2892488" cy="2888504"/>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1" name="Rectangle 10"/>
          <p:cNvSpPr/>
          <p:nvPr/>
        </p:nvSpPr>
        <p:spPr>
          <a:xfrm>
            <a:off x="3862864" y="2828060"/>
            <a:ext cx="4572000" cy="1938992"/>
          </a:xfrm>
          <a:prstGeom prst="rect">
            <a:avLst/>
          </a:prstGeom>
        </p:spPr>
        <p:txBody>
          <a:bodyPr anchor="ctr">
            <a:spAutoFit/>
          </a:bodyPr>
          <a:lstStyle/>
          <a:p>
            <a:pPr lvl="0"/>
            <a:r>
              <a:rPr lang="en-US" sz="4000" dirty="0">
                <a:solidFill>
                  <a:schemeClr val="accent2"/>
                </a:solidFill>
              </a:rPr>
              <a:t>The same product must be offered for all participants</a:t>
            </a:r>
          </a:p>
        </p:txBody>
      </p:sp>
      <p:sp>
        <p:nvSpPr>
          <p:cNvPr id="12" name="Slide Number Placeholder 11"/>
          <p:cNvSpPr>
            <a:spLocks noGrp="1"/>
          </p:cNvSpPr>
          <p:nvPr>
            <p:ph type="sldNum" sz="quarter" idx="12"/>
          </p:nvPr>
        </p:nvSpPr>
        <p:spPr/>
        <p:txBody>
          <a:bodyPr/>
          <a:lstStyle/>
          <a:p>
            <a:fld id="{9F495958-F516-439A-814A-D2DC1CC7FCCF}" type="slidenum">
              <a:rPr lang="en-US" smtClean="0"/>
              <a:t>26</a:t>
            </a:fld>
            <a:endParaRPr lang="en-US" dirty="0"/>
          </a:p>
        </p:txBody>
      </p:sp>
    </p:spTree>
    <p:extLst>
      <p:ext uri="{BB962C8B-B14F-4D97-AF65-F5344CB8AC3E}">
        <p14:creationId xmlns:p14="http://schemas.microsoft.com/office/powerpoint/2010/main" val="28018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p:cNvSpPr>
          <p:nvPr>
            <p:ph type="title"/>
          </p:nvPr>
        </p:nvSpPr>
        <p:spPr/>
        <p:txBody>
          <a:bodyPr/>
          <a:lstStyle/>
          <a:p>
            <a:r>
              <a:rPr lang="en-US" dirty="0" smtClean="0"/>
              <a:t>ACCELERATED BENEFIT RIDERS</a:t>
            </a:r>
          </a:p>
        </p:txBody>
      </p:sp>
      <p:grpSp>
        <p:nvGrpSpPr>
          <p:cNvPr id="9" name="Group 8"/>
          <p:cNvGrpSpPr/>
          <p:nvPr/>
        </p:nvGrpSpPr>
        <p:grpSpPr>
          <a:xfrm>
            <a:off x="317500" y="1735138"/>
            <a:ext cx="6363218" cy="954108"/>
            <a:chOff x="768620" y="2099906"/>
            <a:chExt cx="6224720" cy="954108"/>
          </a:xfrm>
          <a:solidFill>
            <a:schemeClr val="accent1"/>
          </a:solidFill>
        </p:grpSpPr>
        <p:sp>
          <p:nvSpPr>
            <p:cNvPr id="10" name="Rectangle 9"/>
            <p:cNvSpPr/>
            <p:nvPr/>
          </p:nvSpPr>
          <p:spPr>
            <a:xfrm>
              <a:off x="1296707" y="2099907"/>
              <a:ext cx="5696633" cy="954107"/>
            </a:xfrm>
            <a:prstGeom prst="rect">
              <a:avLst/>
            </a:prstGeom>
            <a:solidFill>
              <a:schemeClr val="bg1">
                <a:lumMod val="95000"/>
              </a:schemeClr>
            </a:solidFill>
          </p:spPr>
          <p:txBody>
            <a:bodyPr wrap="square">
              <a:spAutoFit/>
            </a:bodyPr>
            <a:lstStyle/>
            <a:p>
              <a:r>
                <a:rPr lang="en-US" altLang="en-US" sz="2800" dirty="0">
                  <a:solidFill>
                    <a:schemeClr val="accent2"/>
                  </a:solidFill>
                </a:rPr>
                <a:t>Benefits can not be exercised while policy is owned by plan</a:t>
              </a:r>
            </a:p>
          </p:txBody>
        </p:sp>
        <p:sp>
          <p:nvSpPr>
            <p:cNvPr id="11" name="Rectangle 10"/>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2" name="Group 11"/>
          <p:cNvGrpSpPr/>
          <p:nvPr/>
        </p:nvGrpSpPr>
        <p:grpSpPr>
          <a:xfrm>
            <a:off x="317500" y="2984493"/>
            <a:ext cx="5840704" cy="954108"/>
            <a:chOff x="768620" y="2099906"/>
            <a:chExt cx="5713579" cy="954108"/>
          </a:xfrm>
          <a:solidFill>
            <a:schemeClr val="accent1"/>
          </a:solidFill>
        </p:grpSpPr>
        <p:sp>
          <p:nvSpPr>
            <p:cNvPr id="13" name="Rectangle 12"/>
            <p:cNvSpPr/>
            <p:nvPr/>
          </p:nvSpPr>
          <p:spPr>
            <a:xfrm>
              <a:off x="1296705" y="2099907"/>
              <a:ext cx="5185494" cy="954107"/>
            </a:xfrm>
            <a:prstGeom prst="rect">
              <a:avLst/>
            </a:prstGeom>
            <a:solidFill>
              <a:schemeClr val="bg1">
                <a:lumMod val="95000"/>
              </a:schemeClr>
            </a:solidFill>
          </p:spPr>
          <p:txBody>
            <a:bodyPr wrap="square">
              <a:spAutoFit/>
            </a:bodyPr>
            <a:lstStyle/>
            <a:p>
              <a:r>
                <a:rPr lang="en-US" altLang="en-US" sz="2800" dirty="0">
                  <a:solidFill>
                    <a:schemeClr val="accent2"/>
                  </a:solidFill>
                </a:rPr>
                <a:t>ABR Terminal &amp; Chronic can be included in any plan</a:t>
              </a:r>
            </a:p>
          </p:txBody>
        </p:sp>
        <p:sp>
          <p:nvSpPr>
            <p:cNvPr id="14" name="Rectangle 13"/>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5" name="Group 14"/>
          <p:cNvGrpSpPr/>
          <p:nvPr/>
        </p:nvGrpSpPr>
        <p:grpSpPr>
          <a:xfrm>
            <a:off x="317500" y="4129405"/>
            <a:ext cx="5299530" cy="954108"/>
            <a:chOff x="768620" y="2099906"/>
            <a:chExt cx="5184184" cy="954108"/>
          </a:xfrm>
          <a:solidFill>
            <a:schemeClr val="accent1"/>
          </a:solidFill>
        </p:grpSpPr>
        <p:sp>
          <p:nvSpPr>
            <p:cNvPr id="16" name="Rectangle 15"/>
            <p:cNvSpPr/>
            <p:nvPr/>
          </p:nvSpPr>
          <p:spPr>
            <a:xfrm>
              <a:off x="1296706" y="2099907"/>
              <a:ext cx="4656098" cy="954107"/>
            </a:xfrm>
            <a:prstGeom prst="rect">
              <a:avLst/>
            </a:prstGeom>
            <a:solidFill>
              <a:schemeClr val="bg1">
                <a:lumMod val="95000"/>
              </a:schemeClr>
            </a:solidFill>
          </p:spPr>
          <p:txBody>
            <a:bodyPr wrap="square">
              <a:spAutoFit/>
            </a:bodyPr>
            <a:lstStyle/>
            <a:p>
              <a:r>
                <a:rPr lang="en-US" altLang="en-US" sz="2800" dirty="0">
                  <a:solidFill>
                    <a:schemeClr val="accent2"/>
                  </a:solidFill>
                </a:rPr>
                <a:t>ABR Critical is only available in Profit Sharing Plans</a:t>
              </a:r>
            </a:p>
          </p:txBody>
        </p:sp>
        <p:sp>
          <p:nvSpPr>
            <p:cNvPr id="17" name="Rectangle 16"/>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sp>
        <p:nvSpPr>
          <p:cNvPr id="18" name="Text Box 4"/>
          <p:cNvSpPr txBox="1">
            <a:spLocks noChangeArrowheads="1"/>
          </p:cNvSpPr>
          <p:nvPr/>
        </p:nvSpPr>
        <p:spPr bwMode="auto">
          <a:xfrm>
            <a:off x="833719" y="5458501"/>
            <a:ext cx="7812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rgbClr val="DBFCB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4000">
                <a:solidFill>
                  <a:srgbClr val="FCC2B2"/>
                </a:solidFill>
                <a:latin typeface="Times New Roman" pitchFamily="18" charset="0"/>
              </a:defRPr>
            </a:lvl1pPr>
            <a:lvl2pPr marL="742950" indent="-285750" eaLnBrk="0" hangingPunct="0">
              <a:defRPr sz="4000">
                <a:solidFill>
                  <a:srgbClr val="FCC2B2"/>
                </a:solidFill>
                <a:latin typeface="Times New Roman" pitchFamily="18" charset="0"/>
              </a:defRPr>
            </a:lvl2pPr>
            <a:lvl3pPr marL="1143000" indent="-228600" eaLnBrk="0" hangingPunct="0">
              <a:defRPr sz="4000">
                <a:solidFill>
                  <a:srgbClr val="FCC2B2"/>
                </a:solidFill>
                <a:latin typeface="Times New Roman" pitchFamily="18" charset="0"/>
              </a:defRPr>
            </a:lvl3pPr>
            <a:lvl4pPr marL="1600200" indent="-228600" eaLnBrk="0" hangingPunct="0">
              <a:defRPr sz="4000">
                <a:solidFill>
                  <a:srgbClr val="FCC2B2"/>
                </a:solidFill>
                <a:latin typeface="Times New Roman" pitchFamily="18" charset="0"/>
              </a:defRPr>
            </a:lvl4pPr>
            <a:lvl5pPr marL="2057400" indent="-228600" eaLnBrk="0" hangingPunct="0">
              <a:defRPr sz="4000">
                <a:solidFill>
                  <a:srgbClr val="FCC2B2"/>
                </a:solidFill>
                <a:latin typeface="Times New Roman" pitchFamily="18" charset="0"/>
              </a:defRPr>
            </a:lvl5pPr>
            <a:lvl6pPr marL="2514600" indent="-228600" algn="ctr" eaLnBrk="0" fontAlgn="base" hangingPunct="0">
              <a:lnSpc>
                <a:spcPct val="85000"/>
              </a:lnSpc>
              <a:spcBef>
                <a:spcPct val="0"/>
              </a:spcBef>
              <a:spcAft>
                <a:spcPct val="0"/>
              </a:spcAft>
              <a:defRPr sz="4000">
                <a:solidFill>
                  <a:srgbClr val="FCC2B2"/>
                </a:solidFill>
                <a:latin typeface="Times New Roman" pitchFamily="18" charset="0"/>
              </a:defRPr>
            </a:lvl6pPr>
            <a:lvl7pPr marL="2971800" indent="-228600" algn="ctr" eaLnBrk="0" fontAlgn="base" hangingPunct="0">
              <a:lnSpc>
                <a:spcPct val="85000"/>
              </a:lnSpc>
              <a:spcBef>
                <a:spcPct val="0"/>
              </a:spcBef>
              <a:spcAft>
                <a:spcPct val="0"/>
              </a:spcAft>
              <a:defRPr sz="4000">
                <a:solidFill>
                  <a:srgbClr val="FCC2B2"/>
                </a:solidFill>
                <a:latin typeface="Times New Roman" pitchFamily="18" charset="0"/>
              </a:defRPr>
            </a:lvl7pPr>
            <a:lvl8pPr marL="3429000" indent="-228600" algn="ctr" eaLnBrk="0" fontAlgn="base" hangingPunct="0">
              <a:lnSpc>
                <a:spcPct val="85000"/>
              </a:lnSpc>
              <a:spcBef>
                <a:spcPct val="0"/>
              </a:spcBef>
              <a:spcAft>
                <a:spcPct val="0"/>
              </a:spcAft>
              <a:defRPr sz="4000">
                <a:solidFill>
                  <a:srgbClr val="FCC2B2"/>
                </a:solidFill>
                <a:latin typeface="Times New Roman" pitchFamily="18" charset="0"/>
              </a:defRPr>
            </a:lvl8pPr>
            <a:lvl9pPr marL="3886200" indent="-228600" algn="ctr" eaLnBrk="0" fontAlgn="base" hangingPunct="0">
              <a:lnSpc>
                <a:spcPct val="85000"/>
              </a:lnSpc>
              <a:spcBef>
                <a:spcPct val="0"/>
              </a:spcBef>
              <a:spcAft>
                <a:spcPct val="0"/>
              </a:spcAft>
              <a:defRPr sz="4000">
                <a:solidFill>
                  <a:srgbClr val="FCC2B2"/>
                </a:solidFill>
                <a:latin typeface="Times New Roman" pitchFamily="18" charset="0"/>
              </a:defRPr>
            </a:lvl9pPr>
          </a:lstStyle>
          <a:p>
            <a:pPr eaLnBrk="1" hangingPunct="1">
              <a:spcBef>
                <a:spcPts val="0"/>
              </a:spcBef>
            </a:pPr>
            <a:r>
              <a:rPr lang="en-US" sz="1200" dirty="0">
                <a:solidFill>
                  <a:schemeClr val="tx1"/>
                </a:solidFill>
                <a:latin typeface="Arial Narrow" panose="020B0606020202030204" pitchFamily="34" charset="0"/>
              </a:rPr>
              <a:t>Accelerated Benefit Riders are optional and may not be available in all states or on all products.  Receipt of Accelerated Benefits will reduce the Cash Value and Death Benefit otherwise payable under the policy,  may result in a taxable event, and may affect your client’s eligibility for public assistance programs</a:t>
            </a:r>
            <a:r>
              <a:rPr lang="en-US" sz="1200" dirty="0" smtClean="0">
                <a:solidFill>
                  <a:schemeClr val="tx1"/>
                </a:solidFill>
                <a:latin typeface="Arial Narrow" panose="020B0606020202030204" pitchFamily="34" charset="0"/>
              </a:rPr>
              <a:t>. Riders are supplemental benefits that can be added to a life insurance policy and are not suitable unless the client has a need for life insurance.</a:t>
            </a:r>
            <a:endParaRPr lang="en-US" sz="1200" dirty="0">
              <a:solidFill>
                <a:schemeClr val="tx1"/>
              </a:solidFill>
              <a:latin typeface="Arial Narrow" panose="020B0606020202030204" pitchFamily="34" charset="0"/>
            </a:endParaRPr>
          </a:p>
        </p:txBody>
      </p:sp>
      <p:sp>
        <p:nvSpPr>
          <p:cNvPr id="7" name="Slide Number Placeholder 6"/>
          <p:cNvSpPr>
            <a:spLocks noGrp="1"/>
          </p:cNvSpPr>
          <p:nvPr>
            <p:ph type="sldNum" sz="quarter" idx="12"/>
          </p:nvPr>
        </p:nvSpPr>
        <p:spPr/>
        <p:txBody>
          <a:bodyPr/>
          <a:lstStyle/>
          <a:p>
            <a:fld id="{9F495958-F516-439A-814A-D2DC1CC7FCCF}" type="slidenum">
              <a:rPr lang="en-US" smtClean="0"/>
              <a:t>27</a:t>
            </a:fld>
            <a:endParaRPr lang="en-US" dirty="0"/>
          </a:p>
        </p:txBody>
      </p:sp>
    </p:spTree>
    <p:extLst>
      <p:ext uri="{BB962C8B-B14F-4D97-AF65-F5344CB8AC3E}">
        <p14:creationId xmlns:p14="http://schemas.microsoft.com/office/powerpoint/2010/main" val="95335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INCLUDE LIFE INSURANCE?</a:t>
            </a:r>
            <a:endParaRPr lang="en-US" dirty="0"/>
          </a:p>
        </p:txBody>
      </p:sp>
      <p:sp>
        <p:nvSpPr>
          <p:cNvPr id="3" name="Slide Number Placeholder 2"/>
          <p:cNvSpPr>
            <a:spLocks noGrp="1"/>
          </p:cNvSpPr>
          <p:nvPr>
            <p:ph type="sldNum" sz="quarter" idx="10"/>
          </p:nvPr>
        </p:nvSpPr>
        <p:spPr/>
        <p:txBody>
          <a:bodyPr/>
          <a:lstStyle/>
          <a:p>
            <a:fld id="{9F495958-F516-439A-814A-D2DC1CC7FCCF}"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80974456"/>
              </p:ext>
            </p:extLst>
          </p:nvPr>
        </p:nvGraphicFramePr>
        <p:xfrm>
          <a:off x="614073" y="2141317"/>
          <a:ext cx="7708123" cy="1285240"/>
        </p:xfrm>
        <a:graphic>
          <a:graphicData uri="http://schemas.openxmlformats.org/drawingml/2006/table">
            <a:tbl>
              <a:tblPr firstRow="1" bandRow="1">
                <a:tableStyleId>{5C22544A-7EE6-4342-B048-85BDC9FD1C3A}</a:tableStyleId>
              </a:tblPr>
              <a:tblGrid>
                <a:gridCol w="7708123"/>
              </a:tblGrid>
              <a:tr h="370840">
                <a:tc>
                  <a:txBody>
                    <a:bodyPr/>
                    <a:lstStyle/>
                    <a:p>
                      <a:r>
                        <a:rPr lang="en-US" dirty="0" smtClean="0"/>
                        <a:t>$137,278 WL</a:t>
                      </a:r>
                      <a:r>
                        <a:rPr lang="en-US" baseline="0" dirty="0" smtClean="0"/>
                        <a:t> premium (using Rev. Rul. 74-307)</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In a 33% tax bracket client would have to gross $204,893 to net the $137,278 premium on an after-tax basis.</a:t>
                      </a:r>
                    </a:p>
                    <a:p>
                      <a:endParaRPr lang="en-US" dirty="0"/>
                    </a:p>
                  </a:txBody>
                  <a:tcPr/>
                </a:tc>
              </a:tr>
            </a:tbl>
          </a:graphicData>
        </a:graphic>
      </p:graphicFrame>
      <p:sp>
        <p:nvSpPr>
          <p:cNvPr id="8" name="TextBox 7"/>
          <p:cNvSpPr txBox="1"/>
          <p:nvPr/>
        </p:nvSpPr>
        <p:spPr>
          <a:xfrm>
            <a:off x="509285" y="1377386"/>
            <a:ext cx="7951808" cy="369332"/>
          </a:xfrm>
          <a:prstGeom prst="rect">
            <a:avLst/>
          </a:prstGeom>
          <a:noFill/>
        </p:spPr>
        <p:txBody>
          <a:bodyPr wrap="square" rtlCol="0">
            <a:spAutoFit/>
          </a:bodyPr>
          <a:lstStyle/>
          <a:p>
            <a:r>
              <a:rPr lang="en-US" dirty="0" smtClean="0">
                <a:latin typeface="+mn-lt"/>
              </a:rPr>
              <a:t>Let’s use the example of the 55 year old dentist:</a:t>
            </a:r>
            <a:endParaRPr lang="en-US" dirty="0">
              <a:latin typeface="+mn-lt"/>
            </a:endParaRPr>
          </a:p>
        </p:txBody>
      </p:sp>
      <p:sp>
        <p:nvSpPr>
          <p:cNvPr id="9" name="Text Box 4"/>
          <p:cNvSpPr txBox="1">
            <a:spLocks noChangeArrowheads="1"/>
          </p:cNvSpPr>
          <p:nvPr/>
        </p:nvSpPr>
        <p:spPr bwMode="auto">
          <a:xfrm>
            <a:off x="412468" y="4963932"/>
            <a:ext cx="8048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000" dirty="0"/>
              <a:t>The above example is purely hypothetical and for illustrative purposes only.  The example shown above does not represent the setup of any particular plan and your results likely will differ.</a:t>
            </a:r>
          </a:p>
        </p:txBody>
      </p:sp>
      <p:sp>
        <p:nvSpPr>
          <p:cNvPr id="10" name="TextBox 9"/>
          <p:cNvSpPr txBox="1"/>
          <p:nvPr/>
        </p:nvSpPr>
        <p:spPr>
          <a:xfrm>
            <a:off x="614074" y="1771985"/>
            <a:ext cx="4031053" cy="369332"/>
          </a:xfrm>
          <a:prstGeom prst="rect">
            <a:avLst/>
          </a:prstGeom>
          <a:noFill/>
          <a:ln>
            <a:solidFill>
              <a:schemeClr val="accent1"/>
            </a:solidFill>
          </a:ln>
        </p:spPr>
        <p:txBody>
          <a:bodyPr wrap="square" rtlCol="0">
            <a:spAutoFit/>
          </a:bodyPr>
          <a:lstStyle/>
          <a:p>
            <a:r>
              <a:rPr lang="en-US" dirty="0" smtClean="0"/>
              <a:t>$253,859 412(e)(3) Contribution</a:t>
            </a:r>
            <a:endParaRPr lang="en-US" dirty="0"/>
          </a:p>
        </p:txBody>
      </p:sp>
      <p:sp>
        <p:nvSpPr>
          <p:cNvPr id="11" name="Rectangle 95"/>
          <p:cNvSpPr>
            <a:spLocks noChangeArrowheads="1"/>
          </p:cNvSpPr>
          <p:nvPr/>
        </p:nvSpPr>
        <p:spPr bwMode="auto">
          <a:xfrm>
            <a:off x="252535" y="5364042"/>
            <a:ext cx="8785184"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90000"/>
              </a:lnSpc>
            </a:pPr>
            <a:r>
              <a:rPr lang="en-US" sz="1000" dirty="0"/>
              <a:t>Benefit formula: 127.66% of compensation for each year of </a:t>
            </a:r>
            <a:r>
              <a:rPr lang="en-US" sz="1000" dirty="0" smtClean="0"/>
              <a:t>participation </a:t>
            </a:r>
            <a:r>
              <a:rPr lang="en-US" sz="1000" dirty="0"/>
              <a:t>less than 25 </a:t>
            </a:r>
            <a:r>
              <a:rPr lang="en-US" sz="1000" dirty="0" smtClean="0"/>
              <a:t>years</a:t>
            </a:r>
            <a:r>
              <a:rPr lang="en-US" sz="1000" dirty="0"/>
              <a:t>.</a:t>
            </a:r>
          </a:p>
          <a:p>
            <a:pPr eaLnBrk="0" hangingPunct="0">
              <a:lnSpc>
                <a:spcPct val="90000"/>
              </a:lnSpc>
              <a:buClr>
                <a:srgbClr val="651143"/>
              </a:buClr>
              <a:buFont typeface="ZapfDingbats" pitchFamily="82" charset="2"/>
              <a:buNone/>
            </a:pPr>
            <a:r>
              <a:rPr lang="en-US" sz="1000" dirty="0"/>
              <a:t>NL Life Builder life insurance, form series 8311/8311ID(0306), standard non-smoker, unisex rates; max 2/3rd rule and Flexible Premium Annuity, form series 9614/9614ID(0307), issued by National Life Insurance Company, Montpelier, VT.  The above example is purely hypothetical and for illustrative purposes only.  The example shown above does not represent the setup of any particular plan and your results likely will differ.  Products may not be available in all states.  All insurance values shown are guaranteed.  Guarantees are dependent upon the claims-paying ability of the issuing company.  Contributions are calculated based on the guarantees in the products.</a:t>
            </a:r>
          </a:p>
        </p:txBody>
      </p:sp>
      <p:graphicFrame>
        <p:nvGraphicFramePr>
          <p:cNvPr id="6" name="Table 5"/>
          <p:cNvGraphicFramePr>
            <a:graphicFrameLocks noGrp="1"/>
          </p:cNvGraphicFramePr>
          <p:nvPr>
            <p:extLst>
              <p:ext uri="{D42A27DB-BD31-4B8C-83A1-F6EECF244321}">
                <p14:modId xmlns:p14="http://schemas.microsoft.com/office/powerpoint/2010/main" val="3281918312"/>
              </p:ext>
            </p:extLst>
          </p:nvPr>
        </p:nvGraphicFramePr>
        <p:xfrm>
          <a:off x="614074" y="3862537"/>
          <a:ext cx="6953758" cy="741680"/>
        </p:xfrm>
        <a:graphic>
          <a:graphicData uri="http://schemas.openxmlformats.org/drawingml/2006/table">
            <a:tbl>
              <a:tblPr firstRow="1" bandRow="1">
                <a:tableStyleId>{5C22544A-7EE6-4342-B048-85BDC9FD1C3A}</a:tableStyleId>
              </a:tblPr>
              <a:tblGrid>
                <a:gridCol w="2426462"/>
                <a:gridCol w="1960880"/>
                <a:gridCol w="2566416"/>
              </a:tblGrid>
              <a:tr h="370840">
                <a:tc>
                  <a:txBody>
                    <a:bodyPr/>
                    <a:lstStyle/>
                    <a:p>
                      <a:r>
                        <a:rPr lang="en-US" dirty="0" smtClean="0"/>
                        <a:t>Pre-Tax vs After-Tax</a:t>
                      </a:r>
                      <a:endParaRPr lang="en-US" dirty="0"/>
                    </a:p>
                  </a:txBody>
                  <a:tcPr/>
                </a:tc>
                <a:tc>
                  <a:txBody>
                    <a:bodyPr/>
                    <a:lstStyle/>
                    <a:p>
                      <a:r>
                        <a:rPr lang="en-US" dirty="0" smtClean="0"/>
                        <a:t>Annual Savings</a:t>
                      </a:r>
                      <a:endParaRPr lang="en-US" dirty="0"/>
                    </a:p>
                  </a:txBody>
                  <a:tcPr/>
                </a:tc>
                <a:tc>
                  <a:txBody>
                    <a:bodyPr/>
                    <a:lstStyle/>
                    <a:p>
                      <a:r>
                        <a:rPr lang="en-US" dirty="0" smtClean="0"/>
                        <a:t>Savings Over 5 Years</a:t>
                      </a:r>
                      <a:endParaRPr lang="en-US" dirty="0"/>
                    </a:p>
                  </a:txBody>
                  <a:tcPr/>
                </a:tc>
              </a:tr>
              <a:tr h="370840">
                <a:tc>
                  <a:txBody>
                    <a:bodyPr/>
                    <a:lstStyle/>
                    <a:p>
                      <a:pPr algn="ctr"/>
                      <a:r>
                        <a:rPr lang="en-US" dirty="0" smtClean="0"/>
                        <a:t>204,893</a:t>
                      </a:r>
                      <a:r>
                        <a:rPr lang="en-US" baseline="0" dirty="0" smtClean="0"/>
                        <a:t> – 137,278 </a:t>
                      </a:r>
                      <a:endParaRPr lang="en-US" dirty="0"/>
                    </a:p>
                  </a:txBody>
                  <a:tcPr/>
                </a:tc>
                <a:tc>
                  <a:txBody>
                    <a:bodyPr/>
                    <a:lstStyle/>
                    <a:p>
                      <a:pPr algn="ctr"/>
                      <a:r>
                        <a:rPr lang="en-US" dirty="0" smtClean="0"/>
                        <a:t>$67,615</a:t>
                      </a:r>
                      <a:endParaRPr lang="en-US" dirty="0"/>
                    </a:p>
                  </a:txBody>
                  <a:tcPr/>
                </a:tc>
                <a:tc>
                  <a:txBody>
                    <a:bodyPr/>
                    <a:lstStyle/>
                    <a:p>
                      <a:pPr algn="ctr"/>
                      <a:r>
                        <a:rPr lang="en-US" dirty="0" smtClean="0"/>
                        <a:t>$338,075</a:t>
                      </a:r>
                      <a:endParaRPr lang="en-US" dirty="0"/>
                    </a:p>
                  </a:txBody>
                  <a:tcPr/>
                </a:tc>
              </a:tr>
            </a:tbl>
          </a:graphicData>
        </a:graphic>
      </p:graphicFrame>
    </p:spTree>
    <p:extLst>
      <p:ext uri="{BB962C8B-B14F-4D97-AF65-F5344CB8AC3E}">
        <p14:creationId xmlns:p14="http://schemas.microsoft.com/office/powerpoint/2010/main" val="3128639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708846" y="1735138"/>
            <a:ext cx="1903446" cy="4236454"/>
            <a:chOff x="4708846" y="1735138"/>
            <a:chExt cx="1903446" cy="4236454"/>
          </a:xfrm>
        </p:grpSpPr>
        <p:sp>
          <p:nvSpPr>
            <p:cNvPr id="21" name="Rectangle 20"/>
            <p:cNvSpPr/>
            <p:nvPr/>
          </p:nvSpPr>
          <p:spPr>
            <a:xfrm>
              <a:off x="4708847" y="1735138"/>
              <a:ext cx="1903445" cy="42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endParaRPr lang="en-US" sz="2000" b="1" dirty="0">
                <a:solidFill>
                  <a:schemeClr val="accent2"/>
                </a:solidFill>
              </a:endParaRPr>
            </a:p>
          </p:txBody>
        </p:sp>
        <p:sp>
          <p:nvSpPr>
            <p:cNvPr id="22" name="Rounded Rectangle 21"/>
            <p:cNvSpPr/>
            <p:nvPr/>
          </p:nvSpPr>
          <p:spPr>
            <a:xfrm>
              <a:off x="4914120" y="2607778"/>
              <a:ext cx="1492898" cy="3165378"/>
            </a:xfrm>
            <a:prstGeom prst="roundRect">
              <a:avLst>
                <a:gd name="adj" fmla="val 91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4914120" y="4190468"/>
              <a:ext cx="1492898" cy="1582689"/>
            </a:xfrm>
            <a:custGeom>
              <a:avLst/>
              <a:gdLst/>
              <a:ahLst/>
              <a:cxnLst/>
              <a:rect l="l" t="t" r="r" b="b"/>
              <a:pathLst>
                <a:path w="1492898" h="1582689">
                  <a:moveTo>
                    <a:pt x="0" y="0"/>
                  </a:moveTo>
                  <a:lnTo>
                    <a:pt x="1492898" y="0"/>
                  </a:lnTo>
                  <a:lnTo>
                    <a:pt x="1492898" y="1445835"/>
                  </a:lnTo>
                  <a:cubicBezTo>
                    <a:pt x="1492898" y="1521417"/>
                    <a:pt x="1431626" y="1582689"/>
                    <a:pt x="1356044" y="1582689"/>
                  </a:cubicBezTo>
                  <a:lnTo>
                    <a:pt x="136854" y="1582689"/>
                  </a:lnTo>
                  <a:cubicBezTo>
                    <a:pt x="61272" y="1582689"/>
                    <a:pt x="0" y="1521417"/>
                    <a:pt x="0" y="144583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Cash</a:t>
              </a:r>
              <a:br>
                <a:rPr lang="en-US" dirty="0" smtClean="0"/>
              </a:br>
              <a:r>
                <a:rPr lang="en-US" dirty="0" smtClean="0"/>
                <a:t>Value</a:t>
              </a:r>
              <a:endParaRPr lang="en-US" dirty="0"/>
            </a:p>
          </p:txBody>
        </p:sp>
        <p:sp>
          <p:nvSpPr>
            <p:cNvPr id="9" name="Rectangle 8"/>
            <p:cNvSpPr/>
            <p:nvPr/>
          </p:nvSpPr>
          <p:spPr>
            <a:xfrm>
              <a:off x="4994981" y="2948867"/>
              <a:ext cx="1331176" cy="923330"/>
            </a:xfrm>
            <a:prstGeom prst="rect">
              <a:avLst/>
            </a:prstGeom>
          </p:spPr>
          <p:txBody>
            <a:bodyPr wrap="square">
              <a:spAutoFit/>
            </a:bodyPr>
            <a:lstStyle/>
            <a:p>
              <a:pPr algn="ctr"/>
              <a:r>
                <a:rPr lang="en-US" dirty="0" smtClean="0">
                  <a:solidFill>
                    <a:schemeClr val="bg1"/>
                  </a:solidFill>
                </a:rPr>
                <a:t>Net</a:t>
              </a:r>
              <a:br>
                <a:rPr lang="en-US" dirty="0" smtClean="0">
                  <a:solidFill>
                    <a:schemeClr val="bg1"/>
                  </a:solidFill>
                </a:rPr>
              </a:br>
              <a:r>
                <a:rPr lang="en-US" dirty="0" smtClean="0">
                  <a:solidFill>
                    <a:schemeClr val="bg1"/>
                  </a:solidFill>
                </a:rPr>
                <a:t>Amount</a:t>
              </a:r>
              <a:br>
                <a:rPr lang="en-US" dirty="0" smtClean="0">
                  <a:solidFill>
                    <a:schemeClr val="bg1"/>
                  </a:solidFill>
                </a:rPr>
              </a:br>
              <a:r>
                <a:rPr lang="en-US" dirty="0" smtClean="0">
                  <a:solidFill>
                    <a:schemeClr val="bg1"/>
                  </a:solidFill>
                </a:rPr>
                <a:t>at Risk</a:t>
              </a:r>
              <a:endParaRPr lang="en-US" dirty="0">
                <a:solidFill>
                  <a:schemeClr val="bg1"/>
                </a:solidFill>
              </a:endParaRPr>
            </a:p>
          </p:txBody>
        </p:sp>
        <p:sp>
          <p:nvSpPr>
            <p:cNvPr id="34" name="Rectangle 33"/>
            <p:cNvSpPr/>
            <p:nvPr/>
          </p:nvSpPr>
          <p:spPr>
            <a:xfrm>
              <a:off x="4708846" y="1735138"/>
              <a:ext cx="1903445" cy="65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LIFE POLICY</a:t>
              </a:r>
              <a:endParaRPr lang="en-US" b="1" dirty="0"/>
            </a:p>
          </p:txBody>
        </p:sp>
      </p:grpSp>
      <p:grpSp>
        <p:nvGrpSpPr>
          <p:cNvPr id="13" name="Group 12"/>
          <p:cNvGrpSpPr/>
          <p:nvPr/>
        </p:nvGrpSpPr>
        <p:grpSpPr>
          <a:xfrm>
            <a:off x="2509928" y="1735137"/>
            <a:ext cx="1903445" cy="4236455"/>
            <a:chOff x="2509928" y="1735137"/>
            <a:chExt cx="1903445" cy="4236455"/>
          </a:xfrm>
        </p:grpSpPr>
        <p:sp>
          <p:nvSpPr>
            <p:cNvPr id="7" name="Rectangle 6"/>
            <p:cNvSpPr/>
            <p:nvPr/>
          </p:nvSpPr>
          <p:spPr>
            <a:xfrm>
              <a:off x="2509928" y="1735138"/>
              <a:ext cx="1903445" cy="42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endParaRPr lang="en-US" sz="2000" b="1" dirty="0">
                <a:solidFill>
                  <a:schemeClr val="accent2"/>
                </a:solidFill>
              </a:endParaRPr>
            </a:p>
          </p:txBody>
        </p:sp>
        <p:sp>
          <p:nvSpPr>
            <p:cNvPr id="6" name="Rounded Rectangle 5"/>
            <p:cNvSpPr/>
            <p:nvPr/>
          </p:nvSpPr>
          <p:spPr>
            <a:xfrm>
              <a:off x="2715201" y="2607778"/>
              <a:ext cx="1492898" cy="3165378"/>
            </a:xfrm>
            <a:prstGeom prst="roundRect">
              <a:avLst>
                <a:gd name="adj" fmla="val 91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t>
              </a:r>
            </a:p>
          </p:txBody>
        </p:sp>
        <p:sp>
          <p:nvSpPr>
            <p:cNvPr id="12" name="Rectangle 11"/>
            <p:cNvSpPr/>
            <p:nvPr/>
          </p:nvSpPr>
          <p:spPr>
            <a:xfrm>
              <a:off x="2509928" y="1735137"/>
              <a:ext cx="1903445" cy="65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SIDE FUND</a:t>
              </a:r>
              <a:endParaRPr lang="en-US" b="1" dirty="0"/>
            </a:p>
          </p:txBody>
        </p:sp>
      </p:grpSp>
      <p:sp>
        <p:nvSpPr>
          <p:cNvPr id="3" name="Title 2"/>
          <p:cNvSpPr>
            <a:spLocks noGrp="1"/>
          </p:cNvSpPr>
          <p:nvPr>
            <p:ph type="title"/>
          </p:nvPr>
        </p:nvSpPr>
        <p:spPr/>
        <p:txBody>
          <a:bodyPr>
            <a:noAutofit/>
          </a:bodyPr>
          <a:lstStyle/>
          <a:p>
            <a:r>
              <a:rPr lang="en-US" dirty="0" smtClean="0"/>
              <a:t>LIFE INSURANCE – </a:t>
            </a:r>
            <a:br>
              <a:rPr lang="en-US" dirty="0" smtClean="0"/>
            </a:br>
            <a:r>
              <a:rPr lang="en-US" dirty="0" smtClean="0"/>
              <a:t>WHEN REMOVED FROM QP</a:t>
            </a:r>
            <a:endParaRPr lang="en-US" dirty="0"/>
          </a:p>
        </p:txBody>
      </p:sp>
      <p:grpSp>
        <p:nvGrpSpPr>
          <p:cNvPr id="15" name="Group 14"/>
          <p:cNvGrpSpPr/>
          <p:nvPr/>
        </p:nvGrpSpPr>
        <p:grpSpPr>
          <a:xfrm>
            <a:off x="317501" y="3728804"/>
            <a:ext cx="2397700" cy="923330"/>
            <a:chOff x="317501" y="3728804"/>
            <a:chExt cx="2397700" cy="923330"/>
          </a:xfrm>
        </p:grpSpPr>
        <p:cxnSp>
          <p:nvCxnSpPr>
            <p:cNvPr id="11" name="Straight Arrow Connector 10"/>
            <p:cNvCxnSpPr>
              <a:stCxn id="6" idx="1"/>
            </p:cNvCxnSpPr>
            <p:nvPr/>
          </p:nvCxnSpPr>
          <p:spPr>
            <a:xfrm flipH="1">
              <a:off x="2220686" y="4190467"/>
              <a:ext cx="494515" cy="0"/>
            </a:xfrm>
            <a:prstGeom prst="straightConnector1">
              <a:avLst/>
            </a:prstGeom>
            <a:ln w="57150">
              <a:tailEnd type="arrow" w="lg" len="sm"/>
            </a:ln>
          </p:spPr>
          <p:style>
            <a:lnRef idx="1">
              <a:schemeClr val="accent1"/>
            </a:lnRef>
            <a:fillRef idx="0">
              <a:schemeClr val="accent1"/>
            </a:fillRef>
            <a:effectRef idx="0">
              <a:schemeClr val="accent1"/>
            </a:effectRef>
            <a:fontRef idx="minor">
              <a:schemeClr val="tx1"/>
            </a:fontRef>
          </p:style>
        </p:cxnSp>
        <p:sp>
          <p:nvSpPr>
            <p:cNvPr id="30" name="Text Box 14"/>
            <p:cNvSpPr txBox="1">
              <a:spLocks noChangeArrowheads="1"/>
            </p:cNvSpPr>
            <p:nvPr/>
          </p:nvSpPr>
          <p:spPr bwMode="auto">
            <a:xfrm>
              <a:off x="317501" y="3728804"/>
              <a:ext cx="1767310" cy="92333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Arial" charset="0"/>
                  <a:ea typeface="ＭＳ Ｐゴシック" pitchFamily="32" charset="-128"/>
                </a:defRPr>
              </a:lvl1pPr>
              <a:lvl2pPr eaLnBrk="0" hangingPunct="0">
                <a:defRPr sz="2400">
                  <a:solidFill>
                    <a:schemeClr val="tx1"/>
                  </a:solidFill>
                  <a:latin typeface="Arial" charset="0"/>
                  <a:ea typeface="ＭＳ Ｐゴシック" pitchFamily="32" charset="-128"/>
                </a:defRPr>
              </a:lvl2pPr>
              <a:lvl3pPr eaLnBrk="0" hangingPunct="0">
                <a:defRPr sz="2400">
                  <a:solidFill>
                    <a:schemeClr val="tx1"/>
                  </a:solidFill>
                  <a:latin typeface="Arial" charset="0"/>
                  <a:ea typeface="ＭＳ Ｐゴシック" pitchFamily="32" charset="-128"/>
                </a:defRPr>
              </a:lvl3pPr>
              <a:lvl4pPr eaLnBrk="0" hangingPunct="0">
                <a:defRPr sz="2400">
                  <a:solidFill>
                    <a:schemeClr val="tx1"/>
                  </a:solidFill>
                  <a:latin typeface="Arial" charset="0"/>
                  <a:ea typeface="ＭＳ Ｐゴシック" pitchFamily="32" charset="-128"/>
                </a:defRPr>
              </a:lvl4pPr>
              <a:lvl5pPr eaLnBrk="0" hangingPunct="0">
                <a:defRPr sz="2400">
                  <a:solidFill>
                    <a:schemeClr val="tx1"/>
                  </a:solidFill>
                  <a:latin typeface="Arial" charset="0"/>
                  <a:ea typeface="ＭＳ Ｐゴシック" pitchFamily="32" charset="-128"/>
                </a:defRPr>
              </a:lvl5pPr>
              <a:lvl6pPr eaLnBrk="0" fontAlgn="base" hangingPunct="0">
                <a:spcBef>
                  <a:spcPct val="0"/>
                </a:spcBef>
                <a:spcAft>
                  <a:spcPct val="0"/>
                </a:spcAft>
                <a:defRPr sz="2400">
                  <a:solidFill>
                    <a:schemeClr val="tx1"/>
                  </a:solidFill>
                  <a:latin typeface="Arial" charset="0"/>
                  <a:ea typeface="ＭＳ Ｐゴシック" pitchFamily="32" charset="-128"/>
                </a:defRPr>
              </a:lvl6pPr>
              <a:lvl7pPr eaLnBrk="0" fontAlgn="base" hangingPunct="0">
                <a:spcBef>
                  <a:spcPct val="0"/>
                </a:spcBef>
                <a:spcAft>
                  <a:spcPct val="0"/>
                </a:spcAft>
                <a:defRPr sz="2400">
                  <a:solidFill>
                    <a:schemeClr val="tx1"/>
                  </a:solidFill>
                  <a:latin typeface="Arial" charset="0"/>
                  <a:ea typeface="ＭＳ Ｐゴシック" pitchFamily="32" charset="-128"/>
                </a:defRPr>
              </a:lvl7pPr>
              <a:lvl8pPr eaLnBrk="0" fontAlgn="base" hangingPunct="0">
                <a:spcBef>
                  <a:spcPct val="0"/>
                </a:spcBef>
                <a:spcAft>
                  <a:spcPct val="0"/>
                </a:spcAft>
                <a:defRPr sz="2400">
                  <a:solidFill>
                    <a:schemeClr val="tx1"/>
                  </a:solidFill>
                  <a:latin typeface="Arial" charset="0"/>
                  <a:ea typeface="ＭＳ Ｐゴシック" pitchFamily="32" charset="-128"/>
                </a:defRPr>
              </a:lvl8pPr>
              <a:lvl9pPr eaLnBrk="0" fontAlgn="base" hangingPunct="0">
                <a:spcBef>
                  <a:spcPct val="0"/>
                </a:spcBef>
                <a:spcAft>
                  <a:spcPct val="0"/>
                </a:spcAft>
                <a:defRPr sz="2400">
                  <a:solidFill>
                    <a:schemeClr val="tx1"/>
                  </a:solidFill>
                  <a:latin typeface="Arial" charset="0"/>
                  <a:ea typeface="ＭＳ Ｐゴシック" pitchFamily="32" charset="-128"/>
                </a:defRPr>
              </a:lvl9pPr>
            </a:lstStyle>
            <a:p>
              <a:pPr algn="ctr" defTabSz="914400" eaLnBrk="1" hangingPunct="1">
                <a:spcBef>
                  <a:spcPct val="50000"/>
                </a:spcBef>
              </a:pPr>
              <a:r>
                <a:rPr lang="en-US" sz="1800" dirty="0" smtClean="0">
                  <a:solidFill>
                    <a:schemeClr val="accent2"/>
                  </a:solidFill>
                </a:rPr>
                <a:t>Fully</a:t>
              </a:r>
              <a:br>
                <a:rPr lang="en-US" sz="1800" dirty="0" smtClean="0">
                  <a:solidFill>
                    <a:schemeClr val="accent2"/>
                  </a:solidFill>
                </a:rPr>
              </a:br>
              <a:r>
                <a:rPr lang="en-US" sz="1800" dirty="0" smtClean="0">
                  <a:solidFill>
                    <a:schemeClr val="accent2"/>
                  </a:solidFill>
                </a:rPr>
                <a:t>Taxable </a:t>
              </a:r>
              <a:r>
                <a:rPr lang="en-US" sz="1800" dirty="0">
                  <a:solidFill>
                    <a:schemeClr val="accent2"/>
                  </a:solidFill>
                </a:rPr>
                <a:t>Upon Distribution</a:t>
              </a:r>
            </a:p>
          </p:txBody>
        </p:sp>
      </p:grpSp>
      <p:grpSp>
        <p:nvGrpSpPr>
          <p:cNvPr id="17" name="Group 16"/>
          <p:cNvGrpSpPr/>
          <p:nvPr/>
        </p:nvGrpSpPr>
        <p:grpSpPr>
          <a:xfrm>
            <a:off x="6407018" y="2469029"/>
            <a:ext cx="2419482" cy="2979267"/>
            <a:chOff x="6407018" y="2469029"/>
            <a:chExt cx="2419482" cy="2979267"/>
          </a:xfrm>
        </p:grpSpPr>
        <p:cxnSp>
          <p:nvCxnSpPr>
            <p:cNvPr id="28" name="Straight Arrow Connector 27"/>
            <p:cNvCxnSpPr/>
            <p:nvPr/>
          </p:nvCxnSpPr>
          <p:spPr>
            <a:xfrm>
              <a:off x="6407018" y="3438525"/>
              <a:ext cx="494515" cy="0"/>
            </a:xfrm>
            <a:prstGeom prst="straightConnector1">
              <a:avLst/>
            </a:prstGeom>
            <a:ln w="57150">
              <a:tailEnd type="arrow" w="lg"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07018" y="4986632"/>
              <a:ext cx="494515" cy="0"/>
            </a:xfrm>
            <a:prstGeom prst="straightConnector1">
              <a:avLst/>
            </a:prstGeom>
            <a:ln w="57150">
              <a:solidFill>
                <a:schemeClr val="accent4"/>
              </a:solidFill>
              <a:tailEnd type="arrow" w="lg" len="sm"/>
            </a:ln>
          </p:spPr>
          <p:style>
            <a:lnRef idx="1">
              <a:schemeClr val="accent1"/>
            </a:lnRef>
            <a:fillRef idx="0">
              <a:schemeClr val="accent1"/>
            </a:fillRef>
            <a:effectRef idx="0">
              <a:schemeClr val="accent1"/>
            </a:effectRef>
            <a:fontRef idx="minor">
              <a:schemeClr val="tx1"/>
            </a:fontRef>
          </p:style>
        </p:cxnSp>
        <p:sp>
          <p:nvSpPr>
            <p:cNvPr id="31" name="Text Box 14"/>
            <p:cNvSpPr txBox="1">
              <a:spLocks noChangeArrowheads="1"/>
            </p:cNvSpPr>
            <p:nvPr/>
          </p:nvSpPr>
          <p:spPr bwMode="auto">
            <a:xfrm>
              <a:off x="7059190" y="2469029"/>
              <a:ext cx="1767310" cy="1938992"/>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Arial" charset="0"/>
                  <a:ea typeface="ＭＳ Ｐゴシック" pitchFamily="32" charset="-128"/>
                </a:defRPr>
              </a:lvl1pPr>
              <a:lvl2pPr eaLnBrk="0" hangingPunct="0">
                <a:defRPr sz="2400">
                  <a:solidFill>
                    <a:schemeClr val="tx1"/>
                  </a:solidFill>
                  <a:latin typeface="Arial" charset="0"/>
                  <a:ea typeface="ＭＳ Ｐゴシック" pitchFamily="32" charset="-128"/>
                </a:defRPr>
              </a:lvl2pPr>
              <a:lvl3pPr eaLnBrk="0" hangingPunct="0">
                <a:defRPr sz="2400">
                  <a:solidFill>
                    <a:schemeClr val="tx1"/>
                  </a:solidFill>
                  <a:latin typeface="Arial" charset="0"/>
                  <a:ea typeface="ＭＳ Ｐゴシック" pitchFamily="32" charset="-128"/>
                </a:defRPr>
              </a:lvl3pPr>
              <a:lvl4pPr eaLnBrk="0" hangingPunct="0">
                <a:defRPr sz="2400">
                  <a:solidFill>
                    <a:schemeClr val="tx1"/>
                  </a:solidFill>
                  <a:latin typeface="Arial" charset="0"/>
                  <a:ea typeface="ＭＳ Ｐゴシック" pitchFamily="32" charset="-128"/>
                </a:defRPr>
              </a:lvl4pPr>
              <a:lvl5pPr eaLnBrk="0" hangingPunct="0">
                <a:defRPr sz="2400">
                  <a:solidFill>
                    <a:schemeClr val="tx1"/>
                  </a:solidFill>
                  <a:latin typeface="Arial" charset="0"/>
                  <a:ea typeface="ＭＳ Ｐゴシック" pitchFamily="32" charset="-128"/>
                </a:defRPr>
              </a:lvl5pPr>
              <a:lvl6pPr eaLnBrk="0" fontAlgn="base" hangingPunct="0">
                <a:spcBef>
                  <a:spcPct val="0"/>
                </a:spcBef>
                <a:spcAft>
                  <a:spcPct val="0"/>
                </a:spcAft>
                <a:defRPr sz="2400">
                  <a:solidFill>
                    <a:schemeClr val="tx1"/>
                  </a:solidFill>
                  <a:latin typeface="Arial" charset="0"/>
                  <a:ea typeface="ＭＳ Ｐゴシック" pitchFamily="32" charset="-128"/>
                </a:defRPr>
              </a:lvl6pPr>
              <a:lvl7pPr eaLnBrk="0" fontAlgn="base" hangingPunct="0">
                <a:spcBef>
                  <a:spcPct val="0"/>
                </a:spcBef>
                <a:spcAft>
                  <a:spcPct val="0"/>
                </a:spcAft>
                <a:defRPr sz="2400">
                  <a:solidFill>
                    <a:schemeClr val="tx1"/>
                  </a:solidFill>
                  <a:latin typeface="Arial" charset="0"/>
                  <a:ea typeface="ＭＳ Ｐゴシック" pitchFamily="32" charset="-128"/>
                </a:defRPr>
              </a:lvl7pPr>
              <a:lvl8pPr eaLnBrk="0" fontAlgn="base" hangingPunct="0">
                <a:spcBef>
                  <a:spcPct val="0"/>
                </a:spcBef>
                <a:spcAft>
                  <a:spcPct val="0"/>
                </a:spcAft>
                <a:defRPr sz="2400">
                  <a:solidFill>
                    <a:schemeClr val="tx1"/>
                  </a:solidFill>
                  <a:latin typeface="Arial" charset="0"/>
                  <a:ea typeface="ＭＳ Ｐゴシック" pitchFamily="32" charset="-128"/>
                </a:defRPr>
              </a:lvl8pPr>
              <a:lvl9pPr eaLnBrk="0" fontAlgn="base" hangingPunct="0">
                <a:spcBef>
                  <a:spcPct val="0"/>
                </a:spcBef>
                <a:spcAft>
                  <a:spcPct val="0"/>
                </a:spcAft>
                <a:defRPr sz="2400">
                  <a:solidFill>
                    <a:schemeClr val="tx1"/>
                  </a:solidFill>
                  <a:latin typeface="Arial" charset="0"/>
                  <a:ea typeface="ＭＳ Ｐゴシック" pitchFamily="32" charset="-128"/>
                </a:defRPr>
              </a:lvl9pPr>
            </a:lstStyle>
            <a:p>
              <a:pPr marL="233363" indent="-233363" defTabSz="914400" eaLnBrk="1" hangingPunct="1">
                <a:spcBef>
                  <a:spcPct val="50000"/>
                </a:spcBef>
                <a:buClr>
                  <a:schemeClr val="accent1"/>
                </a:buClr>
                <a:buFont typeface="Arial" panose="020B0604020202020204" pitchFamily="34" charset="0"/>
                <a:buChar char="•"/>
              </a:pPr>
              <a:r>
                <a:rPr lang="en-US" sz="1600" dirty="0">
                  <a:solidFill>
                    <a:schemeClr val="accent2"/>
                  </a:solidFill>
                </a:rPr>
                <a:t>Paid income-tax free to beneficiary.</a:t>
              </a:r>
            </a:p>
            <a:p>
              <a:pPr marL="233363" indent="-233363" defTabSz="914400" eaLnBrk="1" hangingPunct="1">
                <a:spcBef>
                  <a:spcPct val="50000"/>
                </a:spcBef>
                <a:buClr>
                  <a:schemeClr val="accent1"/>
                </a:buClr>
                <a:buFont typeface="Arial" panose="020B0604020202020204" pitchFamily="34" charset="0"/>
                <a:buChar char="•"/>
              </a:pPr>
              <a:r>
                <a:rPr lang="en-US" sz="1600" dirty="0">
                  <a:solidFill>
                    <a:schemeClr val="accent2"/>
                  </a:solidFill>
                </a:rPr>
                <a:t>Economic Benefit “PS-58”  taxable annually </a:t>
              </a:r>
            </a:p>
          </p:txBody>
        </p:sp>
        <p:sp>
          <p:nvSpPr>
            <p:cNvPr id="32" name="Text Box 14"/>
            <p:cNvSpPr txBox="1">
              <a:spLocks noChangeArrowheads="1"/>
            </p:cNvSpPr>
            <p:nvPr/>
          </p:nvSpPr>
          <p:spPr bwMode="auto">
            <a:xfrm>
              <a:off x="7059190" y="4524966"/>
              <a:ext cx="1767310" cy="923330"/>
            </a:xfrm>
            <a:prstGeom prst="rect">
              <a:avLst/>
            </a:prstGeom>
            <a:noFill/>
            <a:ln w="19050">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Arial" charset="0"/>
                  <a:ea typeface="ＭＳ Ｐゴシック" pitchFamily="32" charset="-128"/>
                </a:defRPr>
              </a:lvl1pPr>
              <a:lvl2pPr eaLnBrk="0" hangingPunct="0">
                <a:defRPr sz="2400">
                  <a:solidFill>
                    <a:schemeClr val="tx1"/>
                  </a:solidFill>
                  <a:latin typeface="Arial" charset="0"/>
                  <a:ea typeface="ＭＳ Ｐゴシック" pitchFamily="32" charset="-128"/>
                </a:defRPr>
              </a:lvl2pPr>
              <a:lvl3pPr eaLnBrk="0" hangingPunct="0">
                <a:defRPr sz="2400">
                  <a:solidFill>
                    <a:schemeClr val="tx1"/>
                  </a:solidFill>
                  <a:latin typeface="Arial" charset="0"/>
                  <a:ea typeface="ＭＳ Ｐゴシック" pitchFamily="32" charset="-128"/>
                </a:defRPr>
              </a:lvl3pPr>
              <a:lvl4pPr eaLnBrk="0" hangingPunct="0">
                <a:defRPr sz="2400">
                  <a:solidFill>
                    <a:schemeClr val="tx1"/>
                  </a:solidFill>
                  <a:latin typeface="Arial" charset="0"/>
                  <a:ea typeface="ＭＳ Ｐゴシック" pitchFamily="32" charset="-128"/>
                </a:defRPr>
              </a:lvl4pPr>
              <a:lvl5pPr eaLnBrk="0" hangingPunct="0">
                <a:defRPr sz="2400">
                  <a:solidFill>
                    <a:schemeClr val="tx1"/>
                  </a:solidFill>
                  <a:latin typeface="Arial" charset="0"/>
                  <a:ea typeface="ＭＳ Ｐゴシック" pitchFamily="32" charset="-128"/>
                </a:defRPr>
              </a:lvl5pPr>
              <a:lvl6pPr eaLnBrk="0" fontAlgn="base" hangingPunct="0">
                <a:spcBef>
                  <a:spcPct val="0"/>
                </a:spcBef>
                <a:spcAft>
                  <a:spcPct val="0"/>
                </a:spcAft>
                <a:defRPr sz="2400">
                  <a:solidFill>
                    <a:schemeClr val="tx1"/>
                  </a:solidFill>
                  <a:latin typeface="Arial" charset="0"/>
                  <a:ea typeface="ＭＳ Ｐゴシック" pitchFamily="32" charset="-128"/>
                </a:defRPr>
              </a:lvl6pPr>
              <a:lvl7pPr eaLnBrk="0" fontAlgn="base" hangingPunct="0">
                <a:spcBef>
                  <a:spcPct val="0"/>
                </a:spcBef>
                <a:spcAft>
                  <a:spcPct val="0"/>
                </a:spcAft>
                <a:defRPr sz="2400">
                  <a:solidFill>
                    <a:schemeClr val="tx1"/>
                  </a:solidFill>
                  <a:latin typeface="Arial" charset="0"/>
                  <a:ea typeface="ＭＳ Ｐゴシック" pitchFamily="32" charset="-128"/>
                </a:defRPr>
              </a:lvl7pPr>
              <a:lvl8pPr eaLnBrk="0" fontAlgn="base" hangingPunct="0">
                <a:spcBef>
                  <a:spcPct val="0"/>
                </a:spcBef>
                <a:spcAft>
                  <a:spcPct val="0"/>
                </a:spcAft>
                <a:defRPr sz="2400">
                  <a:solidFill>
                    <a:schemeClr val="tx1"/>
                  </a:solidFill>
                  <a:latin typeface="Arial" charset="0"/>
                  <a:ea typeface="ＭＳ Ｐゴシック" pitchFamily="32" charset="-128"/>
                </a:defRPr>
              </a:lvl8pPr>
              <a:lvl9pPr eaLnBrk="0" fontAlgn="base" hangingPunct="0">
                <a:spcBef>
                  <a:spcPct val="0"/>
                </a:spcBef>
                <a:spcAft>
                  <a:spcPct val="0"/>
                </a:spcAft>
                <a:defRPr sz="2400">
                  <a:solidFill>
                    <a:schemeClr val="tx1"/>
                  </a:solidFill>
                  <a:latin typeface="Arial" charset="0"/>
                  <a:ea typeface="ＭＳ Ｐゴシック" pitchFamily="32" charset="-128"/>
                </a:defRPr>
              </a:lvl9pPr>
            </a:lstStyle>
            <a:p>
              <a:pPr algn="ctr" defTabSz="914400" eaLnBrk="1" hangingPunct="1">
                <a:spcBef>
                  <a:spcPct val="50000"/>
                </a:spcBef>
              </a:pPr>
              <a:r>
                <a:rPr lang="en-US" sz="1800" dirty="0">
                  <a:solidFill>
                    <a:schemeClr val="accent2"/>
                  </a:solidFill>
                </a:rPr>
                <a:t>Taxable Minus Accumulated PS-58 Basis</a:t>
              </a:r>
            </a:p>
          </p:txBody>
        </p:sp>
      </p:grpSp>
      <p:sp>
        <p:nvSpPr>
          <p:cNvPr id="18" name="Slide Number Placeholder 17"/>
          <p:cNvSpPr>
            <a:spLocks noGrp="1"/>
          </p:cNvSpPr>
          <p:nvPr>
            <p:ph type="sldNum" sz="quarter" idx="12"/>
          </p:nvPr>
        </p:nvSpPr>
        <p:spPr/>
        <p:txBody>
          <a:bodyPr/>
          <a:lstStyle/>
          <a:p>
            <a:fld id="{9F495958-F516-439A-814A-D2DC1CC7FCCF}" type="slidenum">
              <a:rPr lang="en-US" smtClean="0"/>
              <a:t>29</a:t>
            </a:fld>
            <a:endParaRPr lang="en-US" dirty="0"/>
          </a:p>
        </p:txBody>
      </p:sp>
    </p:spTree>
    <p:extLst>
      <p:ext uri="{BB962C8B-B14F-4D97-AF65-F5344CB8AC3E}">
        <p14:creationId xmlns:p14="http://schemas.microsoft.com/office/powerpoint/2010/main" val="324615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0" presetClass="path" presetSubtype="0" decel="100000" fill="hold" nodeType="withEffect">
                                  <p:stCondLst>
                                    <p:cond delay="0"/>
                                  </p:stCondLst>
                                  <p:childTnLst>
                                    <p:animMotion origin="layout" path="M 2.77778E-7 -1.85185E-6 L 0.05312 0.00023 " pathEditMode="relative" ptsTypes="AA">
                                      <p:cBhvr>
                                        <p:cTn id="14" dur="500" spd="-100000" fill="hold"/>
                                        <p:tgtEl>
                                          <p:spTgt spid="15"/>
                                        </p:tgtEl>
                                        <p:attrNameLst>
                                          <p:attrName>ppt_x</p:attrName>
                                          <p:attrName>ppt_y</p:attrName>
                                        </p:attrNameLst>
                                      </p:cBhvr>
                                    </p:animMotion>
                                  </p:childTnLst>
                                </p:cTn>
                              </p:par>
                            </p:childTnLst>
                          </p:cTn>
                        </p:par>
                        <p:par>
                          <p:cTn id="15" fill="hold">
                            <p:stCondLst>
                              <p:cond delay="1000"/>
                            </p:stCondLst>
                            <p:childTnLst>
                              <p:par>
                                <p:cTn id="16" presetID="2" presetClass="entr" presetSubtype="4" decel="10000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0" presetClass="path" presetSubtype="0" decel="100000" fill="hold" nodeType="withEffect">
                                  <p:stCondLst>
                                    <p:cond delay="0"/>
                                  </p:stCondLst>
                                  <p:childTnLst>
                                    <p:animMotion origin="layout" path="M -0.05312 -0.00023 L -3.05556E-6 2.22222E-6 " pathEditMode="relative" rAng="0" ptsTypes="AA">
                                      <p:cBhvr>
                                        <p:cTn id="25" dur="500" fill="hold"/>
                                        <p:tgtEl>
                                          <p:spTgt spid="17"/>
                                        </p:tgtEl>
                                        <p:attrNameLst>
                                          <p:attrName>ppt_x</p:attrName>
                                          <p:attrName>ppt_y</p:attrName>
                                        </p:attrNameLst>
                                      </p:cBhvr>
                                      <p:rCtr x="26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1"/>
          <p:cNvSpPr>
            <a:spLocks noGrp="1" noChangeArrowheads="1"/>
          </p:cNvSpPr>
          <p:nvPr>
            <p:ph type="sldNum" sz="quarter" idx="4294967295"/>
          </p:nvPr>
        </p:nvSpPr>
        <p:spPr>
          <a:xfrm>
            <a:off x="8599990" y="6215605"/>
            <a:ext cx="544010" cy="743995"/>
          </a:xfrm>
          <a:prstGeom prst="rect">
            <a:avLst/>
          </a:prstGeom>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62A83DF3-2C8B-4391-B24B-094620041163}" type="slidenum">
              <a:rPr lang="en-US" sz="1200" smtClean="0">
                <a:solidFill>
                  <a:srgbClr val="3D9B35"/>
                </a:solidFill>
              </a:rPr>
              <a:pPr/>
              <a:t>3</a:t>
            </a:fld>
            <a:endParaRPr lang="en-US" sz="1200" dirty="0" smtClean="0">
              <a:solidFill>
                <a:srgbClr val="3D9B35"/>
              </a:solidFill>
            </a:endParaRPr>
          </a:p>
        </p:txBody>
      </p:sp>
      <p:sp>
        <p:nvSpPr>
          <p:cNvPr id="7172" name="Rectangle 2"/>
          <p:cNvSpPr>
            <a:spLocks noGrp="1"/>
          </p:cNvSpPr>
          <p:nvPr>
            <p:ph type="title"/>
          </p:nvPr>
        </p:nvSpPr>
        <p:spPr>
          <a:xfrm>
            <a:off x="283700" y="143237"/>
            <a:ext cx="7807003" cy="1143000"/>
          </a:xfrm>
        </p:spPr>
        <p:txBody>
          <a:bodyPr>
            <a:normAutofit/>
          </a:bodyPr>
          <a:lstStyle/>
          <a:p>
            <a:r>
              <a:rPr lang="en-US" dirty="0" smtClean="0"/>
              <a:t>WHICH PLAN IS APPROPRIATE?</a:t>
            </a:r>
          </a:p>
        </p:txBody>
      </p:sp>
      <p:pic>
        <p:nvPicPr>
          <p:cNvPr id="7174" name="Picture 9" descr="j0172591[1]"/>
          <p:cNvPicPr>
            <a:picLocks noChangeAspect="1" noChangeArrowheads="1" noCrop="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916363" y="2566988"/>
            <a:ext cx="1524000" cy="19145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175" name="Text Box 10"/>
          <p:cNvSpPr txBox="1">
            <a:spLocks noChangeArrowheads="1"/>
          </p:cNvSpPr>
          <p:nvPr/>
        </p:nvSpPr>
        <p:spPr bwMode="auto">
          <a:xfrm>
            <a:off x="1144588" y="1498600"/>
            <a:ext cx="7315200"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95000"/>
              </a:lnSpc>
              <a:spcBef>
                <a:spcPct val="20000"/>
              </a:spcBef>
              <a:spcAft>
                <a:spcPct val="40000"/>
              </a:spcAft>
              <a:buClr>
                <a:srgbClr val="C20081"/>
              </a:buClr>
              <a:buSzPct val="85000"/>
              <a:buFont typeface="ZapfDingbats" pitchFamily="82" charset="2"/>
              <a:buNone/>
            </a:pPr>
            <a:r>
              <a:rPr lang="en-US" sz="2800" i="1" dirty="0">
                <a:latin typeface="+mn-lt"/>
              </a:rPr>
              <a:t>Which plan best meets the needs of the aging business owner?</a:t>
            </a:r>
          </a:p>
          <a:p>
            <a:pPr algn="ctr"/>
            <a:endParaRPr lang="en-US" sz="2800" dirty="0"/>
          </a:p>
        </p:txBody>
      </p:sp>
      <p:graphicFrame>
        <p:nvGraphicFramePr>
          <p:cNvPr id="2" name="Diagram 1"/>
          <p:cNvGraphicFramePr/>
          <p:nvPr>
            <p:extLst>
              <p:ext uri="{D42A27DB-BD31-4B8C-83A1-F6EECF244321}">
                <p14:modId xmlns:p14="http://schemas.microsoft.com/office/powerpoint/2010/main" val="231273324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 Box 6"/>
          <p:cNvSpPr txBox="1">
            <a:spLocks noChangeArrowheads="1"/>
          </p:cNvSpPr>
          <p:nvPr/>
        </p:nvSpPr>
        <p:spPr bwMode="auto">
          <a:xfrm>
            <a:off x="4334358" y="4770438"/>
            <a:ext cx="732893" cy="830997"/>
          </a:xfrm>
          <a:prstGeom prst="rect">
            <a:avLst/>
          </a:prstGeom>
          <a:noFill/>
          <a:ln w="571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solidFill>
                  <a:srgbClr val="660033"/>
                </a:solidFill>
                <a:latin typeface="+mn-lt"/>
              </a:rPr>
              <a:t>Age</a:t>
            </a:r>
          </a:p>
          <a:p>
            <a:r>
              <a:rPr lang="en-US" sz="2400" dirty="0">
                <a:solidFill>
                  <a:srgbClr val="660033"/>
                </a:solidFill>
                <a:latin typeface="+mn-lt"/>
              </a:rPr>
              <a:t> </a:t>
            </a:r>
            <a:r>
              <a:rPr lang="en-US" sz="2400" dirty="0" smtClean="0">
                <a:solidFill>
                  <a:srgbClr val="660033"/>
                </a:solidFill>
                <a:latin typeface="+mn-lt"/>
              </a:rPr>
              <a:t>45</a:t>
            </a:r>
            <a:endParaRPr lang="en-US" sz="2400" dirty="0">
              <a:solidFill>
                <a:srgbClr val="660033"/>
              </a:solidFill>
              <a:latin typeface="+mn-lt"/>
            </a:endParaRPr>
          </a:p>
        </p:txBody>
      </p:sp>
    </p:spTree>
    <p:extLst>
      <p:ext uri="{BB962C8B-B14F-4D97-AF65-F5344CB8AC3E}">
        <p14:creationId xmlns:p14="http://schemas.microsoft.com/office/powerpoint/2010/main" val="13706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fltVal val="0"/>
                                          </p:val>
                                        </p:tav>
                                        <p:tav tm="100000">
                                          <p:val>
                                            <p:strVal val="#ppt_w"/>
                                          </p:val>
                                        </p:tav>
                                      </p:tavLst>
                                    </p:anim>
                                    <p:anim calcmode="lin" valueType="num">
                                      <p:cBhvr>
                                        <p:cTn id="8" dur="1000" fill="hold"/>
                                        <p:tgtEl>
                                          <p:spTgt spid="7174"/>
                                        </p:tgtEl>
                                        <p:attrNameLst>
                                          <p:attrName>ppt_h</p:attrName>
                                        </p:attrNameLst>
                                      </p:cBhvr>
                                      <p:tavLst>
                                        <p:tav tm="0">
                                          <p:val>
                                            <p:fltVal val="0"/>
                                          </p:val>
                                        </p:tav>
                                        <p:tav tm="100000">
                                          <p:val>
                                            <p:strVal val="#ppt_h"/>
                                          </p:val>
                                        </p:tav>
                                      </p:tavLst>
                                    </p:anim>
                                    <p:anim calcmode="lin" valueType="num">
                                      <p:cBhvr>
                                        <p:cTn id="9" dur="1000" fill="hold"/>
                                        <p:tgtEl>
                                          <p:spTgt spid="7174"/>
                                        </p:tgtEl>
                                        <p:attrNameLst>
                                          <p:attrName>style.rotation</p:attrName>
                                        </p:attrNameLst>
                                      </p:cBhvr>
                                      <p:tavLst>
                                        <p:tav tm="0">
                                          <p:val>
                                            <p:fltVal val="90"/>
                                          </p:val>
                                        </p:tav>
                                        <p:tav tm="100000">
                                          <p:val>
                                            <p:fltVal val="0"/>
                                          </p:val>
                                        </p:tav>
                                      </p:tavLst>
                                    </p:anim>
                                    <p:animEffect transition="in" filter="fade">
                                      <p:cBhvr>
                                        <p:cTn id="10"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BENEFIT TO BENEFICIARY</a:t>
            </a:r>
            <a:endParaRPr lang="en-US" dirty="0"/>
          </a:p>
        </p:txBody>
      </p:sp>
      <p:sp>
        <p:nvSpPr>
          <p:cNvPr id="5" name="Text Box 20"/>
          <p:cNvSpPr txBox="1">
            <a:spLocks noChangeArrowheads="1"/>
          </p:cNvSpPr>
          <p:nvPr/>
        </p:nvSpPr>
        <p:spPr bwMode="auto">
          <a:xfrm>
            <a:off x="798020" y="5598433"/>
            <a:ext cx="8105775" cy="26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68" tIns="54388" rIns="108768" bIns="5438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dirty="0"/>
              <a:t>*IRC</a:t>
            </a:r>
            <a:r>
              <a:rPr lang="en-US" sz="1000" dirty="0">
                <a:cs typeface="Arial" pitchFamily="34" charset="0"/>
              </a:rPr>
              <a:t>§101(a)(1).  There are some exceptions to this rule.  Please consult a tax professional for advice concerning your individual situation.</a:t>
            </a:r>
          </a:p>
        </p:txBody>
      </p:sp>
      <p:graphicFrame>
        <p:nvGraphicFramePr>
          <p:cNvPr id="10" name="Content Placeholder 3"/>
          <p:cNvGraphicFramePr>
            <a:graphicFrameLocks/>
          </p:cNvGraphicFramePr>
          <p:nvPr>
            <p:extLst>
              <p:ext uri="{D42A27DB-BD31-4B8C-83A1-F6EECF244321}">
                <p14:modId xmlns:p14="http://schemas.microsoft.com/office/powerpoint/2010/main" val="58002055"/>
              </p:ext>
            </p:extLst>
          </p:nvPr>
        </p:nvGraphicFramePr>
        <p:xfrm>
          <a:off x="317500" y="1735138"/>
          <a:ext cx="8509000" cy="3727344"/>
        </p:xfrm>
        <a:graphic>
          <a:graphicData uri="http://schemas.openxmlformats.org/drawingml/2006/table">
            <a:tbl>
              <a:tblPr firstRow="1" bandRow="1">
                <a:tableStyleId>{5C22544A-7EE6-4342-B048-85BDC9FD1C3A}</a:tableStyleId>
              </a:tblPr>
              <a:tblGrid>
                <a:gridCol w="6295988"/>
                <a:gridCol w="2213012"/>
              </a:tblGrid>
              <a:tr h="653317">
                <a:tc gridSpan="2">
                  <a:txBody>
                    <a:bodyPr/>
                    <a:lstStyle/>
                    <a:p>
                      <a:pPr marL="0" marR="0" lvl="0" indent="0" algn="l" defTabSz="547817" rtl="0" eaLnBrk="1" fontAlgn="auto" latinLnBrk="0" hangingPunct="1">
                        <a:lnSpc>
                          <a:spcPct val="100000"/>
                        </a:lnSpc>
                        <a:spcBef>
                          <a:spcPts val="0"/>
                        </a:spcBef>
                        <a:spcAft>
                          <a:spcPts val="0"/>
                        </a:spcAft>
                        <a:buClrTx/>
                        <a:buSzTx/>
                        <a:buFontTx/>
                        <a:buNone/>
                        <a:tabLst/>
                        <a:defRPr/>
                      </a:pPr>
                      <a:r>
                        <a:rPr kumimoji="0" lang="en-US" sz="2200" b="0" i="0" u="none" strike="noStrike" cap="none" normalizeH="0" baseline="0" dirty="0" smtClean="0">
                          <a:ln>
                            <a:noFill/>
                          </a:ln>
                          <a:solidFill>
                            <a:schemeClr val="bg1"/>
                          </a:solidFill>
                          <a:effectLst/>
                          <a:latin typeface="+mj-lt"/>
                          <a:ea typeface="ＭＳ Ｐゴシック" charset="-128"/>
                        </a:rPr>
                        <a:t>INCOME-TAX FREE* DEATH BENEFIT</a:t>
                      </a:r>
                    </a:p>
                  </a:txBody>
                  <a:tcPr marL="128243" marR="128243" marT="64085" marB="64085"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200" dirty="0">
                        <a:solidFill>
                          <a:schemeClr val="bg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653317">
                <a:tc>
                  <a:txBody>
                    <a:bodyPr/>
                    <a:lstStyle/>
                    <a:p>
                      <a:r>
                        <a:rPr lang="en-US" sz="2000" b="1" dirty="0" smtClean="0">
                          <a:solidFill>
                            <a:schemeClr val="accent2"/>
                          </a:solidFill>
                          <a:latin typeface="+mj-lt"/>
                        </a:rPr>
                        <a:t>Face Amount of Life Insurance</a:t>
                      </a:r>
                      <a:endParaRPr lang="en-US" sz="2000" b="1" dirty="0">
                        <a:solidFill>
                          <a:schemeClr val="accent2"/>
                        </a:solidFill>
                        <a:latin typeface="+mj-lt"/>
                      </a:endParaRPr>
                    </a:p>
                  </a:txBody>
                  <a:tcPr marL="128243" marR="128243" marT="64085" marB="64085"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smtClean="0">
                          <a:solidFill>
                            <a:schemeClr val="accent1"/>
                          </a:solidFill>
                          <a:latin typeface="+mj-lt"/>
                        </a:rPr>
                        <a:t>$4,806,594</a:t>
                      </a:r>
                      <a:endParaRPr lang="en-US" sz="2000" b="1" dirty="0">
                        <a:solidFill>
                          <a:schemeClr val="accent1"/>
                        </a:solidFill>
                        <a:latin typeface="+mj-lt"/>
                      </a:endParaRPr>
                    </a:p>
                  </a:txBody>
                  <a:tcPr marL="128243" marR="128243" marT="64085" marB="64085"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589131">
                <a:tc>
                  <a:txBody>
                    <a:bodyPr/>
                    <a:lstStyle/>
                    <a:p>
                      <a:r>
                        <a:rPr lang="en-US" sz="2000" b="1" dirty="0" smtClean="0">
                          <a:solidFill>
                            <a:schemeClr val="accent2"/>
                          </a:solidFill>
                          <a:latin typeface="+mj-lt"/>
                        </a:rPr>
                        <a:t>Fair Market</a:t>
                      </a:r>
                      <a:r>
                        <a:rPr lang="en-US" sz="2000" b="1" baseline="0" dirty="0" smtClean="0">
                          <a:solidFill>
                            <a:schemeClr val="accent2"/>
                          </a:solidFill>
                          <a:latin typeface="+mj-lt"/>
                        </a:rPr>
                        <a:t> Value Prior to Death</a:t>
                      </a:r>
                      <a:endParaRPr lang="en-US" sz="2000" b="1" dirty="0">
                        <a:solidFill>
                          <a:schemeClr val="accent2"/>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smtClean="0">
                          <a:solidFill>
                            <a:schemeClr val="accent1"/>
                          </a:solidFill>
                          <a:latin typeface="+mj-lt"/>
                        </a:rPr>
                        <a:t>333,530</a:t>
                      </a:r>
                      <a:endParaRPr lang="en-US" sz="2000" b="1" dirty="0">
                        <a:solidFill>
                          <a:schemeClr val="accent1"/>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653317">
                <a:tc>
                  <a:txBody>
                    <a:bodyPr/>
                    <a:lstStyle/>
                    <a:p>
                      <a:r>
                        <a:rPr lang="en-US" sz="2000" b="1" dirty="0" smtClean="0">
                          <a:solidFill>
                            <a:schemeClr val="accent2"/>
                          </a:solidFill>
                          <a:latin typeface="+mj-lt"/>
                        </a:rPr>
                        <a:t>Economic Benefit Cost Paid</a:t>
                      </a:r>
                      <a:endParaRPr lang="en-US" sz="2000" b="1" dirty="0">
                        <a:solidFill>
                          <a:schemeClr val="accent2"/>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smtClean="0">
                          <a:solidFill>
                            <a:schemeClr val="accent1"/>
                          </a:solidFill>
                          <a:latin typeface="+mj-lt"/>
                        </a:rPr>
                        <a:t>-29,223</a:t>
                      </a:r>
                      <a:endParaRPr lang="en-US" sz="2000" b="1" dirty="0">
                        <a:solidFill>
                          <a:schemeClr val="accent1"/>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589131">
                <a:tc>
                  <a:txBody>
                    <a:bodyPr/>
                    <a:lstStyle/>
                    <a:p>
                      <a:r>
                        <a:rPr lang="en-US" sz="2000" b="1" dirty="0" smtClean="0">
                          <a:solidFill>
                            <a:schemeClr val="accent2"/>
                          </a:solidFill>
                          <a:latin typeface="+mj-lt"/>
                        </a:rPr>
                        <a:t>Taxable</a:t>
                      </a:r>
                      <a:r>
                        <a:rPr lang="en-US" sz="2000" b="1" baseline="0" dirty="0" smtClean="0">
                          <a:solidFill>
                            <a:schemeClr val="accent2"/>
                          </a:solidFill>
                          <a:latin typeface="+mj-lt"/>
                        </a:rPr>
                        <a:t> to Beneficiary</a:t>
                      </a:r>
                      <a:endParaRPr lang="en-US" sz="2000" b="1" dirty="0">
                        <a:solidFill>
                          <a:schemeClr val="accent2"/>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smtClean="0">
                          <a:solidFill>
                            <a:schemeClr val="accent1"/>
                          </a:solidFill>
                          <a:latin typeface="+mj-lt"/>
                        </a:rPr>
                        <a:t>304,307</a:t>
                      </a:r>
                      <a:endParaRPr lang="en-US" sz="2000" b="1" dirty="0">
                        <a:solidFill>
                          <a:schemeClr val="accent1"/>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589131">
                <a:tc>
                  <a:txBody>
                    <a:bodyPr/>
                    <a:lstStyle/>
                    <a:p>
                      <a:r>
                        <a:rPr lang="en-US" sz="2000" b="1" dirty="0" smtClean="0">
                          <a:solidFill>
                            <a:schemeClr val="accent2"/>
                          </a:solidFill>
                          <a:latin typeface="+mj-lt"/>
                        </a:rPr>
                        <a:t>Income Tax-Free Death Benefit Proceeds</a:t>
                      </a:r>
                      <a:endParaRPr lang="en-US" sz="2000" b="1" dirty="0">
                        <a:solidFill>
                          <a:schemeClr val="accent2"/>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smtClean="0">
                          <a:solidFill>
                            <a:schemeClr val="accent1"/>
                          </a:solidFill>
                          <a:latin typeface="+mj-lt"/>
                        </a:rPr>
                        <a:t>$4,502,287</a:t>
                      </a:r>
                      <a:endParaRPr lang="en-US" sz="2000" b="1" dirty="0">
                        <a:solidFill>
                          <a:schemeClr val="accent1"/>
                        </a:solidFill>
                        <a:latin typeface="+mj-lt"/>
                      </a:endParaRPr>
                    </a:p>
                  </a:txBody>
                  <a:tcPr marL="128243" marR="128243" marT="64085" marB="64085"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ext Box 4"/>
          <p:cNvSpPr txBox="1">
            <a:spLocks noChangeArrowheads="1"/>
          </p:cNvSpPr>
          <p:nvPr/>
        </p:nvSpPr>
        <p:spPr bwMode="auto">
          <a:xfrm>
            <a:off x="833719" y="5889388"/>
            <a:ext cx="78820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rgbClr val="DBFCB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4000">
                <a:solidFill>
                  <a:srgbClr val="FCC2B2"/>
                </a:solidFill>
                <a:latin typeface="Times New Roman" pitchFamily="18" charset="0"/>
              </a:defRPr>
            </a:lvl1pPr>
            <a:lvl2pPr marL="742950" indent="-285750" eaLnBrk="0" hangingPunct="0">
              <a:defRPr sz="4000">
                <a:solidFill>
                  <a:srgbClr val="FCC2B2"/>
                </a:solidFill>
                <a:latin typeface="Times New Roman" pitchFamily="18" charset="0"/>
              </a:defRPr>
            </a:lvl2pPr>
            <a:lvl3pPr marL="1143000" indent="-228600" eaLnBrk="0" hangingPunct="0">
              <a:defRPr sz="4000">
                <a:solidFill>
                  <a:srgbClr val="FCC2B2"/>
                </a:solidFill>
                <a:latin typeface="Times New Roman" pitchFamily="18" charset="0"/>
              </a:defRPr>
            </a:lvl3pPr>
            <a:lvl4pPr marL="1600200" indent="-228600" eaLnBrk="0" hangingPunct="0">
              <a:defRPr sz="4000">
                <a:solidFill>
                  <a:srgbClr val="FCC2B2"/>
                </a:solidFill>
                <a:latin typeface="Times New Roman" pitchFamily="18" charset="0"/>
              </a:defRPr>
            </a:lvl4pPr>
            <a:lvl5pPr marL="2057400" indent="-228600" eaLnBrk="0" hangingPunct="0">
              <a:defRPr sz="4000">
                <a:solidFill>
                  <a:srgbClr val="FCC2B2"/>
                </a:solidFill>
                <a:latin typeface="Times New Roman" pitchFamily="18" charset="0"/>
              </a:defRPr>
            </a:lvl5pPr>
            <a:lvl6pPr marL="2514600" indent="-228600" algn="ctr" eaLnBrk="0" fontAlgn="base" hangingPunct="0">
              <a:lnSpc>
                <a:spcPct val="85000"/>
              </a:lnSpc>
              <a:spcBef>
                <a:spcPct val="0"/>
              </a:spcBef>
              <a:spcAft>
                <a:spcPct val="0"/>
              </a:spcAft>
              <a:defRPr sz="4000">
                <a:solidFill>
                  <a:srgbClr val="FCC2B2"/>
                </a:solidFill>
                <a:latin typeface="Times New Roman" pitchFamily="18" charset="0"/>
              </a:defRPr>
            </a:lvl6pPr>
            <a:lvl7pPr marL="2971800" indent="-228600" algn="ctr" eaLnBrk="0" fontAlgn="base" hangingPunct="0">
              <a:lnSpc>
                <a:spcPct val="85000"/>
              </a:lnSpc>
              <a:spcBef>
                <a:spcPct val="0"/>
              </a:spcBef>
              <a:spcAft>
                <a:spcPct val="0"/>
              </a:spcAft>
              <a:defRPr sz="4000">
                <a:solidFill>
                  <a:srgbClr val="FCC2B2"/>
                </a:solidFill>
                <a:latin typeface="Times New Roman" pitchFamily="18" charset="0"/>
              </a:defRPr>
            </a:lvl7pPr>
            <a:lvl8pPr marL="3429000" indent="-228600" algn="ctr" eaLnBrk="0" fontAlgn="base" hangingPunct="0">
              <a:lnSpc>
                <a:spcPct val="85000"/>
              </a:lnSpc>
              <a:spcBef>
                <a:spcPct val="0"/>
              </a:spcBef>
              <a:spcAft>
                <a:spcPct val="0"/>
              </a:spcAft>
              <a:defRPr sz="4000">
                <a:solidFill>
                  <a:srgbClr val="FCC2B2"/>
                </a:solidFill>
                <a:latin typeface="Times New Roman" pitchFamily="18" charset="0"/>
              </a:defRPr>
            </a:lvl8pPr>
            <a:lvl9pPr marL="3886200" indent="-228600" algn="ctr" eaLnBrk="0" fontAlgn="base" hangingPunct="0">
              <a:lnSpc>
                <a:spcPct val="85000"/>
              </a:lnSpc>
              <a:spcBef>
                <a:spcPct val="0"/>
              </a:spcBef>
              <a:spcAft>
                <a:spcPct val="0"/>
              </a:spcAft>
              <a:defRPr sz="4000">
                <a:solidFill>
                  <a:srgbClr val="FCC2B2"/>
                </a:solidFill>
                <a:latin typeface="Times New Roman" pitchFamily="18" charset="0"/>
              </a:defRPr>
            </a:lvl9pPr>
          </a:lstStyle>
          <a:p>
            <a:pPr eaLnBrk="1" hangingPunct="1">
              <a:spcBef>
                <a:spcPts val="0"/>
              </a:spcBef>
            </a:pPr>
            <a:r>
              <a:rPr lang="en-US" sz="1000" dirty="0">
                <a:solidFill>
                  <a:schemeClr val="tx1"/>
                </a:solidFill>
                <a:latin typeface="Arial Narrow" panose="020B0606020202030204" pitchFamily="34" charset="0"/>
              </a:rPr>
              <a:t>The above example is purely hypothetical and for illustrative purposes only.  The example shown above does not represent the setup of any particular plan and your results likely will differ.</a:t>
            </a:r>
          </a:p>
        </p:txBody>
      </p:sp>
      <p:sp>
        <p:nvSpPr>
          <p:cNvPr id="7" name="Slide Number Placeholder 6"/>
          <p:cNvSpPr>
            <a:spLocks noGrp="1"/>
          </p:cNvSpPr>
          <p:nvPr>
            <p:ph type="sldNum" sz="quarter" idx="12"/>
          </p:nvPr>
        </p:nvSpPr>
        <p:spPr/>
        <p:txBody>
          <a:bodyPr/>
          <a:lstStyle/>
          <a:p>
            <a:fld id="{9F495958-F516-439A-814A-D2DC1CC7FCCF}" type="slidenum">
              <a:rPr lang="en-US" smtClean="0"/>
              <a:t>30</a:t>
            </a:fld>
            <a:endParaRPr lang="en-US" dirty="0"/>
          </a:p>
        </p:txBody>
      </p:sp>
    </p:spTree>
    <p:extLst>
      <p:ext uri="{BB962C8B-B14F-4D97-AF65-F5344CB8AC3E}">
        <p14:creationId xmlns:p14="http://schemas.microsoft.com/office/powerpoint/2010/main" val="146472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p:cNvSpPr>
          <p:nvPr>
            <p:ph type="title"/>
          </p:nvPr>
        </p:nvSpPr>
        <p:spPr/>
        <p:txBody>
          <a:bodyPr>
            <a:noAutofit/>
          </a:bodyPr>
          <a:lstStyle/>
          <a:p>
            <a:r>
              <a:rPr lang="en-US" dirty="0" smtClean="0"/>
              <a:t>LIFE INSURANCE OPTIONS WHEN THE PARTICIPANT LEAVES THE PLAN: </a:t>
            </a:r>
          </a:p>
        </p:txBody>
      </p:sp>
      <p:grpSp>
        <p:nvGrpSpPr>
          <p:cNvPr id="8" name="Group 7"/>
          <p:cNvGrpSpPr/>
          <p:nvPr/>
        </p:nvGrpSpPr>
        <p:grpSpPr>
          <a:xfrm>
            <a:off x="317500" y="1735138"/>
            <a:ext cx="4095879" cy="523221"/>
            <a:chOff x="768620" y="2099906"/>
            <a:chExt cx="4006731" cy="523221"/>
          </a:xfrm>
          <a:solidFill>
            <a:schemeClr val="accent1"/>
          </a:solidFill>
        </p:grpSpPr>
        <p:sp>
          <p:nvSpPr>
            <p:cNvPr id="9" name="Rectangle 8"/>
            <p:cNvSpPr/>
            <p:nvPr/>
          </p:nvSpPr>
          <p:spPr>
            <a:xfrm>
              <a:off x="1296707" y="2099907"/>
              <a:ext cx="3478644" cy="523220"/>
            </a:xfrm>
            <a:prstGeom prst="rect">
              <a:avLst/>
            </a:prstGeom>
            <a:solidFill>
              <a:schemeClr val="bg1">
                <a:lumMod val="95000"/>
              </a:schemeClr>
            </a:solidFill>
          </p:spPr>
          <p:txBody>
            <a:bodyPr wrap="square">
              <a:spAutoFit/>
            </a:bodyPr>
            <a:lstStyle/>
            <a:p>
              <a:r>
                <a:rPr lang="en-US" altLang="en-US" sz="2800" dirty="0">
                  <a:solidFill>
                    <a:schemeClr val="accent2"/>
                  </a:solidFill>
                </a:rPr>
                <a:t>Surrender the Policy</a:t>
              </a:r>
            </a:p>
          </p:txBody>
        </p:sp>
        <p:sp>
          <p:nvSpPr>
            <p:cNvPr id="10" name="Rectangle 9"/>
            <p:cNvSpPr/>
            <p:nvPr/>
          </p:nvSpPr>
          <p:spPr>
            <a:xfrm>
              <a:off x="768620" y="2099906"/>
              <a:ext cx="442741"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1" name="Group 10"/>
          <p:cNvGrpSpPr/>
          <p:nvPr/>
        </p:nvGrpSpPr>
        <p:grpSpPr>
          <a:xfrm>
            <a:off x="317500" y="2519946"/>
            <a:ext cx="5122247" cy="523221"/>
            <a:chOff x="768620" y="2099906"/>
            <a:chExt cx="5010759" cy="523221"/>
          </a:xfrm>
          <a:solidFill>
            <a:schemeClr val="accent1"/>
          </a:solidFill>
        </p:grpSpPr>
        <p:sp>
          <p:nvSpPr>
            <p:cNvPr id="12" name="Rectangle 11"/>
            <p:cNvSpPr/>
            <p:nvPr/>
          </p:nvSpPr>
          <p:spPr>
            <a:xfrm>
              <a:off x="1296707" y="2099907"/>
              <a:ext cx="4482672" cy="523220"/>
            </a:xfrm>
            <a:prstGeom prst="rect">
              <a:avLst/>
            </a:prstGeom>
            <a:solidFill>
              <a:schemeClr val="bg1">
                <a:lumMod val="95000"/>
              </a:schemeClr>
            </a:solidFill>
          </p:spPr>
          <p:txBody>
            <a:bodyPr wrap="square">
              <a:spAutoFit/>
            </a:bodyPr>
            <a:lstStyle/>
            <a:p>
              <a:r>
                <a:rPr lang="en-US" altLang="en-US" sz="2800" dirty="0">
                  <a:solidFill>
                    <a:schemeClr val="accent2"/>
                  </a:solidFill>
                </a:rPr>
                <a:t>Take a Taxable Distribution</a:t>
              </a:r>
            </a:p>
          </p:txBody>
        </p:sp>
        <p:sp>
          <p:nvSpPr>
            <p:cNvPr id="13" name="Rectangle 12"/>
            <p:cNvSpPr/>
            <p:nvPr/>
          </p:nvSpPr>
          <p:spPr>
            <a:xfrm>
              <a:off x="768620" y="2099906"/>
              <a:ext cx="442741"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4" name="Group 13"/>
          <p:cNvGrpSpPr/>
          <p:nvPr/>
        </p:nvGrpSpPr>
        <p:grpSpPr>
          <a:xfrm>
            <a:off x="317500" y="3304754"/>
            <a:ext cx="3162818" cy="523221"/>
            <a:chOff x="768620" y="2099906"/>
            <a:chExt cx="3093978" cy="523221"/>
          </a:xfrm>
          <a:solidFill>
            <a:schemeClr val="accent1"/>
          </a:solidFill>
        </p:grpSpPr>
        <p:sp>
          <p:nvSpPr>
            <p:cNvPr id="15" name="Rectangle 14"/>
            <p:cNvSpPr/>
            <p:nvPr/>
          </p:nvSpPr>
          <p:spPr>
            <a:xfrm>
              <a:off x="1296707" y="2099907"/>
              <a:ext cx="2565891" cy="523220"/>
            </a:xfrm>
            <a:prstGeom prst="rect">
              <a:avLst/>
            </a:prstGeom>
            <a:solidFill>
              <a:schemeClr val="bg1">
                <a:lumMod val="95000"/>
              </a:schemeClr>
            </a:solidFill>
          </p:spPr>
          <p:txBody>
            <a:bodyPr wrap="square">
              <a:spAutoFit/>
            </a:bodyPr>
            <a:lstStyle/>
            <a:p>
              <a:r>
                <a:rPr lang="en-US" altLang="en-US" sz="2800" dirty="0">
                  <a:solidFill>
                    <a:schemeClr val="accent2"/>
                  </a:solidFill>
                </a:rPr>
                <a:t> Buy the Policy</a:t>
              </a:r>
            </a:p>
          </p:txBody>
        </p:sp>
        <p:sp>
          <p:nvSpPr>
            <p:cNvPr id="16" name="Rectangle 15"/>
            <p:cNvSpPr/>
            <p:nvPr/>
          </p:nvSpPr>
          <p:spPr>
            <a:xfrm>
              <a:off x="768620" y="2099906"/>
              <a:ext cx="442741"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7" name="Group 16"/>
          <p:cNvGrpSpPr/>
          <p:nvPr/>
        </p:nvGrpSpPr>
        <p:grpSpPr>
          <a:xfrm>
            <a:off x="317500" y="4089563"/>
            <a:ext cx="7109460" cy="954108"/>
            <a:chOff x="768620" y="2099906"/>
            <a:chExt cx="5960023" cy="954108"/>
          </a:xfrm>
          <a:solidFill>
            <a:schemeClr val="accent1"/>
          </a:solidFill>
        </p:grpSpPr>
        <p:sp>
          <p:nvSpPr>
            <p:cNvPr id="18" name="Rectangle 17"/>
            <p:cNvSpPr/>
            <p:nvPr/>
          </p:nvSpPr>
          <p:spPr>
            <a:xfrm>
              <a:off x="1296707" y="2099907"/>
              <a:ext cx="5431936" cy="954107"/>
            </a:xfrm>
            <a:prstGeom prst="rect">
              <a:avLst/>
            </a:prstGeom>
            <a:solidFill>
              <a:schemeClr val="bg1">
                <a:lumMod val="95000"/>
              </a:schemeClr>
            </a:solidFill>
          </p:spPr>
          <p:txBody>
            <a:bodyPr wrap="square">
              <a:spAutoFit/>
            </a:bodyPr>
            <a:lstStyle/>
            <a:p>
              <a:r>
                <a:rPr lang="en-US" altLang="en-US" sz="2800" dirty="0">
                  <a:solidFill>
                    <a:schemeClr val="accent2"/>
                  </a:solidFill>
                </a:rPr>
                <a:t>Exchange the Policy – Qualified Plan Exchange Privilege (QPEP</a:t>
              </a:r>
              <a:r>
                <a:rPr lang="en-US" altLang="en-US" sz="2800" dirty="0" smtClean="0">
                  <a:solidFill>
                    <a:schemeClr val="accent2"/>
                  </a:solidFill>
                </a:rPr>
                <a:t>)*</a:t>
              </a:r>
            </a:p>
          </p:txBody>
        </p:sp>
        <p:sp>
          <p:nvSpPr>
            <p:cNvPr id="19" name="Rectangle 18"/>
            <p:cNvSpPr/>
            <p:nvPr/>
          </p:nvSpPr>
          <p:spPr>
            <a:xfrm>
              <a:off x="768620" y="2099906"/>
              <a:ext cx="442741" cy="95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sp>
        <p:nvSpPr>
          <p:cNvPr id="6" name="Slide Number Placeholder 5"/>
          <p:cNvSpPr>
            <a:spLocks noGrp="1"/>
          </p:cNvSpPr>
          <p:nvPr>
            <p:ph type="sldNum" sz="quarter" idx="12"/>
          </p:nvPr>
        </p:nvSpPr>
        <p:spPr/>
        <p:txBody>
          <a:bodyPr/>
          <a:lstStyle/>
          <a:p>
            <a:fld id="{9F495958-F516-439A-814A-D2DC1CC7FCCF}" type="slidenum">
              <a:rPr lang="en-US" smtClean="0"/>
              <a:t>31</a:t>
            </a:fld>
            <a:endParaRPr lang="en-US" dirty="0"/>
          </a:p>
        </p:txBody>
      </p:sp>
      <p:sp>
        <p:nvSpPr>
          <p:cNvPr id="2" name="TextBox 1"/>
          <p:cNvSpPr txBox="1"/>
          <p:nvPr/>
        </p:nvSpPr>
        <p:spPr>
          <a:xfrm>
            <a:off x="857337" y="5837274"/>
            <a:ext cx="3693398" cy="276999"/>
          </a:xfrm>
          <a:prstGeom prst="rect">
            <a:avLst/>
          </a:prstGeom>
          <a:noFill/>
        </p:spPr>
        <p:txBody>
          <a:bodyPr wrap="square" rtlCol="0">
            <a:spAutoFit/>
          </a:bodyPr>
          <a:lstStyle/>
          <a:p>
            <a:r>
              <a:rPr lang="en-US" sz="1200" dirty="0" smtClean="0"/>
              <a:t>*Unique to National Life Group</a:t>
            </a:r>
            <a:endParaRPr lang="en-US" sz="1200" dirty="0"/>
          </a:p>
        </p:txBody>
      </p:sp>
    </p:spTree>
    <p:extLst>
      <p:ext uri="{BB962C8B-B14F-4D97-AF65-F5344CB8AC3E}">
        <p14:creationId xmlns:p14="http://schemas.microsoft.com/office/powerpoint/2010/main" val="364815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p:cNvSpPr>
          <p:nvPr>
            <p:ph type="title"/>
          </p:nvPr>
        </p:nvSpPr>
        <p:spPr/>
        <p:txBody>
          <a:bodyPr>
            <a:noAutofit/>
          </a:bodyPr>
          <a:lstStyle/>
          <a:p>
            <a:r>
              <a:rPr lang="en-US" dirty="0" smtClean="0"/>
              <a:t>QUALIFIED PLAN EXCHANGE PRIVILEGE RIDER (QPEP)</a:t>
            </a:r>
          </a:p>
        </p:txBody>
      </p:sp>
      <p:sp>
        <p:nvSpPr>
          <p:cNvPr id="9" name="Rectangle 8"/>
          <p:cNvSpPr/>
          <p:nvPr/>
        </p:nvSpPr>
        <p:spPr>
          <a:xfrm>
            <a:off x="317500" y="1735138"/>
            <a:ext cx="8826500" cy="543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HOW IT WORKS</a:t>
            </a:r>
            <a:endParaRPr lang="en-US" sz="2800" dirty="0"/>
          </a:p>
        </p:txBody>
      </p:sp>
      <p:sp>
        <p:nvSpPr>
          <p:cNvPr id="10" name="Rectangle 9"/>
          <p:cNvSpPr/>
          <p:nvPr/>
        </p:nvSpPr>
        <p:spPr>
          <a:xfrm>
            <a:off x="858416" y="2278357"/>
            <a:ext cx="8285584" cy="3262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0" bIns="91440" rtlCol="0" anchor="ctr">
            <a:spAutoFit/>
          </a:bodyPr>
          <a:lstStyle/>
          <a:p>
            <a:pPr marL="227013" lvl="0" indent="-227013">
              <a:spcAft>
                <a:spcPts val="1200"/>
              </a:spcAft>
              <a:buClr>
                <a:schemeClr val="accent1"/>
              </a:buClr>
              <a:buFont typeface="Arial" panose="020B0604020202020204" pitchFamily="34" charset="0"/>
              <a:buChar char="•"/>
            </a:pPr>
            <a:r>
              <a:rPr lang="en-US" sz="2000" dirty="0">
                <a:solidFill>
                  <a:schemeClr val="accent2"/>
                </a:solidFill>
              </a:rPr>
              <a:t>Participant surrenders </a:t>
            </a:r>
            <a:r>
              <a:rPr lang="en-US" sz="2000" dirty="0" smtClean="0">
                <a:solidFill>
                  <a:schemeClr val="accent2"/>
                </a:solidFill>
              </a:rPr>
              <a:t>policy </a:t>
            </a:r>
            <a:r>
              <a:rPr lang="en-US" sz="2000" dirty="0">
                <a:solidFill>
                  <a:schemeClr val="accent2"/>
                </a:solidFill>
              </a:rPr>
              <a:t>for its </a:t>
            </a:r>
            <a:r>
              <a:rPr lang="en-US" sz="2000" dirty="0" smtClean="0">
                <a:solidFill>
                  <a:schemeClr val="accent2"/>
                </a:solidFill>
              </a:rPr>
              <a:t>cash </a:t>
            </a:r>
            <a:r>
              <a:rPr lang="en-US" sz="2000" dirty="0">
                <a:solidFill>
                  <a:schemeClr val="accent2"/>
                </a:solidFill>
              </a:rPr>
              <a:t>surrender </a:t>
            </a:r>
            <a:r>
              <a:rPr lang="en-US" sz="2000" dirty="0" smtClean="0">
                <a:solidFill>
                  <a:schemeClr val="accent2"/>
                </a:solidFill>
              </a:rPr>
              <a:t>value </a:t>
            </a:r>
            <a:r>
              <a:rPr lang="en-US" sz="2000" dirty="0">
                <a:solidFill>
                  <a:schemeClr val="accent2"/>
                </a:solidFill>
              </a:rPr>
              <a:t>and retains the proceeds under the plan or rollover to an IRA.</a:t>
            </a:r>
          </a:p>
          <a:p>
            <a:pPr marL="227013" lvl="0" indent="-227013">
              <a:spcAft>
                <a:spcPts val="1200"/>
              </a:spcAft>
              <a:buClr>
                <a:schemeClr val="accent1"/>
              </a:buClr>
              <a:buFont typeface="Arial" panose="020B0604020202020204" pitchFamily="34" charset="0"/>
              <a:buChar char="•"/>
            </a:pPr>
            <a:r>
              <a:rPr lang="en-US" sz="2000" dirty="0">
                <a:solidFill>
                  <a:schemeClr val="accent2"/>
                </a:solidFill>
              </a:rPr>
              <a:t>New policy issued outside of plan for Net Amount at Risk (Face Amount – CV) without any medical evidence, regardless of health, at current attained age.</a:t>
            </a:r>
          </a:p>
          <a:p>
            <a:pPr marL="227013" lvl="0" indent="-227013">
              <a:spcAft>
                <a:spcPts val="1200"/>
              </a:spcAft>
              <a:buClr>
                <a:schemeClr val="accent1"/>
              </a:buClr>
              <a:buFont typeface="Arial" panose="020B0604020202020204" pitchFamily="34" charset="0"/>
              <a:buChar char="•"/>
            </a:pPr>
            <a:r>
              <a:rPr lang="en-US" sz="2000" dirty="0">
                <a:solidFill>
                  <a:schemeClr val="accent2"/>
                </a:solidFill>
              </a:rPr>
              <a:t>The </a:t>
            </a:r>
            <a:r>
              <a:rPr lang="en-US" sz="2000" dirty="0" smtClean="0">
                <a:solidFill>
                  <a:schemeClr val="accent2"/>
                </a:solidFill>
              </a:rPr>
              <a:t>newly issued </a:t>
            </a:r>
            <a:r>
              <a:rPr lang="en-US" sz="2000" dirty="0">
                <a:solidFill>
                  <a:schemeClr val="accent2"/>
                </a:solidFill>
              </a:rPr>
              <a:t>policy </a:t>
            </a:r>
            <a:r>
              <a:rPr lang="en-US" sz="2000" dirty="0" smtClean="0">
                <a:solidFill>
                  <a:schemeClr val="accent2"/>
                </a:solidFill>
              </a:rPr>
              <a:t>can be any type of permanent insurance offered by the insurance companies of National Life Group, it does </a:t>
            </a:r>
            <a:r>
              <a:rPr lang="en-US" sz="2000" dirty="0">
                <a:solidFill>
                  <a:schemeClr val="accent2"/>
                </a:solidFill>
              </a:rPr>
              <a:t>not need to be </a:t>
            </a:r>
            <a:r>
              <a:rPr lang="en-US" sz="2000" dirty="0" smtClean="0">
                <a:solidFill>
                  <a:schemeClr val="accent2"/>
                </a:solidFill>
              </a:rPr>
              <a:t>the same type of insurance as </a:t>
            </a:r>
            <a:r>
              <a:rPr lang="en-US" sz="2000" dirty="0">
                <a:solidFill>
                  <a:schemeClr val="accent2"/>
                </a:solidFill>
              </a:rPr>
              <a:t>the policy issued in the qualified plan</a:t>
            </a:r>
            <a:r>
              <a:rPr lang="en-US" sz="2000" dirty="0" smtClean="0">
                <a:solidFill>
                  <a:schemeClr val="accent2"/>
                </a:solidFill>
              </a:rPr>
              <a:t>.</a:t>
            </a:r>
            <a:endParaRPr lang="en-US" sz="2000" dirty="0">
              <a:solidFill>
                <a:schemeClr val="accent2"/>
              </a:solidFill>
            </a:endParaRPr>
          </a:p>
        </p:txBody>
      </p:sp>
      <p:sp>
        <p:nvSpPr>
          <p:cNvPr id="6" name="Slide Number Placeholder 5"/>
          <p:cNvSpPr>
            <a:spLocks noGrp="1"/>
          </p:cNvSpPr>
          <p:nvPr>
            <p:ph type="sldNum" sz="quarter" idx="12"/>
          </p:nvPr>
        </p:nvSpPr>
        <p:spPr/>
        <p:txBody>
          <a:bodyPr/>
          <a:lstStyle/>
          <a:p>
            <a:fld id="{9F495958-F516-439A-814A-D2DC1CC7FCCF}" type="slidenum">
              <a:rPr lang="en-US" smtClean="0"/>
              <a:t>32</a:t>
            </a:fld>
            <a:endParaRPr lang="en-US" dirty="0"/>
          </a:p>
        </p:txBody>
      </p:sp>
      <p:sp>
        <p:nvSpPr>
          <p:cNvPr id="2" name="TextBox 1"/>
          <p:cNvSpPr txBox="1"/>
          <p:nvPr/>
        </p:nvSpPr>
        <p:spPr>
          <a:xfrm>
            <a:off x="858416" y="5737598"/>
            <a:ext cx="8094198" cy="400110"/>
          </a:xfrm>
          <a:prstGeom prst="rect">
            <a:avLst/>
          </a:prstGeom>
          <a:noFill/>
        </p:spPr>
        <p:txBody>
          <a:bodyPr wrap="square" rtlCol="0">
            <a:spAutoFit/>
          </a:bodyPr>
          <a:lstStyle/>
          <a:p>
            <a:r>
              <a:rPr lang="en-US" sz="1000" dirty="0" smtClean="0"/>
              <a:t>QPEP </a:t>
            </a:r>
            <a:r>
              <a:rPr lang="en-US" sz="1000" dirty="0"/>
              <a:t>rider (form series </a:t>
            </a:r>
            <a:r>
              <a:rPr lang="en-US" sz="1000" dirty="0" smtClean="0"/>
              <a:t>8518) </a:t>
            </a:r>
            <a:r>
              <a:rPr lang="en-US" sz="1000" dirty="0"/>
              <a:t>is issued by National Life Insurance Company.  QPEP rider (form series </a:t>
            </a:r>
            <a:r>
              <a:rPr lang="en-US" sz="1000" dirty="0" smtClean="0"/>
              <a:t>8336) </a:t>
            </a:r>
            <a:r>
              <a:rPr lang="en-US" sz="1000" dirty="0"/>
              <a:t>is issued by Life Insurance Company of the Southwest</a:t>
            </a:r>
            <a:r>
              <a:rPr lang="en-US" sz="1000" dirty="0" smtClean="0"/>
              <a:t>.</a:t>
            </a:r>
            <a:endParaRPr lang="en-US" sz="1000" dirty="0"/>
          </a:p>
        </p:txBody>
      </p:sp>
    </p:spTree>
    <p:extLst>
      <p:ext uri="{BB962C8B-B14F-4D97-AF65-F5344CB8AC3E}">
        <p14:creationId xmlns:p14="http://schemas.microsoft.com/office/powerpoint/2010/main" val="112774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p:txBody>
          <a:bodyPr>
            <a:noAutofit/>
          </a:bodyPr>
          <a:lstStyle/>
          <a:p>
            <a:r>
              <a:rPr lang="en-US" dirty="0" smtClean="0"/>
              <a:t>REDUCING OR ELIMINATING CONTRIBUTIONS</a:t>
            </a:r>
          </a:p>
        </p:txBody>
      </p:sp>
      <p:sp>
        <p:nvSpPr>
          <p:cNvPr id="8" name="Rectangle 7"/>
          <p:cNvSpPr/>
          <p:nvPr/>
        </p:nvSpPr>
        <p:spPr>
          <a:xfrm>
            <a:off x="474133" y="1871998"/>
            <a:ext cx="8669867" cy="105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cs typeface="Arial"/>
              </a:rPr>
              <a:t>There are three options available if there is a </a:t>
            </a:r>
            <a:r>
              <a:rPr lang="en-US" altLang="en-US" sz="2800" dirty="0" smtClean="0">
                <a:cs typeface="Arial"/>
              </a:rPr>
              <a:t/>
            </a:r>
            <a:br>
              <a:rPr lang="en-US" altLang="en-US" sz="2800" dirty="0" smtClean="0">
                <a:cs typeface="Arial"/>
              </a:rPr>
            </a:br>
            <a:r>
              <a:rPr lang="en-US" altLang="en-US" sz="2800" dirty="0" smtClean="0">
                <a:cs typeface="Arial"/>
              </a:rPr>
              <a:t>need </a:t>
            </a:r>
            <a:r>
              <a:rPr lang="en-US" altLang="en-US" sz="2800" dirty="0">
                <a:cs typeface="Arial"/>
              </a:rPr>
              <a:t>to reduce contributions long term:</a:t>
            </a:r>
          </a:p>
        </p:txBody>
      </p:sp>
      <p:grpSp>
        <p:nvGrpSpPr>
          <p:cNvPr id="10" name="Group 9"/>
          <p:cNvGrpSpPr/>
          <p:nvPr/>
        </p:nvGrpSpPr>
        <p:grpSpPr>
          <a:xfrm>
            <a:off x="857335" y="3136782"/>
            <a:ext cx="3265261" cy="523220"/>
            <a:chOff x="768620" y="2099907"/>
            <a:chExt cx="3194191" cy="523220"/>
          </a:xfrm>
          <a:solidFill>
            <a:schemeClr val="accent1"/>
          </a:solidFill>
        </p:grpSpPr>
        <p:sp>
          <p:nvSpPr>
            <p:cNvPr id="11" name="Rectangle 10"/>
            <p:cNvSpPr/>
            <p:nvPr/>
          </p:nvSpPr>
          <p:spPr>
            <a:xfrm>
              <a:off x="1296705" y="2099907"/>
              <a:ext cx="2666106" cy="523220"/>
            </a:xfrm>
            <a:prstGeom prst="rect">
              <a:avLst/>
            </a:prstGeom>
            <a:solidFill>
              <a:schemeClr val="bg1">
                <a:lumMod val="95000"/>
              </a:schemeClr>
            </a:solidFill>
          </p:spPr>
          <p:txBody>
            <a:bodyPr wrap="none">
              <a:spAutoFit/>
            </a:bodyPr>
            <a:lstStyle/>
            <a:p>
              <a:r>
                <a:rPr lang="en-US" altLang="en-US" sz="2800" dirty="0">
                  <a:solidFill>
                    <a:schemeClr val="accent2"/>
                  </a:solidFill>
                </a:rPr>
                <a:t>Reduce formula</a:t>
              </a:r>
            </a:p>
          </p:txBody>
        </p:sp>
        <p:sp>
          <p:nvSpPr>
            <p:cNvPr id="12" name="Rectangle 11"/>
            <p:cNvSpPr/>
            <p:nvPr/>
          </p:nvSpPr>
          <p:spPr>
            <a:xfrm>
              <a:off x="768620" y="2099907"/>
              <a:ext cx="442741" cy="5232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3" name="Group 12"/>
          <p:cNvGrpSpPr/>
          <p:nvPr/>
        </p:nvGrpSpPr>
        <p:grpSpPr>
          <a:xfrm>
            <a:off x="857335" y="3866972"/>
            <a:ext cx="6849752" cy="954108"/>
            <a:chOff x="768620" y="2099906"/>
            <a:chExt cx="6700664" cy="954108"/>
          </a:xfrm>
          <a:solidFill>
            <a:schemeClr val="accent1"/>
          </a:solidFill>
        </p:grpSpPr>
        <p:sp>
          <p:nvSpPr>
            <p:cNvPr id="14" name="Rectangle 13"/>
            <p:cNvSpPr/>
            <p:nvPr/>
          </p:nvSpPr>
          <p:spPr>
            <a:xfrm>
              <a:off x="1296706" y="2099907"/>
              <a:ext cx="6172578" cy="954107"/>
            </a:xfrm>
            <a:prstGeom prst="rect">
              <a:avLst/>
            </a:prstGeom>
            <a:solidFill>
              <a:schemeClr val="bg1">
                <a:lumMod val="95000"/>
              </a:schemeClr>
            </a:solidFill>
          </p:spPr>
          <p:txBody>
            <a:bodyPr wrap="square">
              <a:spAutoFit/>
            </a:bodyPr>
            <a:lstStyle/>
            <a:p>
              <a:r>
                <a:rPr lang="en-US" altLang="en-US" sz="2800" dirty="0">
                  <a:solidFill>
                    <a:schemeClr val="accent2"/>
                  </a:solidFill>
                </a:rPr>
                <a:t>Convert from Fully </a:t>
              </a:r>
              <a:r>
                <a:rPr lang="en-US" altLang="en-US" sz="2800" dirty="0" smtClean="0">
                  <a:solidFill>
                    <a:schemeClr val="accent2"/>
                  </a:solidFill>
                </a:rPr>
                <a:t>Insured </a:t>
              </a:r>
              <a:r>
                <a:rPr lang="en-US" altLang="en-US" sz="2800" dirty="0">
                  <a:solidFill>
                    <a:schemeClr val="accent2"/>
                  </a:solidFill>
                </a:rPr>
                <a:t>412(e)(3) to traditional defined benefit</a:t>
              </a:r>
            </a:p>
          </p:txBody>
        </p:sp>
        <p:sp>
          <p:nvSpPr>
            <p:cNvPr id="15" name="Rectangle 14"/>
            <p:cNvSpPr/>
            <p:nvPr/>
          </p:nvSpPr>
          <p:spPr>
            <a:xfrm>
              <a:off x="768620" y="2099906"/>
              <a:ext cx="442741" cy="954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grpSp>
        <p:nvGrpSpPr>
          <p:cNvPr id="16" name="Group 15"/>
          <p:cNvGrpSpPr/>
          <p:nvPr/>
        </p:nvGrpSpPr>
        <p:grpSpPr>
          <a:xfrm>
            <a:off x="857335" y="5028051"/>
            <a:ext cx="3085981" cy="523220"/>
            <a:chOff x="768620" y="2099907"/>
            <a:chExt cx="3018813" cy="523220"/>
          </a:xfrm>
          <a:solidFill>
            <a:schemeClr val="accent1"/>
          </a:solidFill>
        </p:grpSpPr>
        <p:sp>
          <p:nvSpPr>
            <p:cNvPr id="17" name="Rectangle 16"/>
            <p:cNvSpPr/>
            <p:nvPr/>
          </p:nvSpPr>
          <p:spPr>
            <a:xfrm>
              <a:off x="1296705" y="2099907"/>
              <a:ext cx="2490728" cy="523220"/>
            </a:xfrm>
            <a:prstGeom prst="rect">
              <a:avLst/>
            </a:prstGeom>
            <a:solidFill>
              <a:schemeClr val="bg1">
                <a:lumMod val="95000"/>
              </a:schemeClr>
            </a:solidFill>
          </p:spPr>
          <p:txBody>
            <a:bodyPr wrap="none">
              <a:spAutoFit/>
            </a:bodyPr>
            <a:lstStyle/>
            <a:p>
              <a:r>
                <a:rPr lang="en-US" altLang="en-US" sz="2800" dirty="0">
                  <a:solidFill>
                    <a:schemeClr val="accent2"/>
                  </a:solidFill>
                </a:rPr>
                <a:t>Terminate plan</a:t>
              </a:r>
            </a:p>
          </p:txBody>
        </p:sp>
        <p:sp>
          <p:nvSpPr>
            <p:cNvPr id="18" name="Rectangle 17"/>
            <p:cNvSpPr/>
            <p:nvPr/>
          </p:nvSpPr>
          <p:spPr>
            <a:xfrm>
              <a:off x="768620" y="2099907"/>
              <a:ext cx="442741" cy="5232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ym typeface="Wingdings 3"/>
                </a:rPr>
                <a:t></a:t>
              </a:r>
              <a:endParaRPr lang="en-US" sz="2800" dirty="0"/>
            </a:p>
          </p:txBody>
        </p:sp>
      </p:grpSp>
      <p:sp>
        <p:nvSpPr>
          <p:cNvPr id="6" name="Slide Number Placeholder 5"/>
          <p:cNvSpPr>
            <a:spLocks noGrp="1"/>
          </p:cNvSpPr>
          <p:nvPr>
            <p:ph type="sldNum" sz="quarter" idx="12"/>
          </p:nvPr>
        </p:nvSpPr>
        <p:spPr/>
        <p:txBody>
          <a:bodyPr/>
          <a:lstStyle/>
          <a:p>
            <a:fld id="{9F495958-F516-439A-814A-D2DC1CC7FCCF}" type="slidenum">
              <a:rPr lang="en-US" smtClean="0"/>
              <a:t>33</a:t>
            </a:fld>
            <a:endParaRPr lang="en-US" dirty="0"/>
          </a:p>
        </p:txBody>
      </p:sp>
    </p:spTree>
    <p:extLst>
      <p:ext uri="{BB962C8B-B14F-4D97-AF65-F5344CB8AC3E}">
        <p14:creationId xmlns:p14="http://schemas.microsoft.com/office/powerpoint/2010/main" val="181200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412(e)(3) PLAN SOLUTION</a:t>
            </a:r>
            <a:endParaRPr lang="en-US" dirty="0"/>
          </a:p>
        </p:txBody>
      </p:sp>
      <p:grpSp>
        <p:nvGrpSpPr>
          <p:cNvPr id="9" name="Group 8"/>
          <p:cNvGrpSpPr/>
          <p:nvPr/>
        </p:nvGrpSpPr>
        <p:grpSpPr>
          <a:xfrm>
            <a:off x="404813" y="1703962"/>
            <a:ext cx="2595052" cy="4341658"/>
            <a:chOff x="404813" y="1682801"/>
            <a:chExt cx="2595052" cy="4341658"/>
          </a:xfrm>
        </p:grpSpPr>
        <p:grpSp>
          <p:nvGrpSpPr>
            <p:cNvPr id="10" name="Group 9"/>
            <p:cNvGrpSpPr/>
            <p:nvPr/>
          </p:nvGrpSpPr>
          <p:grpSpPr>
            <a:xfrm>
              <a:off x="404813" y="1682801"/>
              <a:ext cx="2595052" cy="2488634"/>
              <a:chOff x="3274475" y="1682801"/>
              <a:chExt cx="2595052" cy="2488634"/>
            </a:xfrm>
          </p:grpSpPr>
          <p:sp>
            <p:nvSpPr>
              <p:cNvPr id="12" name="Rectangle 11"/>
              <p:cNvSpPr/>
              <p:nvPr/>
            </p:nvSpPr>
            <p:spPr>
              <a:xfrm>
                <a:off x="3274475"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 AND PARTICIPANTS</a:t>
                </a:r>
                <a:endParaRPr lang="en-US" dirty="0"/>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sp>
          <p:nvSpPr>
            <p:cNvPr id="11" name="Rectangle 10"/>
            <p:cNvSpPr/>
            <p:nvPr/>
          </p:nvSpPr>
          <p:spPr>
            <a:xfrm>
              <a:off x="404813" y="4165355"/>
              <a:ext cx="2595052" cy="1859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indent="-230188">
                <a:spcAft>
                  <a:spcPts val="1200"/>
                </a:spcAft>
                <a:buClr>
                  <a:schemeClr val="accent1"/>
                </a:buClr>
                <a:buFont typeface="Arial" pitchFamily="34" charset="0"/>
                <a:buChar char="•"/>
              </a:pPr>
              <a:r>
                <a:rPr lang="en-US" sz="1400" dirty="0" smtClean="0">
                  <a:solidFill>
                    <a:schemeClr val="accent2"/>
                  </a:solidFill>
                </a:rPr>
                <a:t>Tax Deductible Contribution</a:t>
              </a:r>
            </a:p>
            <a:p>
              <a:pPr marL="230188" indent="-230188">
                <a:spcAft>
                  <a:spcPts val="1200"/>
                </a:spcAft>
                <a:buClr>
                  <a:schemeClr val="accent1"/>
                </a:buClr>
                <a:buFont typeface="Arial" pitchFamily="34" charset="0"/>
                <a:buChar char="•"/>
              </a:pPr>
              <a:r>
                <a:rPr lang="en-US" sz="1400" dirty="0" smtClean="0">
                  <a:solidFill>
                    <a:schemeClr val="accent2"/>
                  </a:solidFill>
                </a:rPr>
                <a:t>Reward Yourself and Key Employees</a:t>
              </a:r>
            </a:p>
            <a:p>
              <a:pPr marL="230188" indent="-230188">
                <a:spcAft>
                  <a:spcPts val="1200"/>
                </a:spcAft>
                <a:buClr>
                  <a:schemeClr val="accent1"/>
                </a:buClr>
                <a:buFont typeface="Arial" pitchFamily="34" charset="0"/>
                <a:buChar char="•"/>
              </a:pPr>
              <a:r>
                <a:rPr lang="en-US" sz="1400" dirty="0" smtClean="0">
                  <a:solidFill>
                    <a:schemeClr val="accent2"/>
                  </a:solidFill>
                </a:rPr>
                <a:t>Provide Rank and File meaningful benefit</a:t>
              </a:r>
            </a:p>
            <a:p>
              <a:pPr>
                <a:spcAft>
                  <a:spcPts val="1200"/>
                </a:spcAft>
                <a:buClr>
                  <a:schemeClr val="accent1"/>
                </a:buClr>
              </a:pPr>
              <a:endParaRPr lang="en-US" sz="1400" dirty="0">
                <a:solidFill>
                  <a:schemeClr val="accent2"/>
                </a:solidFill>
              </a:endParaRPr>
            </a:p>
          </p:txBody>
        </p:sp>
      </p:grpSp>
      <p:grpSp>
        <p:nvGrpSpPr>
          <p:cNvPr id="14" name="Group 13"/>
          <p:cNvGrpSpPr/>
          <p:nvPr/>
        </p:nvGrpSpPr>
        <p:grpSpPr>
          <a:xfrm>
            <a:off x="6130324" y="1703965"/>
            <a:ext cx="2603500" cy="4341655"/>
            <a:chOff x="6130324" y="1682804"/>
            <a:chExt cx="2603500" cy="4341655"/>
          </a:xfrm>
        </p:grpSpPr>
        <p:grpSp>
          <p:nvGrpSpPr>
            <p:cNvPr id="15" name="Group 14"/>
            <p:cNvGrpSpPr/>
            <p:nvPr/>
          </p:nvGrpSpPr>
          <p:grpSpPr>
            <a:xfrm>
              <a:off x="6130324" y="1682804"/>
              <a:ext cx="2603500" cy="2488631"/>
              <a:chOff x="6130324" y="1682804"/>
              <a:chExt cx="2603500" cy="2488631"/>
            </a:xfrm>
          </p:grpSpPr>
          <p:sp>
            <p:nvSpPr>
              <p:cNvPr id="17" name="Rectangle 16"/>
              <p:cNvSpPr/>
              <p:nvPr/>
            </p:nvSpPr>
            <p:spPr>
              <a:xfrm>
                <a:off x="6130324" y="1682804"/>
                <a:ext cx="2603500" cy="739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a:t>
                </a:r>
                <a:endParaRPr lang="en-US" dirty="0"/>
              </a:p>
            </p:txBody>
          </p:sp>
          <p:pic>
            <p:nvPicPr>
              <p:cNvPr id="18" name="Picture 17" descr="shutterstock_129411536.jpg"/>
              <p:cNvPicPr>
                <a:picLocks noChangeAspect="1"/>
              </p:cNvPicPr>
              <p:nvPr/>
            </p:nvPicPr>
            <p:blipFill rotWithShape="1">
              <a:blip r:embed="rId5" cstate="print">
                <a:extLst>
                  <a:ext uri="{28A0092B-C50C-407E-A947-70E740481C1C}">
                    <a14:useLocalDpi xmlns:a14="http://schemas.microsoft.com/office/drawing/2010/main" val="0"/>
                  </a:ext>
                </a:extLst>
              </a:blip>
              <a:srcRect l="12167" t="16600" r="25475" b="25584"/>
              <a:stretch/>
            </p:blipFill>
            <p:spPr>
              <a:xfrm>
                <a:off x="6130324" y="2419011"/>
                <a:ext cx="2603500" cy="1752424"/>
              </a:xfrm>
              <a:prstGeom prst="rect">
                <a:avLst/>
              </a:prstGeom>
            </p:spPr>
          </p:pic>
        </p:grpSp>
        <p:sp>
          <p:nvSpPr>
            <p:cNvPr id="16" name="Rectangle 15"/>
            <p:cNvSpPr/>
            <p:nvPr/>
          </p:nvSpPr>
          <p:spPr>
            <a:xfrm>
              <a:off x="6130324" y="4171434"/>
              <a:ext cx="2603500" cy="1853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indent="-230188">
                <a:spcAft>
                  <a:spcPts val="1200"/>
                </a:spcAft>
                <a:buClr>
                  <a:schemeClr val="accent4"/>
                </a:buClr>
                <a:buFont typeface="Arial" pitchFamily="34" charset="0"/>
                <a:buChar char="•"/>
              </a:pPr>
              <a:r>
                <a:rPr lang="en-US" sz="1400" dirty="0">
                  <a:solidFill>
                    <a:schemeClr val="accent2"/>
                  </a:solidFill>
                </a:rPr>
                <a:t>Retirement benefits</a:t>
              </a:r>
            </a:p>
            <a:p>
              <a:pPr marL="230188" indent="-230188">
                <a:spcAft>
                  <a:spcPts val="1200"/>
                </a:spcAft>
                <a:buClr>
                  <a:schemeClr val="accent4"/>
                </a:buClr>
                <a:buFont typeface="Arial" pitchFamily="34" charset="0"/>
                <a:buChar char="•"/>
              </a:pPr>
              <a:r>
                <a:rPr lang="en-US" sz="1400" dirty="0">
                  <a:solidFill>
                    <a:schemeClr val="accent2"/>
                  </a:solidFill>
                </a:rPr>
                <a:t>Tax deferred growth</a:t>
              </a:r>
            </a:p>
            <a:p>
              <a:pPr marL="230188" indent="-230188">
                <a:spcAft>
                  <a:spcPts val="1200"/>
                </a:spcAft>
                <a:buClr>
                  <a:schemeClr val="accent4"/>
                </a:buClr>
                <a:buFont typeface="Arial" pitchFamily="34" charset="0"/>
                <a:buChar char="•"/>
              </a:pPr>
              <a:r>
                <a:rPr lang="en-US" sz="1400" dirty="0">
                  <a:solidFill>
                    <a:schemeClr val="accent2"/>
                  </a:solidFill>
                </a:rPr>
                <a:t>Income Tax Free Death Benefit</a:t>
              </a:r>
            </a:p>
          </p:txBody>
        </p:sp>
      </p:grpSp>
      <p:grpSp>
        <p:nvGrpSpPr>
          <p:cNvPr id="19" name="Group 18"/>
          <p:cNvGrpSpPr/>
          <p:nvPr/>
        </p:nvGrpSpPr>
        <p:grpSpPr>
          <a:xfrm>
            <a:off x="3267568" y="1703965"/>
            <a:ext cx="2595052" cy="4341655"/>
            <a:chOff x="3320512" y="1682804"/>
            <a:chExt cx="2595052" cy="4341655"/>
          </a:xfrm>
        </p:grpSpPr>
        <p:grpSp>
          <p:nvGrpSpPr>
            <p:cNvPr id="20" name="Group 19"/>
            <p:cNvGrpSpPr/>
            <p:nvPr/>
          </p:nvGrpSpPr>
          <p:grpSpPr>
            <a:xfrm>
              <a:off x="3320512" y="1682804"/>
              <a:ext cx="2595052" cy="2488631"/>
              <a:chOff x="6147022" y="1682804"/>
              <a:chExt cx="2595052" cy="2488631"/>
            </a:xfrm>
          </p:grpSpPr>
          <p:sp>
            <p:nvSpPr>
              <p:cNvPr id="22" name="Rectangle 21"/>
              <p:cNvSpPr/>
              <p:nvPr/>
            </p:nvSpPr>
            <p:spPr>
              <a:xfrm>
                <a:off x="6147022" y="1682804"/>
                <a:ext cx="2595052" cy="7453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 LIFE INSURANCE</a:t>
                </a:r>
                <a:endParaRPr lang="en-US" dirty="0"/>
              </a:p>
            </p:txBody>
          </p:sp>
          <p:pic>
            <p:nvPicPr>
              <p:cNvPr id="23" name="Picture 6"/>
              <p:cNvPicPr>
                <a:picLocks noChangeAspect="1" noChangeArrowheads="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47022" y="2422389"/>
                <a:ext cx="2595052" cy="174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Rectangle 20"/>
            <p:cNvSpPr/>
            <p:nvPr/>
          </p:nvSpPr>
          <p:spPr>
            <a:xfrm>
              <a:off x="3320512" y="4165357"/>
              <a:ext cx="2595052" cy="18591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30188" indent="-230188">
                <a:spcAft>
                  <a:spcPts val="1200"/>
                </a:spcAft>
                <a:buClr>
                  <a:schemeClr val="accent3"/>
                </a:buClr>
                <a:buFont typeface="Arial" pitchFamily="34" charset="0"/>
                <a:buChar char="•"/>
              </a:pPr>
              <a:r>
                <a:rPr lang="en-US" sz="1400" dirty="0">
                  <a:solidFill>
                    <a:schemeClr val="accent2"/>
                  </a:solidFill>
                </a:rPr>
                <a:t>Acquired with pre tax funds</a:t>
              </a:r>
            </a:p>
            <a:p>
              <a:pPr marL="230188" indent="-230188">
                <a:spcAft>
                  <a:spcPts val="1200"/>
                </a:spcAft>
                <a:buClr>
                  <a:schemeClr val="accent3"/>
                </a:buClr>
                <a:buFont typeface="Arial" pitchFamily="34" charset="0"/>
                <a:buChar char="•"/>
              </a:pPr>
              <a:r>
                <a:rPr lang="en-US" sz="1400" dirty="0">
                  <a:solidFill>
                    <a:schemeClr val="accent2"/>
                  </a:solidFill>
                </a:rPr>
                <a:t>Completes the retirement plan in the event of premature death</a:t>
              </a:r>
            </a:p>
            <a:p>
              <a:pPr marL="230188" indent="-230188">
                <a:spcAft>
                  <a:spcPts val="1200"/>
                </a:spcAft>
                <a:buClr>
                  <a:schemeClr val="accent3"/>
                </a:buClr>
                <a:buFont typeface="Arial" pitchFamily="34" charset="0"/>
                <a:buChar char="•"/>
              </a:pPr>
              <a:r>
                <a:rPr lang="en-US" sz="1400" dirty="0">
                  <a:solidFill>
                    <a:schemeClr val="accent2"/>
                  </a:solidFill>
                </a:rPr>
                <a:t>Provides family with financial protection</a:t>
              </a:r>
            </a:p>
          </p:txBody>
        </p:sp>
      </p:grpSp>
      <p:sp>
        <p:nvSpPr>
          <p:cNvPr id="4" name="Slide Number Placeholder 3"/>
          <p:cNvSpPr>
            <a:spLocks noGrp="1"/>
          </p:cNvSpPr>
          <p:nvPr>
            <p:ph type="sldNum" sz="quarter" idx="12"/>
          </p:nvPr>
        </p:nvSpPr>
        <p:spPr/>
        <p:txBody>
          <a:bodyPr/>
          <a:lstStyle/>
          <a:p>
            <a:fld id="{9F495958-F516-439A-814A-D2DC1CC7FCCF}" type="slidenum">
              <a:rPr lang="en-US" smtClean="0"/>
              <a:t>34</a:t>
            </a:fld>
            <a:endParaRPr lang="en-US" dirty="0"/>
          </a:p>
        </p:txBody>
      </p:sp>
    </p:spTree>
    <p:extLst>
      <p:ext uri="{BB962C8B-B14F-4D97-AF65-F5344CB8AC3E}">
        <p14:creationId xmlns:p14="http://schemas.microsoft.com/office/powerpoint/2010/main" val="205048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03085" y="2382001"/>
            <a:ext cx="6536744" cy="986232"/>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124" tIns="64062" rIns="128124" bIns="64062" rtlCol="0" anchor="ctr"/>
          <a:lstStyle/>
          <a:p>
            <a:pPr lvl="0" algn="ctr"/>
            <a:endParaRPr lang="en-US" sz="1700"/>
          </a:p>
        </p:txBody>
      </p:sp>
      <p:sp>
        <p:nvSpPr>
          <p:cNvPr id="11" name="Rectangle 10"/>
          <p:cNvSpPr/>
          <p:nvPr/>
        </p:nvSpPr>
        <p:spPr>
          <a:xfrm>
            <a:off x="4498035" y="3368234"/>
            <a:ext cx="4570887" cy="3489766"/>
          </a:xfrm>
          <a:prstGeom prst="rect">
            <a:avLst/>
          </a:prstGeom>
          <a:solidFill>
            <a:schemeClr val="bg1">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124" tIns="64062" rIns="128124" bIns="64062" rtlCol="0" anchor="ctr"/>
          <a:lstStyle/>
          <a:p>
            <a:pPr lvl="0" algn="ctr"/>
            <a:endParaRPr lang="en-US" sz="1700"/>
          </a:p>
        </p:txBody>
      </p:sp>
      <p:sp>
        <p:nvSpPr>
          <p:cNvPr id="7" name="Title 6"/>
          <p:cNvSpPr>
            <a:spLocks noGrp="1"/>
          </p:cNvSpPr>
          <p:nvPr>
            <p:ph type="ctrTitle"/>
          </p:nvPr>
        </p:nvSpPr>
        <p:spPr>
          <a:xfrm>
            <a:off x="1406334" y="1847921"/>
            <a:ext cx="7340408" cy="1670044"/>
          </a:xfrm>
        </p:spPr>
        <p:txBody>
          <a:bodyPr>
            <a:normAutofit/>
          </a:bodyPr>
          <a:lstStyle/>
          <a:p>
            <a:r>
              <a:rPr lang="en-US" sz="7600" dirty="0"/>
              <a:t>QUESTIONS?</a:t>
            </a:r>
          </a:p>
        </p:txBody>
      </p:sp>
    </p:spTree>
    <p:extLst>
      <p:ext uri="{BB962C8B-B14F-4D97-AF65-F5344CB8AC3E}">
        <p14:creationId xmlns:p14="http://schemas.microsoft.com/office/powerpoint/2010/main" val="14879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003" r="1820"/>
          <a:stretch>
            <a:fillRect/>
          </a:stretch>
        </p:blipFill>
        <p:spPr bwMode="auto">
          <a:xfrm>
            <a:off x="2" y="2"/>
            <a:ext cx="9144000"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1775" y="6250544"/>
            <a:ext cx="8388350" cy="428070"/>
          </a:xfrm>
          <a:prstGeom prst="rect">
            <a:avLst/>
          </a:prstGeom>
          <a:noFill/>
        </p:spPr>
        <p:txBody>
          <a:bodyPr lIns="91410" tIns="45706" rIns="91410" bIns="45706" anchor="b">
            <a:spAutoFit/>
          </a:bodyPr>
          <a:lstStyle/>
          <a:p>
            <a:pPr algn="just" defTabSz="457051">
              <a:spcAft>
                <a:spcPts val="600"/>
              </a:spcAft>
              <a:defRPr/>
            </a:pPr>
            <a:r>
              <a:rPr lang="en-US" sz="800" dirty="0">
                <a:solidFill>
                  <a:prstClr val="white"/>
                </a:solidFill>
                <a:ea typeface="ＭＳ Ｐゴシック" pitchFamily="-110" charset="-128"/>
              </a:rPr>
              <a:t>For Agent use only-Not for Use with the Public. </a:t>
            </a:r>
          </a:p>
          <a:p>
            <a:pPr algn="just" defTabSz="457051">
              <a:spcAft>
                <a:spcPts val="600"/>
              </a:spcAft>
              <a:defRPr/>
            </a:pPr>
            <a:r>
              <a:rPr lang="en-US" sz="800" dirty="0">
                <a:solidFill>
                  <a:prstClr val="white"/>
                </a:solidFill>
                <a:latin typeface="Arial"/>
                <a:ea typeface="ＭＳ Ｐゴシック" pitchFamily="-110" charset="-128"/>
              </a:rPr>
              <a:t>TC 84540(415)3</a:t>
            </a:r>
          </a:p>
        </p:txBody>
      </p:sp>
      <p:sp>
        <p:nvSpPr>
          <p:cNvPr id="2" name="Slide Number Placeholder 1"/>
          <p:cNvSpPr>
            <a:spLocks noGrp="1"/>
          </p:cNvSpPr>
          <p:nvPr>
            <p:ph type="sldNum" sz="quarter" idx="12"/>
          </p:nvPr>
        </p:nvSpPr>
        <p:spPr/>
        <p:txBody>
          <a:bodyPr/>
          <a:lstStyle/>
          <a:p>
            <a:fld id="{9F495958-F516-439A-814A-D2DC1CC7FCCF}" type="slidenum">
              <a:rPr lang="en-US" smtClean="0"/>
              <a:t>36</a:t>
            </a:fld>
            <a:endParaRPr lang="en-US" dirty="0"/>
          </a:p>
        </p:txBody>
      </p:sp>
    </p:spTree>
    <p:extLst>
      <p:ext uri="{BB962C8B-B14F-4D97-AF65-F5344CB8AC3E}">
        <p14:creationId xmlns:p14="http://schemas.microsoft.com/office/powerpoint/2010/main" val="425467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1"/>
          <p:cNvSpPr>
            <a:spLocks noGrp="1" noChangeArrowheads="1"/>
          </p:cNvSpPr>
          <p:nvPr>
            <p:ph type="sldNum" sz="quarter" idx="4294967295"/>
          </p:nvPr>
        </p:nvSpPr>
        <p:spPr>
          <a:xfrm>
            <a:off x="7010400" y="6483350"/>
            <a:ext cx="2133600" cy="476250"/>
          </a:xfrm>
          <a:prstGeom prst="rect">
            <a:avLst/>
          </a:prstGeom>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78ADA2BA-F8D1-44A8-9B09-1EE6B77997A5}" type="slidenum">
              <a:rPr lang="en-US" smtClean="0"/>
              <a:pPr/>
              <a:t>37</a:t>
            </a:fld>
            <a:endParaRPr lang="en-US" smtClean="0"/>
          </a:p>
        </p:txBody>
      </p:sp>
      <p:sp>
        <p:nvSpPr>
          <p:cNvPr id="38916" name="Rectangle 2"/>
          <p:cNvSpPr>
            <a:spLocks noGrp="1"/>
          </p:cNvSpPr>
          <p:nvPr>
            <p:ph type="title"/>
          </p:nvPr>
        </p:nvSpPr>
        <p:spPr/>
        <p:txBody>
          <a:bodyPr/>
          <a:lstStyle/>
          <a:p>
            <a:r>
              <a:rPr lang="en-US" b="1" dirty="0" smtClean="0"/>
              <a:t>Disclosures</a:t>
            </a:r>
          </a:p>
        </p:txBody>
      </p:sp>
      <p:sp>
        <p:nvSpPr>
          <p:cNvPr id="38917" name="Rectangle 3"/>
          <p:cNvSpPr>
            <a:spLocks noGrp="1"/>
          </p:cNvSpPr>
          <p:nvPr>
            <p:ph type="body" idx="1"/>
          </p:nvPr>
        </p:nvSpPr>
        <p:spPr/>
        <p:txBody>
          <a:bodyPr>
            <a:normAutofit fontScale="85000" lnSpcReduction="10000"/>
          </a:bodyPr>
          <a:lstStyle/>
          <a:p>
            <a:pPr>
              <a:lnSpc>
                <a:spcPct val="75000"/>
              </a:lnSpc>
              <a:buFont typeface="Arial" charset="0"/>
              <a:buNone/>
            </a:pPr>
            <a:r>
              <a:rPr lang="en-US" sz="1800" u="sng" dirty="0"/>
              <a:t>Footnote </a:t>
            </a:r>
            <a:r>
              <a:rPr lang="en-US" sz="1800" u="sng" dirty="0" smtClean="0"/>
              <a:t>1: </a:t>
            </a:r>
            <a:r>
              <a:rPr lang="en-US" sz="1800" u="sng" dirty="0"/>
              <a:t>412(e)(3) Annuity Only</a:t>
            </a:r>
          </a:p>
          <a:p>
            <a:pPr>
              <a:lnSpc>
                <a:spcPct val="75000"/>
              </a:lnSpc>
              <a:buFont typeface="Arial" charset="0"/>
              <a:buNone/>
            </a:pPr>
            <a:r>
              <a:rPr lang="en-US" sz="1800" dirty="0"/>
              <a:t>Reflects guaranteed value of the fixed annuity to fund the defined monthly benefit at retirement.  This is calculated in accordance with IRC Section 412(e)(3).</a:t>
            </a:r>
          </a:p>
          <a:p>
            <a:pPr>
              <a:lnSpc>
                <a:spcPct val="75000"/>
              </a:lnSpc>
              <a:buFont typeface="Arial" charset="0"/>
              <a:buNone/>
            </a:pPr>
            <a:r>
              <a:rPr lang="en-US" sz="1800" u="sng" dirty="0"/>
              <a:t>Footnote </a:t>
            </a:r>
            <a:r>
              <a:rPr lang="en-US" sz="1800" u="sng" dirty="0" smtClean="0"/>
              <a:t>2: </a:t>
            </a:r>
            <a:r>
              <a:rPr lang="en-US" sz="1800" u="sng" dirty="0"/>
              <a:t>412(e)(3) with Life Insurance</a:t>
            </a:r>
          </a:p>
          <a:p>
            <a:pPr>
              <a:lnSpc>
                <a:spcPct val="75000"/>
              </a:lnSpc>
              <a:buFont typeface="Arial" charset="0"/>
              <a:buNone/>
            </a:pPr>
            <a:r>
              <a:rPr lang="en-US" sz="1800" dirty="0"/>
              <a:t>Reflects guaranteed value of the fixed annuity and guaranteed cash value of the life insurance contract to fund the defined monthly benefit at retirement.  This is calculated in accordance with IRC Section 412(e)(3).</a:t>
            </a:r>
          </a:p>
          <a:p>
            <a:pPr>
              <a:lnSpc>
                <a:spcPct val="75000"/>
              </a:lnSpc>
              <a:buFont typeface="Arial" charset="0"/>
              <a:buNone/>
            </a:pPr>
            <a:r>
              <a:rPr lang="en-US" sz="1800" u="sng" dirty="0"/>
              <a:t>Footnote </a:t>
            </a:r>
            <a:r>
              <a:rPr lang="en-US" sz="1800" u="sng" dirty="0" smtClean="0"/>
              <a:t>3: </a:t>
            </a:r>
            <a:r>
              <a:rPr lang="en-US" sz="1800" u="sng" dirty="0"/>
              <a:t>Max Monthly Benefit</a:t>
            </a:r>
          </a:p>
          <a:p>
            <a:pPr>
              <a:lnSpc>
                <a:spcPct val="75000"/>
              </a:lnSpc>
              <a:buFont typeface="Arial" charset="0"/>
              <a:buNone/>
            </a:pPr>
            <a:r>
              <a:rPr lang="en-US" sz="1800" dirty="0"/>
              <a:t>Defined in accordance with IRC Section 415</a:t>
            </a:r>
            <a:r>
              <a:rPr lang="en-US" sz="1800" dirty="0" smtClean="0"/>
              <a:t>.</a:t>
            </a:r>
          </a:p>
          <a:p>
            <a:pPr>
              <a:lnSpc>
                <a:spcPct val="85000"/>
              </a:lnSpc>
              <a:buFont typeface="Arial" charset="0"/>
              <a:buNone/>
            </a:pPr>
            <a:r>
              <a:rPr lang="en-US" sz="1800" u="sng" dirty="0"/>
              <a:t>Footnote 4: Lump Sum Value at Retirement</a:t>
            </a:r>
          </a:p>
          <a:p>
            <a:pPr>
              <a:lnSpc>
                <a:spcPct val="85000"/>
              </a:lnSpc>
              <a:buFont typeface="Arial" charset="0"/>
              <a:buNone/>
            </a:pPr>
            <a:r>
              <a:rPr lang="en-US" sz="1800" dirty="0"/>
              <a:t>The lump sum payments under a defined benefit plan are limited by the provisions of IRC417(e) and IRC415(GATT).  The lump sum total is actuarially determined and assumes the defined monthly benefit is paid as a single life annuity.  The lump sum is comprised of the cash value of plan funding options (including the cash surrender value of the life insurance, if applicable) as of the defined retirement age.  If the participant chooses to take distribution of the life insurance contract, the cash surrender value of the contract will comprise a portion of the distribution.  These numbers are shown before taxes, which may reduce the funds available to you. </a:t>
            </a:r>
          </a:p>
          <a:p>
            <a:pPr>
              <a:lnSpc>
                <a:spcPct val="75000"/>
              </a:lnSpc>
              <a:buFont typeface="Arial" charset="0"/>
              <a:buNone/>
            </a:pPr>
            <a:r>
              <a:rPr lang="en-US" sz="1800" u="sng" dirty="0" smtClean="0"/>
              <a:t>Footnote 5: Insurance Death Benefit</a:t>
            </a:r>
          </a:p>
          <a:p>
            <a:pPr>
              <a:lnSpc>
                <a:spcPct val="75000"/>
              </a:lnSpc>
              <a:buFont typeface="Arial" charset="0"/>
              <a:buNone/>
            </a:pPr>
            <a:r>
              <a:rPr lang="en-US" sz="1800" dirty="0" smtClean="0"/>
              <a:t>This is the guaranteed death benefit provided by the life insurance contracts purchased in the plan.</a:t>
            </a:r>
          </a:p>
          <a:p>
            <a:pPr>
              <a:lnSpc>
                <a:spcPct val="75000"/>
              </a:lnSpc>
              <a:buFont typeface="Arial" charset="0"/>
              <a:buNone/>
            </a:pPr>
            <a:endParaRPr lang="en-US" sz="1800" dirty="0" smtClean="0"/>
          </a:p>
        </p:txBody>
      </p:sp>
    </p:spTree>
    <p:extLst>
      <p:ext uri="{BB962C8B-B14F-4D97-AF65-F5344CB8AC3E}">
        <p14:creationId xmlns:p14="http://schemas.microsoft.com/office/powerpoint/2010/main" val="2836874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DEFINED BENEFIT PLAN TYPES</a:t>
            </a:r>
            <a:endParaRPr lang="en-US" dirty="0"/>
          </a:p>
        </p:txBody>
      </p:sp>
      <p:sp>
        <p:nvSpPr>
          <p:cNvPr id="8" name="Oval 7"/>
          <p:cNvSpPr/>
          <p:nvPr/>
        </p:nvSpPr>
        <p:spPr>
          <a:xfrm>
            <a:off x="870085" y="2169445"/>
            <a:ext cx="3242362" cy="3242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t>ACTUARIALLY</a:t>
            </a:r>
            <a:br>
              <a:rPr lang="en-US" sz="2400" dirty="0" smtClean="0"/>
            </a:br>
            <a:r>
              <a:rPr lang="en-US" sz="2400" dirty="0" smtClean="0"/>
              <a:t>FUNDED DEFINED</a:t>
            </a:r>
            <a:br>
              <a:rPr lang="en-US" sz="2400" dirty="0" smtClean="0"/>
            </a:br>
            <a:r>
              <a:rPr lang="en-US" sz="2400" dirty="0" smtClean="0"/>
              <a:t>BENEFIT PLANS</a:t>
            </a:r>
            <a:endParaRPr lang="en-US" sz="2400" dirty="0"/>
          </a:p>
        </p:txBody>
      </p:sp>
      <p:sp>
        <p:nvSpPr>
          <p:cNvPr id="9" name="Oval 8"/>
          <p:cNvSpPr/>
          <p:nvPr/>
        </p:nvSpPr>
        <p:spPr>
          <a:xfrm>
            <a:off x="5012875" y="2169445"/>
            <a:ext cx="3242362" cy="3242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t>412(e)(3) FULLY</a:t>
            </a:r>
            <a:br>
              <a:rPr lang="en-US" sz="2400" dirty="0" smtClean="0"/>
            </a:br>
            <a:r>
              <a:rPr lang="en-US" sz="2400" dirty="0" smtClean="0"/>
              <a:t>INSURED DEFINED</a:t>
            </a:r>
            <a:br>
              <a:rPr lang="en-US" sz="2400" dirty="0" smtClean="0"/>
            </a:br>
            <a:r>
              <a:rPr lang="en-US" sz="2400" dirty="0" smtClean="0"/>
              <a:t>BENEFIT PLANS</a:t>
            </a:r>
            <a:endParaRPr lang="en-US" sz="2400" dirty="0"/>
          </a:p>
        </p:txBody>
      </p:sp>
      <p:sp>
        <p:nvSpPr>
          <p:cNvPr id="10" name="Oval 9"/>
          <p:cNvSpPr/>
          <p:nvPr/>
        </p:nvSpPr>
        <p:spPr>
          <a:xfrm>
            <a:off x="709118" y="2010932"/>
            <a:ext cx="3564296" cy="3559386"/>
          </a:xfrm>
          <a:prstGeom prst="ellipse">
            <a:avLst/>
          </a:prstGeom>
          <a:noFill/>
          <a:ln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10"/>
          <p:cNvSpPr/>
          <p:nvPr/>
        </p:nvSpPr>
        <p:spPr>
          <a:xfrm>
            <a:off x="4851908" y="2010932"/>
            <a:ext cx="3564296" cy="3559386"/>
          </a:xfrm>
          <a:prstGeom prst="ellipse">
            <a:avLst/>
          </a:prstGeom>
          <a:noFill/>
          <a:ln cap="rnd">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Slide Number Placeholder 11"/>
          <p:cNvSpPr>
            <a:spLocks noGrp="1"/>
          </p:cNvSpPr>
          <p:nvPr>
            <p:ph type="sldNum" sz="quarter" idx="12"/>
          </p:nvPr>
        </p:nvSpPr>
        <p:spPr/>
        <p:txBody>
          <a:bodyPr/>
          <a:lstStyle/>
          <a:p>
            <a:fld id="{9F495958-F516-439A-814A-D2DC1CC7FCCF}" type="slidenum">
              <a:rPr lang="en-US" smtClean="0"/>
              <a:t>4</a:t>
            </a:fld>
            <a:endParaRPr lang="en-US" dirty="0"/>
          </a:p>
        </p:txBody>
      </p:sp>
    </p:spTree>
    <p:extLst>
      <p:ext uri="{BB962C8B-B14F-4D97-AF65-F5344CB8AC3E}">
        <p14:creationId xmlns:p14="http://schemas.microsoft.com/office/powerpoint/2010/main" val="20267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500"/>
                                        <p:tgtEl>
                                          <p:spTgt spid="10"/>
                                        </p:tgtEl>
                                      </p:cBhvr>
                                    </p:animEffect>
                                  </p:childTnLst>
                                </p:cTn>
                              </p:par>
                              <p:par>
                                <p:cTn id="12" presetID="2" presetClass="entr" presetSubtype="4" decel="100000" fill="hold" grpId="0" nodeType="withEffect">
                                  <p:stCondLst>
                                    <p:cond delay="4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1" presetClass="entr" presetSubtype="1" fill="hold" grpId="0" nodeType="withEffect">
                                  <p:stCondLst>
                                    <p:cond delay="40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DEFINED BENEFIT PLAN LIMITS</a:t>
            </a:r>
            <a:endParaRPr lang="en-US" dirty="0"/>
          </a:p>
        </p:txBody>
      </p:sp>
      <p:sp>
        <p:nvSpPr>
          <p:cNvPr id="35" name="Rectangle 34"/>
          <p:cNvSpPr/>
          <p:nvPr/>
        </p:nvSpPr>
        <p:spPr>
          <a:xfrm>
            <a:off x="474133" y="1871998"/>
            <a:ext cx="8669867" cy="575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cs typeface="Arial"/>
              </a:rPr>
              <a:t>Maximum Annual Benefit (</a:t>
            </a:r>
            <a:r>
              <a:rPr lang="en-US" altLang="en-US" sz="2800" dirty="0" smtClean="0">
                <a:cs typeface="Arial"/>
              </a:rPr>
              <a:t>2016) </a:t>
            </a:r>
            <a:r>
              <a:rPr lang="en-US" altLang="en-US" sz="2800" dirty="0">
                <a:cs typeface="Arial"/>
              </a:rPr>
              <a:t>Is lesser of: </a:t>
            </a:r>
          </a:p>
        </p:txBody>
      </p:sp>
      <p:sp>
        <p:nvSpPr>
          <p:cNvPr id="36" name="Rectangle 35"/>
          <p:cNvSpPr/>
          <p:nvPr/>
        </p:nvSpPr>
        <p:spPr>
          <a:xfrm>
            <a:off x="762001" y="2453022"/>
            <a:ext cx="8382000" cy="859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640080" rtlCol="0" anchor="ctr"/>
          <a:lstStyle/>
          <a:p>
            <a:pPr marL="285750" lvl="1" indent="-285750">
              <a:spcAft>
                <a:spcPts val="1200"/>
              </a:spcAft>
              <a:buClr>
                <a:schemeClr val="accent1"/>
              </a:buClr>
              <a:buFont typeface="Arial" panose="020B0604020202020204" pitchFamily="34" charset="0"/>
              <a:buChar char="•"/>
            </a:pPr>
            <a:r>
              <a:rPr lang="en-US" altLang="en-US" sz="2000" dirty="0">
                <a:solidFill>
                  <a:schemeClr val="accent2"/>
                </a:solidFill>
                <a:cs typeface="Arial"/>
              </a:rPr>
              <a:t>100% High three consecutive year average compensation; </a:t>
            </a:r>
            <a:r>
              <a:rPr lang="en-US" altLang="en-US" sz="2000" dirty="0" smtClean="0">
                <a:solidFill>
                  <a:schemeClr val="accent2"/>
                </a:solidFill>
                <a:cs typeface="Arial"/>
              </a:rPr>
              <a:t/>
            </a:r>
            <a:br>
              <a:rPr lang="en-US" altLang="en-US" sz="2000" dirty="0" smtClean="0">
                <a:solidFill>
                  <a:schemeClr val="accent2"/>
                </a:solidFill>
                <a:cs typeface="Arial"/>
              </a:rPr>
            </a:br>
            <a:r>
              <a:rPr lang="en-US" altLang="en-US" sz="2000" dirty="0" smtClean="0">
                <a:solidFill>
                  <a:schemeClr val="accent2"/>
                </a:solidFill>
                <a:cs typeface="Arial"/>
              </a:rPr>
              <a:t>OR </a:t>
            </a:r>
            <a:r>
              <a:rPr lang="en-US" altLang="en-US" sz="2000" dirty="0">
                <a:solidFill>
                  <a:schemeClr val="accent2"/>
                </a:solidFill>
                <a:cs typeface="Arial"/>
              </a:rPr>
              <a:t>$210,000</a:t>
            </a:r>
          </a:p>
        </p:txBody>
      </p:sp>
      <p:sp>
        <p:nvSpPr>
          <p:cNvPr id="37" name="Rectangle 36"/>
          <p:cNvSpPr/>
          <p:nvPr/>
        </p:nvSpPr>
        <p:spPr>
          <a:xfrm>
            <a:off x="474134" y="3786668"/>
            <a:ext cx="8669867" cy="575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cs typeface="Arial"/>
              </a:rPr>
              <a:t>No Specific Contribution Limit</a:t>
            </a:r>
          </a:p>
        </p:txBody>
      </p:sp>
      <p:sp>
        <p:nvSpPr>
          <p:cNvPr id="39" name="Rectangle 38"/>
          <p:cNvSpPr/>
          <p:nvPr/>
        </p:nvSpPr>
        <p:spPr>
          <a:xfrm>
            <a:off x="474132" y="4836772"/>
            <a:ext cx="8669867" cy="575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a:cs typeface="Arial"/>
              </a:rPr>
              <a:t>Maximum Compensation $265,000 (</a:t>
            </a:r>
            <a:r>
              <a:rPr lang="en-US" altLang="en-US" sz="2800" dirty="0" smtClean="0">
                <a:cs typeface="Arial"/>
              </a:rPr>
              <a:t>2016)</a:t>
            </a:r>
            <a:endParaRPr lang="en-US" altLang="en-US" sz="2800" dirty="0">
              <a:cs typeface="Arial"/>
            </a:endParaRPr>
          </a:p>
        </p:txBody>
      </p:sp>
      <p:sp>
        <p:nvSpPr>
          <p:cNvPr id="40" name="Slide Number Placeholder 39"/>
          <p:cNvSpPr>
            <a:spLocks noGrp="1"/>
          </p:cNvSpPr>
          <p:nvPr>
            <p:ph type="sldNum" sz="quarter" idx="12"/>
          </p:nvPr>
        </p:nvSpPr>
        <p:spPr/>
        <p:txBody>
          <a:bodyPr/>
          <a:lstStyle/>
          <a:p>
            <a:fld id="{9F495958-F516-439A-814A-D2DC1CC7FCCF}" type="slidenum">
              <a:rPr lang="en-US" smtClean="0"/>
              <a:t>5</a:t>
            </a:fld>
            <a:endParaRPr lang="en-US" dirty="0"/>
          </a:p>
        </p:txBody>
      </p:sp>
    </p:spTree>
    <p:extLst>
      <p:ext uri="{BB962C8B-B14F-4D97-AF65-F5344CB8AC3E}">
        <p14:creationId xmlns:p14="http://schemas.microsoft.com/office/powerpoint/2010/main" val="296630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ERISA PLAN ELIGIBILITY</a:t>
            </a:r>
            <a:endParaRPr lang="en-US" dirty="0"/>
          </a:p>
        </p:txBody>
      </p:sp>
      <p:sp>
        <p:nvSpPr>
          <p:cNvPr id="8" name="Down Arrow 7"/>
          <p:cNvSpPr/>
          <p:nvPr/>
        </p:nvSpPr>
        <p:spPr>
          <a:xfrm>
            <a:off x="4292082" y="4970682"/>
            <a:ext cx="559836" cy="554770"/>
          </a:xfrm>
          <a:prstGeom prst="downArrow">
            <a:avLst>
              <a:gd name="adj1" fmla="val 50000"/>
              <a:gd name="adj2" fmla="val 432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790052" y="5562776"/>
            <a:ext cx="3563895" cy="707886"/>
          </a:xfrm>
          <a:prstGeom prst="rect">
            <a:avLst/>
          </a:prstGeom>
          <a:noFill/>
        </p:spPr>
        <p:txBody>
          <a:bodyPr wrap="square" rtlCol="0" anchor="ctr">
            <a:spAutoFit/>
          </a:bodyPr>
          <a:lstStyle/>
          <a:p>
            <a:pPr marL="0" lvl="1" algn="ctr"/>
            <a:r>
              <a:rPr lang="en-US" altLang="en-US" sz="2000" b="1" dirty="0" smtClean="0">
                <a:solidFill>
                  <a:schemeClr val="accent2"/>
                </a:solidFill>
              </a:rPr>
              <a:t>EMPLOYER ELECTS VESTING SCHEDULE</a:t>
            </a:r>
            <a:endParaRPr lang="en-US" altLang="en-US" sz="2000" b="1" dirty="0">
              <a:solidFill>
                <a:schemeClr val="accent2"/>
              </a:solidFill>
            </a:endParaRPr>
          </a:p>
        </p:txBody>
      </p:sp>
      <p:grpSp>
        <p:nvGrpSpPr>
          <p:cNvPr id="11" name="Group 10"/>
          <p:cNvGrpSpPr/>
          <p:nvPr/>
        </p:nvGrpSpPr>
        <p:grpSpPr>
          <a:xfrm>
            <a:off x="2136710" y="3335690"/>
            <a:ext cx="4870580" cy="1780066"/>
            <a:chOff x="1371600" y="2487168"/>
            <a:chExt cx="6400800" cy="1780066"/>
          </a:xfrm>
        </p:grpSpPr>
        <p:sp>
          <p:nvSpPr>
            <p:cNvPr id="12" name="Trapezoid 6"/>
            <p:cNvSpPr/>
            <p:nvPr/>
          </p:nvSpPr>
          <p:spPr>
            <a:xfrm flipV="1">
              <a:off x="1371600" y="2698908"/>
              <a:ext cx="6400800" cy="1568326"/>
            </a:xfrm>
            <a:custGeom>
              <a:avLst/>
              <a:gdLst/>
              <a:ahLst/>
              <a:cxnLst/>
              <a:rect l="l" t="t" r="r" b="b"/>
              <a:pathLst>
                <a:path w="6400800" h="2093386">
                  <a:moveTo>
                    <a:pt x="0" y="2093386"/>
                  </a:moveTo>
                  <a:lnTo>
                    <a:pt x="6400800" y="2093386"/>
                  </a:lnTo>
                  <a:lnTo>
                    <a:pt x="4114800" y="450201"/>
                  </a:lnTo>
                  <a:lnTo>
                    <a:pt x="4114800" y="185616"/>
                  </a:lnTo>
                  <a:cubicBezTo>
                    <a:pt x="4116674" y="182944"/>
                    <a:pt x="4117058" y="179967"/>
                    <a:pt x="4117058" y="176972"/>
                  </a:cubicBezTo>
                  <a:cubicBezTo>
                    <a:pt x="4117058" y="79233"/>
                    <a:pt x="3707162" y="0"/>
                    <a:pt x="3201529" y="0"/>
                  </a:cubicBezTo>
                  <a:cubicBezTo>
                    <a:pt x="2695896" y="0"/>
                    <a:pt x="2286000" y="79233"/>
                    <a:pt x="2286000" y="176972"/>
                  </a:cubicBezTo>
                  <a:lnTo>
                    <a:pt x="2286000" y="450201"/>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371600" y="2487168"/>
              <a:ext cx="6400800" cy="402336"/>
            </a:xfrm>
            <a:prstGeom prst="ellipse">
              <a:avLst/>
            </a:prstGeom>
            <a:gradFill flip="none" rotWithShape="1">
              <a:gsLst>
                <a:gs pos="0">
                  <a:schemeClr val="bg1">
                    <a:lumMod val="7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 name="Straight Arrow Connector 13"/>
          <p:cNvCxnSpPr/>
          <p:nvPr/>
        </p:nvCxnSpPr>
        <p:spPr>
          <a:xfrm>
            <a:off x="4568890" y="2547253"/>
            <a:ext cx="1" cy="1054365"/>
          </a:xfrm>
          <a:prstGeom prst="straightConnector1">
            <a:avLst/>
          </a:prstGeom>
          <a:ln w="57150">
            <a:tailEnd type="arrow" w="lg"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59225" y="2547253"/>
            <a:ext cx="559836" cy="1054365"/>
          </a:xfrm>
          <a:prstGeom prst="straightConnector1">
            <a:avLst/>
          </a:prstGeom>
          <a:ln w="57150">
            <a:tailEnd type="arrow" w="lg"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918719" y="2547253"/>
            <a:ext cx="559836" cy="1054365"/>
          </a:xfrm>
          <a:prstGeom prst="straightConnector1">
            <a:avLst/>
          </a:prstGeom>
          <a:ln w="57150">
            <a:tailEnd type="arrow" w="lg" len="sm"/>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875454" y="1735494"/>
            <a:ext cx="1567543" cy="15675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en-US" b="1" dirty="0" smtClean="0"/>
              <a:t>Age 21</a:t>
            </a:r>
            <a:endParaRPr lang="en-US" b="1" dirty="0"/>
          </a:p>
        </p:txBody>
      </p:sp>
      <p:sp>
        <p:nvSpPr>
          <p:cNvPr id="18" name="Oval 17"/>
          <p:cNvSpPr/>
          <p:nvPr/>
        </p:nvSpPr>
        <p:spPr>
          <a:xfrm>
            <a:off x="3785119" y="1735494"/>
            <a:ext cx="1567543" cy="15675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en-US" b="1" dirty="0" smtClean="0"/>
              <a:t>1 Year</a:t>
            </a:r>
            <a:br>
              <a:rPr lang="en-US" b="1" dirty="0" smtClean="0"/>
            </a:br>
            <a:r>
              <a:rPr lang="en-US" b="1" dirty="0" smtClean="0"/>
              <a:t>of Service</a:t>
            </a:r>
            <a:endParaRPr lang="en-US" b="1" dirty="0"/>
          </a:p>
        </p:txBody>
      </p:sp>
      <p:sp>
        <p:nvSpPr>
          <p:cNvPr id="19" name="Oval 18"/>
          <p:cNvSpPr/>
          <p:nvPr/>
        </p:nvSpPr>
        <p:spPr>
          <a:xfrm>
            <a:off x="5694784" y="1735494"/>
            <a:ext cx="1567543" cy="15675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t>Works</a:t>
            </a:r>
            <a:br>
              <a:rPr lang="en-US" b="1" dirty="0" smtClean="0"/>
            </a:br>
            <a:r>
              <a:rPr lang="en-US" b="1" dirty="0" smtClean="0"/>
              <a:t>1,000 Hours</a:t>
            </a:r>
            <a:br>
              <a:rPr lang="en-US" b="1" dirty="0" smtClean="0"/>
            </a:br>
            <a:r>
              <a:rPr lang="en-US" b="1" dirty="0" smtClean="0"/>
              <a:t>Annually</a:t>
            </a:r>
            <a:endParaRPr lang="en-US" b="1" dirty="0"/>
          </a:p>
        </p:txBody>
      </p:sp>
      <p:sp>
        <p:nvSpPr>
          <p:cNvPr id="7" name="Slide Number Placeholder 6"/>
          <p:cNvSpPr>
            <a:spLocks noGrp="1"/>
          </p:cNvSpPr>
          <p:nvPr>
            <p:ph type="sldNum" sz="quarter" idx="12"/>
          </p:nvPr>
        </p:nvSpPr>
        <p:spPr/>
        <p:txBody>
          <a:bodyPr/>
          <a:lstStyle/>
          <a:p>
            <a:fld id="{9F495958-F516-439A-814A-D2DC1CC7FCCF}" type="slidenum">
              <a:rPr lang="en-US" smtClean="0"/>
              <a:t>6</a:t>
            </a:fld>
            <a:endParaRPr lang="en-US" dirty="0"/>
          </a:p>
        </p:txBody>
      </p:sp>
    </p:spTree>
    <p:extLst>
      <p:ext uri="{BB962C8B-B14F-4D97-AF65-F5344CB8AC3E}">
        <p14:creationId xmlns:p14="http://schemas.microsoft.com/office/powerpoint/2010/main" val="415242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decel="10000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1+#ppt_h/2"/>
                                          </p:val>
                                        </p:tav>
                                        <p:tav tm="100000">
                                          <p:val>
                                            <p:strVal val="#ppt_y"/>
                                          </p:val>
                                        </p:tav>
                                      </p:tavLst>
                                    </p:anim>
                                  </p:childTnLst>
                                </p:cTn>
                              </p:par>
                              <p:par>
                                <p:cTn id="11" presetID="2" presetClass="entr" presetSubtype="4" decel="100000" fill="hold" grpId="0" nodeType="withEffect">
                                  <p:stCondLst>
                                    <p:cond delay="10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2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2" presetClass="entr" presetSubtype="1"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par>
                                <p:cTn id="26" presetID="22" presetClass="entr" presetSubtype="1"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22" presetClass="entr" presetSubtype="1"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0" presetClass="path" presetSubtype="0" decel="100000" fill="hold" grpId="1" nodeType="withEffect">
                                  <p:stCondLst>
                                    <p:cond delay="0"/>
                                  </p:stCondLst>
                                  <p:childTnLst>
                                    <p:animMotion origin="layout" path="M 0 0 L 0.00017 -0.07639 " pathEditMode="relative" ptsTypes="AA">
                                      <p:cBhvr>
                                        <p:cTn id="37" dur="500" spd="-100000" fill="hold"/>
                                        <p:tgtEl>
                                          <p:spTgt spid="8"/>
                                        </p:tgtEl>
                                        <p:attrNameLst>
                                          <p:attrName>ppt_x</p:attrName>
                                          <p:attrName>ppt_y</p:attrName>
                                        </p:attrNameLst>
                                      </p:cBhvr>
                                    </p:animMotion>
                                  </p:childTnLst>
                                </p:cTn>
                              </p:par>
                              <p:par>
                                <p:cTn id="38" presetID="2" presetClass="entr" presetSubtype="4"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10" grpId="0"/>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nut 6"/>
          <p:cNvSpPr/>
          <p:nvPr/>
        </p:nvSpPr>
        <p:spPr>
          <a:xfrm rot="4360357">
            <a:off x="2261394" y="1676667"/>
            <a:ext cx="4618037" cy="4616450"/>
          </a:xfrm>
          <a:prstGeom prst="donut">
            <a:avLst>
              <a:gd name="adj" fmla="val 203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lnSpc>
                <a:spcPct val="100000"/>
              </a:lnSpc>
              <a:spcBef>
                <a:spcPct val="0"/>
              </a:spcBef>
              <a:buClrTx/>
              <a:buFontTx/>
              <a:buNone/>
              <a:defRPr/>
            </a:pPr>
            <a:endParaRPr lang="en-US" dirty="0">
              <a:solidFill>
                <a:prstClr val="black"/>
              </a:solidFill>
            </a:endParaRPr>
          </a:p>
        </p:txBody>
      </p:sp>
      <p:grpSp>
        <p:nvGrpSpPr>
          <p:cNvPr id="9" name="Group 8"/>
          <p:cNvGrpSpPr>
            <a:grpSpLocks/>
          </p:cNvGrpSpPr>
          <p:nvPr/>
        </p:nvGrpSpPr>
        <p:grpSpPr bwMode="auto">
          <a:xfrm rot="4360357">
            <a:off x="2772970" y="2179971"/>
            <a:ext cx="3648861" cy="3647945"/>
            <a:chOff x="2770283" y="1585269"/>
            <a:chExt cx="3648907" cy="3647678"/>
          </a:xfrm>
        </p:grpSpPr>
        <p:sp>
          <p:nvSpPr>
            <p:cNvPr id="10" name="TextBox 9"/>
            <p:cNvSpPr txBox="1"/>
            <p:nvPr/>
          </p:nvSpPr>
          <p:spPr>
            <a:xfrm rot="95477">
              <a:off x="2979508" y="1793339"/>
              <a:ext cx="3230452" cy="3231540"/>
            </a:xfrm>
            <a:prstGeom prst="rect">
              <a:avLst/>
            </a:prstGeom>
            <a:noFill/>
          </p:spPr>
          <p:txBody>
            <a:bodyPr spcFirstLastPara="1" wrap="none">
              <a:prstTxWarp prst="textArchUp">
                <a:avLst/>
              </a:prstTxWarp>
            </a:bodyPr>
            <a:lstStyle/>
            <a:p>
              <a:pPr algn="ctr" defTabSz="914400" eaLnBrk="1" hangingPunct="1">
                <a:lnSpc>
                  <a:spcPct val="100000"/>
                </a:lnSpc>
                <a:spcBef>
                  <a:spcPct val="0"/>
                </a:spcBef>
                <a:buClrTx/>
                <a:buFontTx/>
                <a:buNone/>
                <a:defRPr/>
              </a:pPr>
              <a:r>
                <a:rPr lang="en-US" b="1" dirty="0" smtClean="0">
                  <a:solidFill>
                    <a:prstClr val="white"/>
                  </a:solidFill>
                  <a:latin typeface="Arial"/>
                  <a:ea typeface="+mn-ea"/>
                </a:rPr>
                <a:t>RETIREMENT</a:t>
              </a:r>
              <a:br>
                <a:rPr lang="en-US" b="1" dirty="0" smtClean="0">
                  <a:solidFill>
                    <a:prstClr val="white"/>
                  </a:solidFill>
                  <a:latin typeface="Arial"/>
                  <a:ea typeface="+mn-ea"/>
                </a:rPr>
              </a:br>
              <a:r>
                <a:rPr lang="en-US" b="1" dirty="0" smtClean="0">
                  <a:solidFill>
                    <a:prstClr val="white"/>
                  </a:solidFill>
                  <a:latin typeface="Arial"/>
                  <a:ea typeface="+mn-ea"/>
                </a:rPr>
                <a:t>AGE</a:t>
              </a:r>
              <a:endParaRPr lang="en-US" dirty="0">
                <a:solidFill>
                  <a:prstClr val="white"/>
                </a:solidFill>
                <a:latin typeface="Arial"/>
                <a:ea typeface="+mn-ea"/>
              </a:endParaRPr>
            </a:p>
          </p:txBody>
        </p:sp>
        <p:sp>
          <p:nvSpPr>
            <p:cNvPr id="11" name="TextBox 10"/>
            <p:cNvSpPr txBox="1"/>
            <p:nvPr/>
          </p:nvSpPr>
          <p:spPr>
            <a:xfrm rot="17239643">
              <a:off x="2809558" y="1623330"/>
              <a:ext cx="3570353" cy="3571555"/>
            </a:xfrm>
            <a:prstGeom prst="rect">
              <a:avLst/>
            </a:prstGeom>
            <a:noFill/>
          </p:spPr>
          <p:txBody>
            <a:bodyPr spcFirstLastPara="1" wrap="none">
              <a:prstTxWarp prst="textArchUp">
                <a:avLst/>
              </a:prstTxWarp>
            </a:bodyPr>
            <a:lstStyle/>
            <a:p>
              <a:pPr algn="ctr" defTabSz="914400" eaLnBrk="1" hangingPunct="1">
                <a:lnSpc>
                  <a:spcPct val="100000"/>
                </a:lnSpc>
                <a:spcBef>
                  <a:spcPct val="0"/>
                </a:spcBef>
                <a:buClrTx/>
                <a:buFontTx/>
                <a:buNone/>
                <a:defRPr/>
              </a:pPr>
              <a:r>
                <a:rPr lang="en-US" b="1" dirty="0" smtClean="0">
                  <a:solidFill>
                    <a:prstClr val="white"/>
                  </a:solidFill>
                  <a:latin typeface="Arial"/>
                  <a:ea typeface="+mn-ea"/>
                </a:rPr>
                <a:t>ENTRY AGE</a:t>
              </a:r>
              <a:endParaRPr lang="en-US" dirty="0">
                <a:solidFill>
                  <a:prstClr val="white"/>
                </a:solidFill>
                <a:latin typeface="Arial"/>
                <a:ea typeface="+mn-ea"/>
              </a:endParaRPr>
            </a:p>
          </p:txBody>
        </p:sp>
        <p:sp>
          <p:nvSpPr>
            <p:cNvPr id="12" name="TextBox 11"/>
            <p:cNvSpPr txBox="1"/>
            <p:nvPr/>
          </p:nvSpPr>
          <p:spPr>
            <a:xfrm rot="14987300">
              <a:off x="2770898" y="1584654"/>
              <a:ext cx="3647678" cy="3648907"/>
            </a:xfrm>
            <a:prstGeom prst="rect">
              <a:avLst/>
            </a:prstGeom>
            <a:noFill/>
          </p:spPr>
          <p:txBody>
            <a:bodyPr spcFirstLastPara="1" wrap="none">
              <a:prstTxWarp prst="textArchDown">
                <a:avLst/>
              </a:prstTxWarp>
            </a:bodyPr>
            <a:lstStyle/>
            <a:p>
              <a:pPr algn="ctr" defTabSz="914400" eaLnBrk="1" hangingPunct="1">
                <a:lnSpc>
                  <a:spcPct val="100000"/>
                </a:lnSpc>
                <a:spcBef>
                  <a:spcPct val="0"/>
                </a:spcBef>
                <a:buClrTx/>
                <a:buFontTx/>
                <a:buNone/>
                <a:defRPr/>
              </a:pPr>
              <a:r>
                <a:rPr lang="en-US" b="1" dirty="0" smtClean="0">
                  <a:solidFill>
                    <a:prstClr val="white"/>
                  </a:solidFill>
                  <a:latin typeface="Arial"/>
                  <a:ea typeface="+mn-ea"/>
                </a:rPr>
                <a:t>DURATION</a:t>
              </a:r>
              <a:endParaRPr lang="en-US" dirty="0">
                <a:solidFill>
                  <a:prstClr val="white"/>
                </a:solidFill>
                <a:latin typeface="Arial"/>
                <a:ea typeface="+mn-ea"/>
              </a:endParaRPr>
            </a:p>
          </p:txBody>
        </p:sp>
        <p:sp>
          <p:nvSpPr>
            <p:cNvPr id="13" name="TextBox 12"/>
            <p:cNvSpPr txBox="1"/>
            <p:nvPr/>
          </p:nvSpPr>
          <p:spPr>
            <a:xfrm rot="19469440">
              <a:off x="2838824" y="1652605"/>
              <a:ext cx="3511822" cy="3513001"/>
            </a:xfrm>
            <a:prstGeom prst="rect">
              <a:avLst/>
            </a:prstGeom>
            <a:noFill/>
          </p:spPr>
          <p:txBody>
            <a:bodyPr spcFirstLastPara="1" wrap="none">
              <a:prstTxWarp prst="textArchDown">
                <a:avLst/>
              </a:prstTxWarp>
            </a:bodyPr>
            <a:lstStyle/>
            <a:p>
              <a:pPr algn="ctr" defTabSz="914400" eaLnBrk="1" hangingPunct="1">
                <a:lnSpc>
                  <a:spcPct val="100000"/>
                </a:lnSpc>
                <a:spcBef>
                  <a:spcPct val="0"/>
                </a:spcBef>
                <a:buClrTx/>
                <a:buFontTx/>
                <a:buNone/>
                <a:defRPr/>
              </a:pPr>
              <a:r>
                <a:rPr lang="en-US" b="1" dirty="0" smtClean="0">
                  <a:solidFill>
                    <a:prstClr val="white"/>
                  </a:solidFill>
                  <a:latin typeface="Arial"/>
                  <a:ea typeface="+mn-ea"/>
                </a:rPr>
                <a:t>AVERAGE</a:t>
              </a:r>
              <a:br>
                <a:rPr lang="en-US" b="1" dirty="0" smtClean="0">
                  <a:solidFill>
                    <a:prstClr val="white"/>
                  </a:solidFill>
                  <a:latin typeface="Arial"/>
                  <a:ea typeface="+mn-ea"/>
                </a:rPr>
              </a:br>
              <a:r>
                <a:rPr lang="en-US" b="1" dirty="0" smtClean="0">
                  <a:solidFill>
                    <a:prstClr val="white"/>
                  </a:solidFill>
                  <a:latin typeface="Arial"/>
                  <a:ea typeface="+mn-ea"/>
                </a:rPr>
                <a:t>COMPENSATION</a:t>
              </a:r>
              <a:endParaRPr lang="en-US" dirty="0">
                <a:solidFill>
                  <a:prstClr val="white"/>
                </a:solidFill>
                <a:latin typeface="Arial"/>
                <a:ea typeface="+mn-ea"/>
              </a:endParaRPr>
            </a:p>
          </p:txBody>
        </p:sp>
        <p:sp>
          <p:nvSpPr>
            <p:cNvPr id="14" name="TextBox 13"/>
            <p:cNvSpPr txBox="1"/>
            <p:nvPr/>
          </p:nvSpPr>
          <p:spPr>
            <a:xfrm rot="13034861">
              <a:off x="2910337" y="1724140"/>
              <a:ext cx="3368794" cy="3369931"/>
            </a:xfrm>
            <a:prstGeom prst="rect">
              <a:avLst/>
            </a:prstGeom>
            <a:noFill/>
          </p:spPr>
          <p:txBody>
            <a:bodyPr spcFirstLastPara="1" wrap="none">
              <a:prstTxWarp prst="textArchUp">
                <a:avLst/>
              </a:prstTxWarp>
            </a:bodyPr>
            <a:lstStyle/>
            <a:p>
              <a:pPr algn="ctr" defTabSz="914400" eaLnBrk="1" hangingPunct="1">
                <a:lnSpc>
                  <a:spcPct val="100000"/>
                </a:lnSpc>
                <a:spcBef>
                  <a:spcPct val="0"/>
                </a:spcBef>
                <a:buClrTx/>
                <a:buFontTx/>
                <a:buNone/>
                <a:defRPr/>
              </a:pPr>
              <a:r>
                <a:rPr lang="en-US" b="1" dirty="0" smtClean="0">
                  <a:solidFill>
                    <a:prstClr val="white"/>
                  </a:solidFill>
                  <a:latin typeface="Arial"/>
                  <a:ea typeface="+mn-ea"/>
                </a:rPr>
                <a:t>PRODUCTS</a:t>
              </a:r>
              <a:br>
                <a:rPr lang="en-US" b="1" dirty="0" smtClean="0">
                  <a:solidFill>
                    <a:prstClr val="white"/>
                  </a:solidFill>
                  <a:latin typeface="Arial"/>
                  <a:ea typeface="+mn-ea"/>
                </a:rPr>
              </a:br>
              <a:r>
                <a:rPr lang="en-US" b="1" dirty="0" smtClean="0">
                  <a:solidFill>
                    <a:prstClr val="white"/>
                  </a:solidFill>
                  <a:latin typeface="Arial"/>
                  <a:ea typeface="+mn-ea"/>
                </a:rPr>
                <a:t>USED</a:t>
              </a:r>
              <a:endParaRPr lang="en-US" dirty="0">
                <a:solidFill>
                  <a:prstClr val="white"/>
                </a:solidFill>
                <a:latin typeface="Arial"/>
                <a:ea typeface="+mn-ea"/>
              </a:endParaRPr>
            </a:p>
          </p:txBody>
        </p:sp>
      </p:grpSp>
      <p:sp>
        <p:nvSpPr>
          <p:cNvPr id="2" name="Title 1"/>
          <p:cNvSpPr>
            <a:spLocks noGrp="1"/>
          </p:cNvSpPr>
          <p:nvPr>
            <p:ph type="title"/>
          </p:nvPr>
        </p:nvSpPr>
        <p:spPr/>
        <p:txBody>
          <a:bodyPr>
            <a:normAutofit/>
          </a:bodyPr>
          <a:lstStyle/>
          <a:p>
            <a:r>
              <a:rPr lang="en-US" dirty="0" smtClean="0"/>
              <a:t>DETERMINING TAX DEDUCTION</a:t>
            </a:r>
            <a:endParaRPr lang="en-US" dirty="0"/>
          </a:p>
        </p:txBody>
      </p:sp>
      <p:grpSp>
        <p:nvGrpSpPr>
          <p:cNvPr id="15" name="Group 14"/>
          <p:cNvGrpSpPr>
            <a:grpSpLocks/>
          </p:cNvGrpSpPr>
          <p:nvPr/>
        </p:nvGrpSpPr>
        <p:grpSpPr bwMode="auto">
          <a:xfrm rot="4360357">
            <a:off x="1665288" y="1082148"/>
            <a:ext cx="5813425" cy="5813425"/>
            <a:chOff x="1665768" y="522768"/>
            <a:chExt cx="5812465" cy="5812465"/>
          </a:xfrm>
        </p:grpSpPr>
        <p:sp>
          <p:nvSpPr>
            <p:cNvPr id="16" name="Oval 15"/>
            <p:cNvSpPr/>
            <p:nvPr/>
          </p:nvSpPr>
          <p:spPr>
            <a:xfrm>
              <a:off x="1665768" y="522768"/>
              <a:ext cx="5812465" cy="5812465"/>
            </a:xfrm>
            <a:prstGeom prst="ellipse">
              <a:avLst/>
            </a:prstGeom>
            <a:noFill/>
            <a:ln>
              <a:solidFill>
                <a:srgbClr val="3D9B35">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lnSpc>
                  <a:spcPct val="100000"/>
                </a:lnSpc>
                <a:spcBef>
                  <a:spcPct val="0"/>
                </a:spcBef>
                <a:buClrTx/>
                <a:buFontTx/>
                <a:buNone/>
                <a:defRPr/>
              </a:pPr>
              <a:endParaRPr lang="en-US" sz="1800" dirty="0">
                <a:solidFill>
                  <a:prstClr val="white"/>
                </a:solidFill>
              </a:endParaRPr>
            </a:p>
          </p:txBody>
        </p:sp>
        <p:sp>
          <p:nvSpPr>
            <p:cNvPr id="17" name="Freeform 16"/>
            <p:cNvSpPr/>
            <p:nvPr/>
          </p:nvSpPr>
          <p:spPr>
            <a:xfrm rot="19469440">
              <a:off x="3297420" y="1390444"/>
              <a:ext cx="404746" cy="1128526"/>
            </a:xfrm>
            <a:custGeom>
              <a:avLst/>
              <a:gdLst>
                <a:gd name="connsiteX0" fmla="*/ 0 w 9144000"/>
                <a:gd name="connsiteY0" fmla="*/ 0 h 6846277"/>
                <a:gd name="connsiteX1" fmla="*/ 9144000 w 9144000"/>
                <a:gd name="connsiteY1" fmla="*/ 3407508 h 6846277"/>
                <a:gd name="connsiteX2" fmla="*/ 0 w 9144000"/>
                <a:gd name="connsiteY2" fmla="*/ 6846277 h 6846277"/>
              </a:gdLst>
              <a:ahLst/>
              <a:cxnLst>
                <a:cxn ang="0">
                  <a:pos x="connsiteX0" y="connsiteY0"/>
                </a:cxn>
                <a:cxn ang="0">
                  <a:pos x="connsiteX1" y="connsiteY1"/>
                </a:cxn>
                <a:cxn ang="0">
                  <a:pos x="connsiteX2" y="connsiteY2"/>
                </a:cxn>
              </a:cxnLst>
              <a:rect l="l" t="t" r="r" b="b"/>
              <a:pathLst>
                <a:path w="9144000" h="6846277">
                  <a:moveTo>
                    <a:pt x="0" y="0"/>
                  </a:moveTo>
                  <a:lnTo>
                    <a:pt x="9144000" y="3407508"/>
                  </a:lnTo>
                  <a:lnTo>
                    <a:pt x="0" y="6846277"/>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lnSpc>
                  <a:spcPct val="100000"/>
                </a:lnSpc>
                <a:spcBef>
                  <a:spcPct val="0"/>
                </a:spcBef>
                <a:buClrTx/>
                <a:buFontTx/>
                <a:buNone/>
                <a:defRPr/>
              </a:pPr>
              <a:endParaRPr lang="en-US" dirty="0">
                <a:solidFill>
                  <a:prstClr val="white"/>
                </a:solidFill>
              </a:endParaRPr>
            </a:p>
          </p:txBody>
        </p:sp>
        <p:sp>
          <p:nvSpPr>
            <p:cNvPr id="18" name="Freeform 17"/>
            <p:cNvSpPr/>
            <p:nvPr/>
          </p:nvSpPr>
          <p:spPr>
            <a:xfrm rot="2159542">
              <a:off x="5432098" y="1396600"/>
              <a:ext cx="406333" cy="1128526"/>
            </a:xfrm>
            <a:custGeom>
              <a:avLst/>
              <a:gdLst>
                <a:gd name="connsiteX0" fmla="*/ 0 w 9144000"/>
                <a:gd name="connsiteY0" fmla="*/ 0 h 6846277"/>
                <a:gd name="connsiteX1" fmla="*/ 9144000 w 9144000"/>
                <a:gd name="connsiteY1" fmla="*/ 3407508 h 6846277"/>
                <a:gd name="connsiteX2" fmla="*/ 0 w 9144000"/>
                <a:gd name="connsiteY2" fmla="*/ 6846277 h 6846277"/>
              </a:gdLst>
              <a:ahLst/>
              <a:cxnLst>
                <a:cxn ang="0">
                  <a:pos x="connsiteX0" y="connsiteY0"/>
                </a:cxn>
                <a:cxn ang="0">
                  <a:pos x="connsiteX1" y="connsiteY1"/>
                </a:cxn>
                <a:cxn ang="0">
                  <a:pos x="connsiteX2" y="connsiteY2"/>
                </a:cxn>
              </a:cxnLst>
              <a:rect l="l" t="t" r="r" b="b"/>
              <a:pathLst>
                <a:path w="9144000" h="6846277">
                  <a:moveTo>
                    <a:pt x="0" y="0"/>
                  </a:moveTo>
                  <a:lnTo>
                    <a:pt x="9144000" y="3407508"/>
                  </a:lnTo>
                  <a:lnTo>
                    <a:pt x="0" y="6846277"/>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lnSpc>
                  <a:spcPct val="100000"/>
                </a:lnSpc>
                <a:spcBef>
                  <a:spcPct val="0"/>
                </a:spcBef>
                <a:buClrTx/>
                <a:buFontTx/>
                <a:buNone/>
                <a:defRPr/>
              </a:pPr>
              <a:endParaRPr lang="en-US" dirty="0">
                <a:solidFill>
                  <a:prstClr val="white"/>
                </a:solidFill>
              </a:endParaRPr>
            </a:p>
          </p:txBody>
        </p:sp>
        <p:sp>
          <p:nvSpPr>
            <p:cNvPr id="19" name="Freeform 18"/>
            <p:cNvSpPr/>
            <p:nvPr/>
          </p:nvSpPr>
          <p:spPr>
            <a:xfrm rot="6392749">
              <a:off x="6112261" y="3392042"/>
              <a:ext cx="406333" cy="1128527"/>
            </a:xfrm>
            <a:custGeom>
              <a:avLst/>
              <a:gdLst>
                <a:gd name="connsiteX0" fmla="*/ 0 w 9144000"/>
                <a:gd name="connsiteY0" fmla="*/ 0 h 6846277"/>
                <a:gd name="connsiteX1" fmla="*/ 9144000 w 9144000"/>
                <a:gd name="connsiteY1" fmla="*/ 3407508 h 6846277"/>
                <a:gd name="connsiteX2" fmla="*/ 0 w 9144000"/>
                <a:gd name="connsiteY2" fmla="*/ 6846277 h 6846277"/>
              </a:gdLst>
              <a:ahLst/>
              <a:cxnLst>
                <a:cxn ang="0">
                  <a:pos x="connsiteX0" y="connsiteY0"/>
                </a:cxn>
                <a:cxn ang="0">
                  <a:pos x="connsiteX1" y="connsiteY1"/>
                </a:cxn>
                <a:cxn ang="0">
                  <a:pos x="connsiteX2" y="connsiteY2"/>
                </a:cxn>
              </a:cxnLst>
              <a:rect l="l" t="t" r="r" b="b"/>
              <a:pathLst>
                <a:path w="9144000" h="6846277">
                  <a:moveTo>
                    <a:pt x="0" y="0"/>
                  </a:moveTo>
                  <a:lnTo>
                    <a:pt x="9144000" y="3407508"/>
                  </a:lnTo>
                  <a:lnTo>
                    <a:pt x="0" y="6846277"/>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lnSpc>
                  <a:spcPct val="100000"/>
                </a:lnSpc>
                <a:spcBef>
                  <a:spcPct val="0"/>
                </a:spcBef>
                <a:buClrTx/>
                <a:buFontTx/>
                <a:buNone/>
                <a:defRPr/>
              </a:pPr>
              <a:endParaRPr lang="en-US" dirty="0">
                <a:solidFill>
                  <a:prstClr val="white"/>
                </a:solidFill>
              </a:endParaRPr>
            </a:p>
          </p:txBody>
        </p:sp>
        <p:sp>
          <p:nvSpPr>
            <p:cNvPr id="20" name="Freeform 19"/>
            <p:cNvSpPr/>
            <p:nvPr/>
          </p:nvSpPr>
          <p:spPr>
            <a:xfrm rot="10802136">
              <a:off x="4360554" y="4708574"/>
              <a:ext cx="406333" cy="1128527"/>
            </a:xfrm>
            <a:custGeom>
              <a:avLst/>
              <a:gdLst>
                <a:gd name="connsiteX0" fmla="*/ 0 w 9144000"/>
                <a:gd name="connsiteY0" fmla="*/ 0 h 6846277"/>
                <a:gd name="connsiteX1" fmla="*/ 9144000 w 9144000"/>
                <a:gd name="connsiteY1" fmla="*/ 3407508 h 6846277"/>
                <a:gd name="connsiteX2" fmla="*/ 0 w 9144000"/>
                <a:gd name="connsiteY2" fmla="*/ 6846277 h 6846277"/>
              </a:gdLst>
              <a:ahLst/>
              <a:cxnLst>
                <a:cxn ang="0">
                  <a:pos x="connsiteX0" y="connsiteY0"/>
                </a:cxn>
                <a:cxn ang="0">
                  <a:pos x="connsiteX1" y="connsiteY1"/>
                </a:cxn>
                <a:cxn ang="0">
                  <a:pos x="connsiteX2" y="connsiteY2"/>
                </a:cxn>
              </a:cxnLst>
              <a:rect l="l" t="t" r="r" b="b"/>
              <a:pathLst>
                <a:path w="9144000" h="6846277">
                  <a:moveTo>
                    <a:pt x="0" y="0"/>
                  </a:moveTo>
                  <a:lnTo>
                    <a:pt x="9144000" y="3407508"/>
                  </a:lnTo>
                  <a:lnTo>
                    <a:pt x="0" y="6846277"/>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lnSpc>
                  <a:spcPct val="100000"/>
                </a:lnSpc>
                <a:spcBef>
                  <a:spcPct val="0"/>
                </a:spcBef>
                <a:buClrTx/>
                <a:buFontTx/>
                <a:buNone/>
                <a:defRPr/>
              </a:pPr>
              <a:endParaRPr lang="en-US" dirty="0">
                <a:solidFill>
                  <a:prstClr val="white"/>
                </a:solidFill>
              </a:endParaRPr>
            </a:p>
          </p:txBody>
        </p:sp>
        <p:sp>
          <p:nvSpPr>
            <p:cNvPr id="21" name="Freeform 20"/>
            <p:cNvSpPr/>
            <p:nvPr/>
          </p:nvSpPr>
          <p:spPr>
            <a:xfrm rot="15074100">
              <a:off x="2630096" y="3462878"/>
              <a:ext cx="406333" cy="1128526"/>
            </a:xfrm>
            <a:custGeom>
              <a:avLst/>
              <a:gdLst>
                <a:gd name="connsiteX0" fmla="*/ 0 w 9144000"/>
                <a:gd name="connsiteY0" fmla="*/ 0 h 6846277"/>
                <a:gd name="connsiteX1" fmla="*/ 9144000 w 9144000"/>
                <a:gd name="connsiteY1" fmla="*/ 3407508 h 6846277"/>
                <a:gd name="connsiteX2" fmla="*/ 0 w 9144000"/>
                <a:gd name="connsiteY2" fmla="*/ 6846277 h 6846277"/>
              </a:gdLst>
              <a:ahLst/>
              <a:cxnLst>
                <a:cxn ang="0">
                  <a:pos x="connsiteX0" y="connsiteY0"/>
                </a:cxn>
                <a:cxn ang="0">
                  <a:pos x="connsiteX1" y="connsiteY1"/>
                </a:cxn>
                <a:cxn ang="0">
                  <a:pos x="connsiteX2" y="connsiteY2"/>
                </a:cxn>
              </a:cxnLst>
              <a:rect l="l" t="t" r="r" b="b"/>
              <a:pathLst>
                <a:path w="9144000" h="6846277">
                  <a:moveTo>
                    <a:pt x="0" y="0"/>
                  </a:moveTo>
                  <a:lnTo>
                    <a:pt x="9144000" y="3407508"/>
                  </a:lnTo>
                  <a:lnTo>
                    <a:pt x="0" y="6846277"/>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lnSpc>
                  <a:spcPct val="100000"/>
                </a:lnSpc>
                <a:spcBef>
                  <a:spcPct val="0"/>
                </a:spcBef>
                <a:buClrTx/>
                <a:buFontTx/>
                <a:buNone/>
                <a:defRPr/>
              </a:pPr>
              <a:endParaRPr lang="en-US" dirty="0">
                <a:solidFill>
                  <a:prstClr val="white"/>
                </a:solidFill>
              </a:endParaRPr>
            </a:p>
          </p:txBody>
        </p:sp>
      </p:grpSp>
      <p:sp>
        <p:nvSpPr>
          <p:cNvPr id="26" name="Oval 25"/>
          <p:cNvSpPr/>
          <p:nvPr/>
        </p:nvSpPr>
        <p:spPr>
          <a:xfrm>
            <a:off x="3441057" y="2867621"/>
            <a:ext cx="2256312" cy="2253204"/>
          </a:xfrm>
          <a:prstGeom prst="ellipse">
            <a:avLst/>
          </a:prstGeom>
          <a:noFill/>
          <a:ln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Slide Number Placeholder 26"/>
          <p:cNvSpPr>
            <a:spLocks noGrp="1"/>
          </p:cNvSpPr>
          <p:nvPr>
            <p:ph type="sldNum" sz="quarter" idx="12"/>
          </p:nvPr>
        </p:nvSpPr>
        <p:spPr/>
        <p:txBody>
          <a:bodyPr/>
          <a:lstStyle/>
          <a:p>
            <a:fld id="{9F495958-F516-439A-814A-D2DC1CC7FCCF}" type="slidenum">
              <a:rPr lang="en-US" smtClean="0"/>
              <a:t>7</a:t>
            </a:fld>
            <a:endParaRPr lang="en-US" dirty="0"/>
          </a:p>
        </p:txBody>
      </p:sp>
    </p:spTree>
    <p:extLst>
      <p:ext uri="{BB962C8B-B14F-4D97-AF65-F5344CB8AC3E}">
        <p14:creationId xmlns:p14="http://schemas.microsoft.com/office/powerpoint/2010/main" val="39790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8" presetClass="emph" presetSubtype="0" decel="100000" fill="hold" nodeType="withEffect">
                                  <p:stCondLst>
                                    <p:cond delay="0"/>
                                  </p:stCondLst>
                                  <p:childTnLst>
                                    <p:animRot by="21600000">
                                      <p:cBhvr>
                                        <p:cTn id="11" dur="2000" fill="hold"/>
                                        <p:tgtEl>
                                          <p:spTgt spid="15"/>
                                        </p:tgtEl>
                                        <p:attrNameLst>
                                          <p:attrName>r</p:attrName>
                                        </p:attrNameLst>
                                      </p:cBhvr>
                                    </p:animRot>
                                  </p:childTnLst>
                                </p:cTn>
                              </p:par>
                              <p:par>
                                <p:cTn id="12" presetID="10" presetClass="entr" presetSubtype="0" fill="hold" nodeType="withEffect">
                                  <p:stCondLst>
                                    <p:cond delay="2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21" presetClass="entr" presetSubtype="1" fill="hold" grpId="0" nodeType="withEffect">
                                  <p:stCondLst>
                                    <p:cond delay="20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1593" r="28163"/>
          <a:stretch/>
        </p:blipFill>
        <p:spPr>
          <a:xfrm>
            <a:off x="-1" y="1323109"/>
            <a:ext cx="1828800" cy="486609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6511" t="12230" r="14402"/>
          <a:stretch/>
        </p:blipFill>
        <p:spPr>
          <a:xfrm>
            <a:off x="3657599" y="1323109"/>
            <a:ext cx="1828801" cy="4866094"/>
          </a:xfrm>
          <a:prstGeom prst="rect">
            <a:avLst/>
          </a:prstGeom>
        </p:spPr>
      </p:pic>
      <p:pic>
        <p:nvPicPr>
          <p:cNvPr id="16" name="Picture 15"/>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1042" t="15536" r="31366"/>
          <a:stretch/>
        </p:blipFill>
        <p:spPr>
          <a:xfrm>
            <a:off x="7315199" y="1323109"/>
            <a:ext cx="1828801" cy="4866094"/>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0131" r="33523"/>
          <a:stretch/>
        </p:blipFill>
        <p:spPr>
          <a:xfrm>
            <a:off x="5486400" y="1323109"/>
            <a:ext cx="1828801" cy="486609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r="49823"/>
          <a:stretch/>
        </p:blipFill>
        <p:spPr>
          <a:xfrm>
            <a:off x="1828799" y="1323109"/>
            <a:ext cx="1828800" cy="4866094"/>
          </a:xfrm>
          <a:prstGeom prst="rect">
            <a:avLst/>
          </a:prstGeom>
        </p:spPr>
      </p:pic>
      <p:sp>
        <p:nvSpPr>
          <p:cNvPr id="18" name="Rectangle 17"/>
          <p:cNvSpPr/>
          <p:nvPr/>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WHO CAN HAVE A QUALIFIED PLAN?</a:t>
            </a:r>
            <a:endParaRPr lang="en-US" dirty="0"/>
          </a:p>
        </p:txBody>
      </p:sp>
      <p:sp>
        <p:nvSpPr>
          <p:cNvPr id="19" name="Slide Number Placeholder 18"/>
          <p:cNvSpPr>
            <a:spLocks noGrp="1"/>
          </p:cNvSpPr>
          <p:nvPr>
            <p:ph type="sldNum" sz="quarter" idx="12"/>
          </p:nvPr>
        </p:nvSpPr>
        <p:spPr/>
        <p:txBody>
          <a:bodyPr/>
          <a:lstStyle/>
          <a:p>
            <a:fld id="{9F495958-F516-439A-814A-D2DC1CC7FCCF}" type="slidenum">
              <a:rPr lang="en-US" smtClean="0"/>
              <a:t>8</a:t>
            </a:fld>
            <a:endParaRPr lang="en-US" dirty="0"/>
          </a:p>
        </p:txBody>
      </p:sp>
    </p:spTree>
    <p:extLst>
      <p:ext uri="{BB962C8B-B14F-4D97-AF65-F5344CB8AC3E}">
        <p14:creationId xmlns:p14="http://schemas.microsoft.com/office/powerpoint/2010/main" val="316448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593" r="28163"/>
          <a:stretch/>
        </p:blipFill>
        <p:spPr>
          <a:xfrm>
            <a:off x="-1" y="1313965"/>
            <a:ext cx="1828800" cy="486609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6511" t="12230" r="14402"/>
          <a:stretch/>
        </p:blipFill>
        <p:spPr>
          <a:xfrm>
            <a:off x="3657599" y="1313965"/>
            <a:ext cx="1828801" cy="4866094"/>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1042" t="15536" r="31366"/>
          <a:stretch/>
        </p:blipFill>
        <p:spPr>
          <a:xfrm>
            <a:off x="7315199" y="1313965"/>
            <a:ext cx="1828801" cy="4866094"/>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0131" r="33523"/>
          <a:stretch/>
        </p:blipFill>
        <p:spPr>
          <a:xfrm>
            <a:off x="5486400" y="1313965"/>
            <a:ext cx="1828801" cy="4866094"/>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r="49823"/>
          <a:stretch/>
        </p:blipFill>
        <p:spPr>
          <a:xfrm>
            <a:off x="1828799" y="1313965"/>
            <a:ext cx="1828800" cy="4866094"/>
          </a:xfrm>
          <a:prstGeom prst="rect">
            <a:avLst/>
          </a:prstGeom>
        </p:spPr>
      </p:pic>
      <p:sp>
        <p:nvSpPr>
          <p:cNvPr id="6" name="Rectangle 5"/>
          <p:cNvSpPr/>
          <p:nvPr/>
        </p:nvSpPr>
        <p:spPr>
          <a:xfrm>
            <a:off x="0" y="3895344"/>
            <a:ext cx="1828799" cy="2284715"/>
          </a:xfrm>
          <a:prstGeom prst="rect">
            <a:avLst/>
          </a:prstGeom>
          <a:solidFill>
            <a:srgbClr val="3D9B3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Leverage business dollars to fund tax deductible personal </a:t>
            </a:r>
            <a:r>
              <a:rPr lang="en-US" b="1" dirty="0" smtClean="0">
                <a:latin typeface="Arial Narrow" panose="020B0606020202030204" pitchFamily="34" charset="0"/>
              </a:rPr>
              <a:t>benefits</a:t>
            </a:r>
            <a:endParaRPr lang="en-US" b="1" dirty="0">
              <a:latin typeface="Arial Narrow" panose="020B0606020202030204" pitchFamily="34" charset="0"/>
            </a:endParaRPr>
          </a:p>
        </p:txBody>
      </p:sp>
      <p:sp>
        <p:nvSpPr>
          <p:cNvPr id="14" name="Rectangle 13"/>
          <p:cNvSpPr/>
          <p:nvPr/>
        </p:nvSpPr>
        <p:spPr>
          <a:xfrm>
            <a:off x="1828800" y="3895344"/>
            <a:ext cx="1828799" cy="2284715"/>
          </a:xfrm>
          <a:prstGeom prst="rect">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Provide a competitive benefit to help attract and retain highly qualified </a:t>
            </a:r>
            <a:r>
              <a:rPr lang="en-US" b="1" dirty="0" smtClean="0">
                <a:latin typeface="Arial Narrow" panose="020B0606020202030204" pitchFamily="34" charset="0"/>
              </a:rPr>
              <a:t>employees</a:t>
            </a:r>
            <a:endParaRPr lang="en-US" b="1" dirty="0">
              <a:latin typeface="Arial Narrow" panose="020B0606020202030204" pitchFamily="34" charset="0"/>
            </a:endParaRPr>
          </a:p>
        </p:txBody>
      </p:sp>
      <p:sp>
        <p:nvSpPr>
          <p:cNvPr id="15" name="Rectangle 14"/>
          <p:cNvSpPr/>
          <p:nvPr/>
        </p:nvSpPr>
        <p:spPr>
          <a:xfrm>
            <a:off x="3657600" y="3895344"/>
            <a:ext cx="1828799" cy="2284715"/>
          </a:xfrm>
          <a:prstGeom prst="rect">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Employer’s contributions that are not included in income by the </a:t>
            </a:r>
            <a:r>
              <a:rPr lang="en-US" b="1" dirty="0" smtClean="0">
                <a:latin typeface="Arial Narrow" panose="020B0606020202030204" pitchFamily="34" charset="0"/>
              </a:rPr>
              <a:t>participant</a:t>
            </a:r>
            <a:endParaRPr lang="en-US" b="1" dirty="0">
              <a:latin typeface="Arial Narrow" panose="020B0606020202030204" pitchFamily="34" charset="0"/>
            </a:endParaRPr>
          </a:p>
        </p:txBody>
      </p:sp>
      <p:sp>
        <p:nvSpPr>
          <p:cNvPr id="16" name="Rectangle 15"/>
          <p:cNvSpPr/>
          <p:nvPr/>
        </p:nvSpPr>
        <p:spPr>
          <a:xfrm>
            <a:off x="5486400" y="3895344"/>
            <a:ext cx="1828799" cy="2284715"/>
          </a:xfrm>
          <a:prstGeom prst="rect">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Retirement </a:t>
            </a:r>
            <a:r>
              <a:rPr lang="en-US" b="1" dirty="0" smtClean="0">
                <a:latin typeface="Arial Narrow" panose="020B0606020202030204" pitchFamily="34" charset="0"/>
              </a:rPr>
              <a:t>Income</a:t>
            </a:r>
            <a:endParaRPr lang="en-US" b="1" dirty="0">
              <a:latin typeface="Arial Narrow" panose="020B0606020202030204" pitchFamily="34" charset="0"/>
            </a:endParaRPr>
          </a:p>
        </p:txBody>
      </p:sp>
      <p:sp>
        <p:nvSpPr>
          <p:cNvPr id="17" name="Rectangle 16"/>
          <p:cNvSpPr/>
          <p:nvPr/>
        </p:nvSpPr>
        <p:spPr>
          <a:xfrm>
            <a:off x="7315199" y="3895344"/>
            <a:ext cx="1828799" cy="2284715"/>
          </a:xfrm>
          <a:prstGeom prst="rect">
            <a:avLst/>
          </a:prstGeom>
          <a:solidFill>
            <a:schemeClr val="bg2">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The opportunity to purchase </a:t>
            </a:r>
            <a:r>
              <a:rPr lang="en-US" b="1" dirty="0" smtClean="0">
                <a:latin typeface="Arial Narrow" panose="020B0606020202030204" pitchFamily="34" charset="0"/>
              </a:rPr>
              <a:t>life </a:t>
            </a:r>
            <a:r>
              <a:rPr lang="en-US" b="1" dirty="0">
                <a:latin typeface="Arial Narrow" panose="020B0606020202030204" pitchFamily="34" charset="0"/>
              </a:rPr>
              <a:t>insurance with tax deductible </a:t>
            </a:r>
            <a:r>
              <a:rPr lang="en-US" b="1" dirty="0" smtClean="0">
                <a:latin typeface="Arial Narrow" panose="020B0606020202030204" pitchFamily="34" charset="0"/>
              </a:rPr>
              <a:t>dollars</a:t>
            </a:r>
            <a:endParaRPr lang="en-US" b="1" dirty="0">
              <a:latin typeface="Arial Narrow" panose="020B0606020202030204" pitchFamily="34" charset="0"/>
            </a:endParaRPr>
          </a:p>
        </p:txBody>
      </p:sp>
      <p:sp>
        <p:nvSpPr>
          <p:cNvPr id="13" name="Rectangle 12"/>
          <p:cNvSpPr/>
          <p:nvPr/>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t>BENEFITS OF A 412(e)(3)</a:t>
            </a:r>
            <a:endParaRPr lang="en-US" dirty="0"/>
          </a:p>
        </p:txBody>
      </p:sp>
      <p:sp>
        <p:nvSpPr>
          <p:cNvPr id="19" name="Slide Number Placeholder 18"/>
          <p:cNvSpPr>
            <a:spLocks noGrp="1"/>
          </p:cNvSpPr>
          <p:nvPr>
            <p:ph type="sldNum" sz="quarter" idx="12"/>
          </p:nvPr>
        </p:nvSpPr>
        <p:spPr/>
        <p:txBody>
          <a:bodyPr/>
          <a:lstStyle/>
          <a:p>
            <a:fld id="{9F495958-F516-439A-814A-D2DC1CC7FCCF}" type="slidenum">
              <a:rPr lang="en-US" smtClean="0"/>
              <a:t>9</a:t>
            </a:fld>
            <a:endParaRPr lang="en-US" dirty="0"/>
          </a:p>
        </p:txBody>
      </p:sp>
    </p:spTree>
    <p:extLst>
      <p:ext uri="{BB962C8B-B14F-4D97-AF65-F5344CB8AC3E}">
        <p14:creationId xmlns:p14="http://schemas.microsoft.com/office/powerpoint/2010/main" val="10419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3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6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7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Lst>
  </p:timing>
</p:sld>
</file>

<file path=ppt/theme/theme1.xml><?xml version="1.0" encoding="utf-8"?>
<a:theme xmlns:a="http://schemas.openxmlformats.org/drawingml/2006/main" name="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NLIC_LSW</Template>
  <TotalTime>28814</TotalTime>
  <Words>6259</Words>
  <Application>Microsoft Office PowerPoint</Application>
  <PresentationFormat>On-screen Show (4:3)</PresentationFormat>
  <Paragraphs>662</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Custom Design</vt:lpstr>
      <vt:lpstr>1_Custom Design</vt:lpstr>
      <vt:lpstr>412(e)(3) The Retirement Solution</vt:lpstr>
      <vt:lpstr>THE RETIREMENT ISSUE</vt:lpstr>
      <vt:lpstr>WHICH PLAN IS APPROPRIATE?</vt:lpstr>
      <vt:lpstr>DEFINED BENEFIT PLAN TYPES</vt:lpstr>
      <vt:lpstr>DEFINED BENEFIT PLAN LIMITS</vt:lpstr>
      <vt:lpstr>ERISA PLAN ELIGIBILITY</vt:lpstr>
      <vt:lpstr>DETERMINING TAX DEDUCTION</vt:lpstr>
      <vt:lpstr>WHO CAN HAVE A QUALIFIED PLAN?</vt:lpstr>
      <vt:lpstr>BENEFITS OF A 412(e)(3)</vt:lpstr>
      <vt:lpstr>412(e)(3) DEFINED BENEFIT PLAN</vt:lpstr>
      <vt:lpstr>APPROPRIATE 412(e)(3) PROSPECTS</vt:lpstr>
      <vt:lpstr>INAPPROPRIATE 412(e)(3) PROSPECTS</vt:lpstr>
      <vt:lpstr>BENEFITS OF 412(e)(3) PLAN</vt:lpstr>
      <vt:lpstr>Actuarial Funded VS 412(e)(3) Defined Benefit</vt:lpstr>
      <vt:lpstr>412(e)(3) FULLY INSURED DEFINED BENEFIT PLANS</vt:lpstr>
      <vt:lpstr>412(e)(3) FULLY INSURED DEFINED BENEFIT PLANS</vt:lpstr>
      <vt:lpstr>After Tax Analysis</vt:lpstr>
      <vt:lpstr>COMBINING DB WITH 401(k) EXAMPLE: #1</vt:lpstr>
      <vt:lpstr>COMBINING DB WITH 401(k) EXAMPLE: # 2</vt:lpstr>
      <vt:lpstr>PENSION BENEFIT GUARANTY CORPORATION (PBGC)</vt:lpstr>
      <vt:lpstr>PRE-RETIREMENT DEATH BENEFITS “ENHANCED BENEFITS”</vt:lpstr>
      <vt:lpstr>LIFE INSURANCE IN A 412(e)(3)</vt:lpstr>
      <vt:lpstr>THE RULES</vt:lpstr>
      <vt:lpstr>DEFINED BENEFIT PLANS INCIDENTAL LIMITS</vt:lpstr>
      <vt:lpstr>A SMALL PRICE TO PAY…</vt:lpstr>
      <vt:lpstr>PRODUCT</vt:lpstr>
      <vt:lpstr>ACCELERATED BENEFIT RIDERS</vt:lpstr>
      <vt:lpstr>WHY INCLUDE LIFE INSURANCE?</vt:lpstr>
      <vt:lpstr>LIFE INSURANCE –  WHEN REMOVED FROM QP</vt:lpstr>
      <vt:lpstr>DEATH BENEFIT TO BENEFICIARY</vt:lpstr>
      <vt:lpstr>LIFE INSURANCE OPTIONS WHEN THE PARTICIPANT LEAVES THE PLAN: </vt:lpstr>
      <vt:lpstr>QUALIFIED PLAN EXCHANGE PRIVILEGE RIDER (QPEP)</vt:lpstr>
      <vt:lpstr>REDUCING OR ELIMINATING CONTRIBUTIONS</vt:lpstr>
      <vt:lpstr>THE 412(e)(3) PLAN SOLUTION</vt:lpstr>
      <vt:lpstr>QUESTIONS?</vt:lpstr>
      <vt:lpstr>PowerPoint Presentation</vt:lpstr>
      <vt:lpstr>Disclosures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 Measuring the Opportunities</dc:title>
  <dc:creator>Ellen Begleiter Lehmert</dc:creator>
  <cp:lastModifiedBy>Ena Anthony</cp:lastModifiedBy>
  <cp:revision>399</cp:revision>
  <cp:lastPrinted>2016-05-12T14:12:23Z</cp:lastPrinted>
  <dcterms:created xsi:type="dcterms:W3CDTF">2006-04-20T22:13:46Z</dcterms:created>
  <dcterms:modified xsi:type="dcterms:W3CDTF">2016-06-06T13:05:05Z</dcterms:modified>
</cp:coreProperties>
</file>